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56" r:id="rId2"/>
    <p:sldId id="334" r:id="rId3"/>
    <p:sldId id="266" r:id="rId4"/>
    <p:sldId id="267" r:id="rId5"/>
    <p:sldId id="268" r:id="rId6"/>
    <p:sldId id="269" r:id="rId7"/>
    <p:sldId id="270" r:id="rId8"/>
    <p:sldId id="271" r:id="rId9"/>
    <p:sldId id="272" r:id="rId10"/>
    <p:sldId id="273" r:id="rId11"/>
    <p:sldId id="274" r:id="rId12"/>
    <p:sldId id="287" r:id="rId13"/>
    <p:sldId id="275" r:id="rId14"/>
    <p:sldId id="276" r:id="rId15"/>
    <p:sldId id="277" r:id="rId16"/>
    <p:sldId id="278" r:id="rId17"/>
    <p:sldId id="279" r:id="rId18"/>
    <p:sldId id="280" r:id="rId19"/>
    <p:sldId id="281" r:id="rId20"/>
    <p:sldId id="282" r:id="rId21"/>
    <p:sldId id="283" r:id="rId22"/>
    <p:sldId id="284" r:id="rId23"/>
    <p:sldId id="285" r:id="rId24"/>
    <p:sldId id="288" r:id="rId25"/>
    <p:sldId id="286" r:id="rId26"/>
    <p:sldId id="289" r:id="rId27"/>
    <p:sldId id="290" r:id="rId28"/>
    <p:sldId id="259" r:id="rId29"/>
    <p:sldId id="291" r:id="rId30"/>
    <p:sldId id="262" r:id="rId31"/>
    <p:sldId id="292" r:id="rId32"/>
    <p:sldId id="295" r:id="rId33"/>
    <p:sldId id="296" r:id="rId34"/>
    <p:sldId id="258" r:id="rId35"/>
    <p:sldId id="257" r:id="rId36"/>
    <p:sldId id="260" r:id="rId37"/>
    <p:sldId id="297" r:id="rId38"/>
    <p:sldId id="261" r:id="rId39"/>
    <p:sldId id="265" r:id="rId40"/>
    <p:sldId id="311"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4" r:id="rId55"/>
    <p:sldId id="312" r:id="rId56"/>
    <p:sldId id="315" r:id="rId57"/>
    <p:sldId id="316" r:id="rId58"/>
    <p:sldId id="317" r:id="rId59"/>
    <p:sldId id="318" r:id="rId60"/>
    <p:sldId id="313" r:id="rId61"/>
    <p:sldId id="319" r:id="rId62"/>
    <p:sldId id="328" r:id="rId63"/>
    <p:sldId id="325" r:id="rId64"/>
    <p:sldId id="320" r:id="rId65"/>
    <p:sldId id="294" r:id="rId66"/>
    <p:sldId id="327" r:id="rId67"/>
    <p:sldId id="322" r:id="rId68"/>
    <p:sldId id="326" r:id="rId69"/>
    <p:sldId id="321" r:id="rId70"/>
    <p:sldId id="263" r:id="rId71"/>
    <p:sldId id="324" r:id="rId72"/>
    <p:sldId id="330" r:id="rId73"/>
    <p:sldId id="331" r:id="rId74"/>
    <p:sldId id="332" r:id="rId75"/>
    <p:sldId id="333" r:id="rId76"/>
    <p:sldId id="323" r:id="rId77"/>
    <p:sldId id="335" r:id="rId78"/>
    <p:sldId id="329"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68" y="252"/>
      </p:cViewPr>
      <p:guideLst/>
    </p:cSldViewPr>
  </p:slideViewPr>
  <p:notesTextViewPr>
    <p:cViewPr>
      <p:scale>
        <a:sx n="1" d="1"/>
        <a:sy n="1" d="1"/>
      </p:scale>
      <p:origin x="0" y="0"/>
    </p:cViewPr>
  </p:notesTextViewPr>
  <p:notesViewPr>
    <p:cSldViewPr snapToGrid="0">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9F29E-CA9E-48D6-8817-F8DEC1733968}" type="datetimeFigureOut">
              <a:rPr lang="en-GB" smtClean="0"/>
              <a:t>05/05/2020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7FE9CE-33FC-4696-97FD-35742DB8BE78}" type="slidenum">
              <a:rPr lang="en-GB" smtClean="0"/>
              <a:t>‹#›</a:t>
            </a:fld>
            <a:endParaRPr lang="en-GB"/>
          </a:p>
        </p:txBody>
      </p:sp>
    </p:spTree>
    <p:extLst>
      <p:ext uri="{BB962C8B-B14F-4D97-AF65-F5344CB8AC3E}">
        <p14:creationId xmlns:p14="http://schemas.microsoft.com/office/powerpoint/2010/main" val="2369965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147DC-3176-451F-8FA2-4B5B3E7DA837}" type="datetimeFigureOut">
              <a:rPr lang="en-GB" smtClean="0"/>
              <a:t>05/05/2020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26EBB-B068-451F-A849-6D1E77DE3755}" type="slidenum">
              <a:rPr lang="en-GB" smtClean="0"/>
              <a:t>‹#›</a:t>
            </a:fld>
            <a:endParaRPr lang="en-GB"/>
          </a:p>
        </p:txBody>
      </p:sp>
    </p:spTree>
    <p:extLst>
      <p:ext uri="{BB962C8B-B14F-4D97-AF65-F5344CB8AC3E}">
        <p14:creationId xmlns:p14="http://schemas.microsoft.com/office/powerpoint/2010/main" val="986933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r>
              <a:rPr lang="en-US"/>
              <a:t>copyright 2018</a:t>
            </a:r>
            <a:endParaRPr lang="en-GB" dirty="0"/>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sz="1050" dirty="0"/>
          </a:p>
        </p:txBody>
      </p:sp>
      <p:sp>
        <p:nvSpPr>
          <p:cNvPr id="10" name="Slide Number Placeholder 9"/>
          <p:cNvSpPr>
            <a:spLocks noGrp="1"/>
          </p:cNvSpPr>
          <p:nvPr>
            <p:ph type="sldNum" sz="quarter" idx="12"/>
          </p:nvPr>
        </p:nvSpPr>
        <p:spPr/>
        <p:txBody>
          <a:bodyPr/>
          <a:lstStyle/>
          <a:p>
            <a:fld id="{68B2257C-F4DE-487A-AD1D-10A725B8CFE9}" type="slidenum">
              <a:rPr lang="en-GB" smtClean="0"/>
              <a:t>‹#›</a:t>
            </a:fld>
            <a:endParaRPr lang="en-GB" dirty="0"/>
          </a:p>
        </p:txBody>
      </p:sp>
    </p:spTree>
    <p:extLst>
      <p:ext uri="{BB962C8B-B14F-4D97-AF65-F5344CB8AC3E}">
        <p14:creationId xmlns:p14="http://schemas.microsoft.com/office/powerpoint/2010/main" val="248237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copyright 2018</a:t>
            </a:r>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sz="1050" dirty="0"/>
          </a:p>
        </p:txBody>
      </p:sp>
      <p:sp>
        <p:nvSpPr>
          <p:cNvPr id="9" name="Slide Number Placeholder 8"/>
          <p:cNvSpPr>
            <a:spLocks noGrp="1"/>
          </p:cNvSpPr>
          <p:nvPr>
            <p:ph type="sldNum" sz="quarter" idx="12"/>
          </p:nvPr>
        </p:nvSpPr>
        <p:spPr/>
        <p:txBody>
          <a:bodyPr/>
          <a:lstStyle/>
          <a:p>
            <a:fld id="{F62474EA-D387-4888-B685-230C69CF717C}" type="slidenum">
              <a:rPr lang="en-GB" smtClean="0"/>
              <a:pPr/>
              <a:t>‹#›</a:t>
            </a:fld>
            <a:endParaRPr lang="en-GB" dirty="0"/>
          </a:p>
        </p:txBody>
      </p:sp>
    </p:spTree>
    <p:extLst>
      <p:ext uri="{BB962C8B-B14F-4D97-AF65-F5344CB8AC3E}">
        <p14:creationId xmlns:p14="http://schemas.microsoft.com/office/powerpoint/2010/main" val="311456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copyright 2018</a:t>
            </a:r>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sz="1050" dirty="0"/>
          </a:p>
        </p:txBody>
      </p:sp>
      <p:sp>
        <p:nvSpPr>
          <p:cNvPr id="9" name="Slide Number Placeholder 8"/>
          <p:cNvSpPr>
            <a:spLocks noGrp="1"/>
          </p:cNvSpPr>
          <p:nvPr>
            <p:ph type="sldNum" sz="quarter" idx="12"/>
          </p:nvPr>
        </p:nvSpPr>
        <p:spPr/>
        <p:txBody>
          <a:bodyPr/>
          <a:lstStyle/>
          <a:p>
            <a:fld id="{F62474EA-D387-4888-B685-230C69CF717C}" type="slidenum">
              <a:rPr lang="en-GB" smtClean="0"/>
              <a:pPr/>
              <a:t>‹#›</a:t>
            </a:fld>
            <a:endParaRPr lang="en-GB" dirty="0"/>
          </a:p>
        </p:txBody>
      </p:sp>
    </p:spTree>
    <p:extLst>
      <p:ext uri="{BB962C8B-B14F-4D97-AF65-F5344CB8AC3E}">
        <p14:creationId xmlns:p14="http://schemas.microsoft.com/office/powerpoint/2010/main" val="164129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10" name="Date Placeholder 9"/>
          <p:cNvSpPr>
            <a:spLocks noGrp="1"/>
          </p:cNvSpPr>
          <p:nvPr>
            <p:ph type="dt" sz="half" idx="10"/>
          </p:nvPr>
        </p:nvSpPr>
        <p:spPr/>
        <p:txBody>
          <a:bodyPr/>
          <a:lstStyle>
            <a:lvl1pPr>
              <a:defRPr>
                <a:solidFill>
                  <a:schemeClr val="bg1">
                    <a:lumMod val="65000"/>
                  </a:schemeClr>
                </a:solidFill>
              </a:defRPr>
            </a:lvl1pPr>
          </a:lstStyle>
          <a:p>
            <a:r>
              <a:rPr lang="en-US"/>
              <a:t>copyright 2018</a:t>
            </a:r>
            <a:endParaRPr lang="en-GB" dirty="0"/>
          </a:p>
        </p:txBody>
      </p:sp>
      <p:sp>
        <p:nvSpPr>
          <p:cNvPr id="12" name="Slide Number Placeholder 11"/>
          <p:cNvSpPr>
            <a:spLocks noGrp="1"/>
          </p:cNvSpPr>
          <p:nvPr>
            <p:ph type="sldNum" sz="quarter" idx="12"/>
          </p:nvPr>
        </p:nvSpPr>
        <p:spPr/>
        <p:txBody>
          <a:bodyPr/>
          <a:lstStyle/>
          <a:p>
            <a:fld id="{F62474EA-D387-4888-B685-230C69CF717C}" type="slidenum">
              <a:rPr lang="en-GB" smtClean="0"/>
              <a:pPr/>
              <a:t>‹#›</a:t>
            </a:fld>
            <a:endParaRPr lang="en-GB" dirty="0"/>
          </a:p>
        </p:txBody>
      </p:sp>
    </p:spTree>
    <p:extLst>
      <p:ext uri="{BB962C8B-B14F-4D97-AF65-F5344CB8AC3E}">
        <p14:creationId xmlns:p14="http://schemas.microsoft.com/office/powerpoint/2010/main" val="39402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Date Placeholder 9"/>
          <p:cNvSpPr>
            <a:spLocks noGrp="1"/>
          </p:cNvSpPr>
          <p:nvPr>
            <p:ph type="dt" sz="half" idx="10"/>
          </p:nvPr>
        </p:nvSpPr>
        <p:spPr/>
        <p:txBody>
          <a:bodyPr/>
          <a:lstStyle/>
          <a:p>
            <a:r>
              <a:rPr lang="en-US"/>
              <a:t>copyright 2018</a:t>
            </a:r>
            <a:endParaRPr lang="en-GB" dirty="0"/>
          </a:p>
        </p:txBody>
      </p:sp>
      <p:sp>
        <p:nvSpPr>
          <p:cNvPr id="12" name="Slide Number Placeholder 11"/>
          <p:cNvSpPr>
            <a:spLocks noGrp="1"/>
          </p:cNvSpPr>
          <p:nvPr>
            <p:ph type="sldNum" sz="quarter" idx="12"/>
          </p:nvPr>
        </p:nvSpPr>
        <p:spPr/>
        <p:txBody>
          <a:bodyPr/>
          <a:lstStyle/>
          <a:p>
            <a:fld id="{F62474EA-D387-4888-B685-230C69CF717C}" type="slidenum">
              <a:rPr lang="en-GB" smtClean="0"/>
              <a:pPr/>
              <a:t>‹#›</a:t>
            </a:fld>
            <a:endParaRPr lang="en-GB" dirty="0"/>
          </a:p>
        </p:txBody>
      </p:sp>
    </p:spTree>
    <p:extLst>
      <p:ext uri="{BB962C8B-B14F-4D97-AF65-F5344CB8AC3E}">
        <p14:creationId xmlns:p14="http://schemas.microsoft.com/office/powerpoint/2010/main" val="61856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r>
              <a:rPr lang="en-US"/>
              <a:t>copyright 2018</a:t>
            </a:r>
            <a:endParaRPr lang="en-GB" dirty="0"/>
          </a:p>
        </p:txBody>
      </p:sp>
      <p:sp>
        <p:nvSpPr>
          <p:cNvPr id="16" name="Slide Number Placeholder 15"/>
          <p:cNvSpPr>
            <a:spLocks noGrp="1"/>
          </p:cNvSpPr>
          <p:nvPr>
            <p:ph type="sldNum" sz="quarter" idx="12"/>
          </p:nvPr>
        </p:nvSpPr>
        <p:spPr/>
        <p:txBody>
          <a:bodyPr/>
          <a:lstStyle/>
          <a:p>
            <a:fld id="{F62474EA-D387-4888-B685-230C69CF717C}" type="slidenum">
              <a:rPr lang="en-GB" smtClean="0"/>
              <a:pPr/>
              <a:t>‹#›</a:t>
            </a:fld>
            <a:endParaRPr lang="en-GB" dirty="0"/>
          </a:p>
        </p:txBody>
      </p:sp>
    </p:spTree>
    <p:extLst>
      <p:ext uri="{BB962C8B-B14F-4D97-AF65-F5344CB8AC3E}">
        <p14:creationId xmlns:p14="http://schemas.microsoft.com/office/powerpoint/2010/main" val="1642070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p:cNvSpPr>
            <a:spLocks noGrp="1"/>
          </p:cNvSpPr>
          <p:nvPr>
            <p:ph type="dt" sz="half" idx="10"/>
          </p:nvPr>
        </p:nvSpPr>
        <p:spPr/>
        <p:txBody>
          <a:bodyPr/>
          <a:lstStyle/>
          <a:p>
            <a:r>
              <a:rPr lang="en-US"/>
              <a:t>copyright 2018</a:t>
            </a:r>
            <a:endParaRPr lang="en-GB" dirty="0"/>
          </a:p>
        </p:txBody>
      </p:sp>
      <p:sp>
        <p:nvSpPr>
          <p:cNvPr id="11" name="Footer Placeholder 10"/>
          <p:cNvSpPr>
            <a:spLocks noGrp="1"/>
          </p:cNvSpPr>
          <p:nvPr>
            <p:ph type="ftr" sz="quarter" idx="11"/>
          </p:nvPr>
        </p:nvSpPr>
        <p:spPr>
          <a:xfrm>
            <a:off x="4038600" y="6356350"/>
            <a:ext cx="4114800" cy="365125"/>
          </a:xfrm>
          <a:prstGeom prst="rect">
            <a:avLst/>
          </a:prstGeom>
        </p:spPr>
        <p:txBody>
          <a:bodyPr/>
          <a:lstStyle/>
          <a:p>
            <a:endParaRPr lang="en-GB" sz="1050" dirty="0"/>
          </a:p>
        </p:txBody>
      </p:sp>
      <p:sp>
        <p:nvSpPr>
          <p:cNvPr id="12" name="Slide Number Placeholder 11"/>
          <p:cNvSpPr>
            <a:spLocks noGrp="1"/>
          </p:cNvSpPr>
          <p:nvPr>
            <p:ph type="sldNum" sz="quarter" idx="12"/>
          </p:nvPr>
        </p:nvSpPr>
        <p:spPr/>
        <p:txBody>
          <a:bodyPr/>
          <a:lstStyle/>
          <a:p>
            <a:fld id="{F62474EA-D387-4888-B685-230C69CF717C}" type="slidenum">
              <a:rPr lang="en-GB" smtClean="0"/>
              <a:pPr/>
              <a:t>‹#›</a:t>
            </a:fld>
            <a:endParaRPr lang="en-GB" dirty="0"/>
          </a:p>
        </p:txBody>
      </p:sp>
    </p:spTree>
    <p:extLst>
      <p:ext uri="{BB962C8B-B14F-4D97-AF65-F5344CB8AC3E}">
        <p14:creationId xmlns:p14="http://schemas.microsoft.com/office/powerpoint/2010/main" val="59473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5"/>
          <p:cNvSpPr>
            <a:spLocks noGrp="1"/>
          </p:cNvSpPr>
          <p:nvPr>
            <p:ph type="dt" sz="half" idx="10"/>
          </p:nvPr>
        </p:nvSpPr>
        <p:spPr/>
        <p:txBody>
          <a:bodyPr/>
          <a:lstStyle/>
          <a:p>
            <a:r>
              <a:rPr lang="en-US"/>
              <a:t>copyright 2018</a:t>
            </a:r>
            <a:endParaRPr lang="en-GB" dirty="0"/>
          </a:p>
        </p:txBody>
      </p:sp>
      <p:sp>
        <p:nvSpPr>
          <p:cNvPr id="8" name="Slide Number Placeholder 7"/>
          <p:cNvSpPr>
            <a:spLocks noGrp="1"/>
          </p:cNvSpPr>
          <p:nvPr>
            <p:ph type="sldNum" sz="quarter" idx="12"/>
          </p:nvPr>
        </p:nvSpPr>
        <p:spPr/>
        <p:txBody>
          <a:bodyPr/>
          <a:lstStyle/>
          <a:p>
            <a:fld id="{F62474EA-D387-4888-B685-230C69CF717C}" type="slidenum">
              <a:rPr lang="en-GB" smtClean="0"/>
              <a:pPr/>
              <a:t>‹#›</a:t>
            </a:fld>
            <a:endParaRPr lang="en-GB" dirty="0"/>
          </a:p>
        </p:txBody>
      </p:sp>
    </p:spTree>
    <p:extLst>
      <p:ext uri="{BB962C8B-B14F-4D97-AF65-F5344CB8AC3E}">
        <p14:creationId xmlns:p14="http://schemas.microsoft.com/office/powerpoint/2010/main" val="249497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copyright 2018</a:t>
            </a:r>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sz="1050" dirty="0"/>
          </a:p>
        </p:txBody>
      </p:sp>
      <p:sp>
        <p:nvSpPr>
          <p:cNvPr id="7" name="Slide Number Placeholder 6"/>
          <p:cNvSpPr>
            <a:spLocks noGrp="1"/>
          </p:cNvSpPr>
          <p:nvPr>
            <p:ph type="sldNum" sz="quarter" idx="12"/>
          </p:nvPr>
        </p:nvSpPr>
        <p:spPr/>
        <p:txBody>
          <a:bodyPr/>
          <a:lstStyle/>
          <a:p>
            <a:fld id="{F62474EA-D387-4888-B685-230C69CF717C}" type="slidenum">
              <a:rPr lang="en-GB" smtClean="0"/>
              <a:pPr/>
              <a:t>‹#›</a:t>
            </a:fld>
            <a:endParaRPr lang="en-GB" dirty="0"/>
          </a:p>
        </p:txBody>
      </p:sp>
    </p:spTree>
    <p:extLst>
      <p:ext uri="{BB962C8B-B14F-4D97-AF65-F5344CB8AC3E}">
        <p14:creationId xmlns:p14="http://schemas.microsoft.com/office/powerpoint/2010/main" val="257296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p>
            <a:r>
              <a:rPr lang="en-US"/>
              <a:t>copyright 2018</a:t>
            </a:r>
            <a:endParaRPr lang="en-GB" dirty="0"/>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sz="1050" dirty="0"/>
          </a:p>
        </p:txBody>
      </p:sp>
      <p:sp>
        <p:nvSpPr>
          <p:cNvPr id="10" name="Slide Number Placeholder 9"/>
          <p:cNvSpPr>
            <a:spLocks noGrp="1"/>
          </p:cNvSpPr>
          <p:nvPr>
            <p:ph type="sldNum" sz="quarter" idx="12"/>
          </p:nvPr>
        </p:nvSpPr>
        <p:spPr/>
        <p:txBody>
          <a:bodyPr/>
          <a:lstStyle/>
          <a:p>
            <a:fld id="{F62474EA-D387-4888-B685-230C69CF717C}" type="slidenum">
              <a:rPr lang="en-GB" smtClean="0"/>
              <a:pPr/>
              <a:t>‹#›</a:t>
            </a:fld>
            <a:endParaRPr lang="en-GB" dirty="0"/>
          </a:p>
        </p:txBody>
      </p:sp>
    </p:spTree>
    <p:extLst>
      <p:ext uri="{BB962C8B-B14F-4D97-AF65-F5344CB8AC3E}">
        <p14:creationId xmlns:p14="http://schemas.microsoft.com/office/powerpoint/2010/main" val="260666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p>
            <a:r>
              <a:rPr lang="en-US"/>
              <a:t>copyright 2018</a:t>
            </a:r>
            <a:endParaRPr lang="en-GB" dirty="0"/>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sz="1050" dirty="0"/>
          </a:p>
        </p:txBody>
      </p:sp>
      <p:sp>
        <p:nvSpPr>
          <p:cNvPr id="10" name="Slide Number Placeholder 9"/>
          <p:cNvSpPr>
            <a:spLocks noGrp="1"/>
          </p:cNvSpPr>
          <p:nvPr>
            <p:ph type="sldNum" sz="quarter" idx="12"/>
          </p:nvPr>
        </p:nvSpPr>
        <p:spPr/>
        <p:txBody>
          <a:bodyPr/>
          <a:lstStyle/>
          <a:p>
            <a:fld id="{F62474EA-D387-4888-B685-230C69CF717C}" type="slidenum">
              <a:rPr lang="en-GB" smtClean="0"/>
              <a:pPr/>
              <a:t>‹#›</a:t>
            </a:fld>
            <a:endParaRPr lang="en-GB" dirty="0"/>
          </a:p>
        </p:txBody>
      </p:sp>
    </p:spTree>
    <p:extLst>
      <p:ext uri="{BB962C8B-B14F-4D97-AF65-F5344CB8AC3E}">
        <p14:creationId xmlns:p14="http://schemas.microsoft.com/office/powerpoint/2010/main" val="293208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latin typeface="Trajan Pro" panose="02020502050506020301" pitchFamily="18" charset="0"/>
              </a:defRPr>
            </a:lvl1pPr>
          </a:lstStyle>
          <a:p>
            <a:r>
              <a:rPr lang="en-US"/>
              <a:t>copyright 2018</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1</a:t>
            </a:r>
          </a:p>
        </p:txBody>
      </p:sp>
      <p:pic>
        <p:nvPicPr>
          <p:cNvPr id="7" name="Content Placeholder 3"/>
          <p:cNvPicPr>
            <a:picLocks noChangeAspect="1"/>
          </p:cNvPicPr>
          <p:nvPr userDrawn="1"/>
        </p:nvPicPr>
        <p:blipFill>
          <a:blip r:embed="rId13" cstate="print">
            <a:lum bright="70000" contrast="-70000"/>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tretch>
            <a:fillRect/>
          </a:stretch>
        </p:blipFill>
        <p:spPr>
          <a:xfrm>
            <a:off x="3977458" y="837935"/>
            <a:ext cx="4237084" cy="4905109"/>
          </a:xfrm>
          <a:prstGeom prst="rect">
            <a:avLst/>
          </a:prstGeom>
        </p:spPr>
      </p:pic>
      <p:sp>
        <p:nvSpPr>
          <p:cNvPr id="8" name="Rectangle 7"/>
          <p:cNvSpPr/>
          <p:nvPr userDrawn="1"/>
        </p:nvSpPr>
        <p:spPr>
          <a:xfrm>
            <a:off x="2909047" y="6356350"/>
            <a:ext cx="6096000" cy="392415"/>
          </a:xfrm>
          <a:prstGeom prst="rect">
            <a:avLst/>
          </a:prstGeom>
        </p:spPr>
        <p:txBody>
          <a:bodyPr>
            <a:spAutoFit/>
          </a:bodyPr>
          <a:lstStyle/>
          <a:p>
            <a:pPr algn="ctr"/>
            <a:r>
              <a:rPr lang="en-GB" sz="900" dirty="0">
                <a:solidFill>
                  <a:schemeClr val="bg1">
                    <a:lumMod val="65000"/>
                  </a:schemeClr>
                </a:solidFill>
                <a:latin typeface="Trajan Pro" panose="02020502050506020301" pitchFamily="18" charset="0"/>
              </a:rPr>
              <a:t>This presentation was researched and compiled by:</a:t>
            </a:r>
          </a:p>
          <a:p>
            <a:pPr algn="ctr"/>
            <a:r>
              <a:rPr lang="en-GB" sz="1050" dirty="0">
                <a:solidFill>
                  <a:schemeClr val="bg1">
                    <a:lumMod val="65000"/>
                  </a:schemeClr>
                </a:solidFill>
                <a:latin typeface="Trajan Pro" panose="02020502050506020301" pitchFamily="18" charset="0"/>
              </a:rPr>
              <a:t>MONEEB MINHAS</a:t>
            </a:r>
          </a:p>
        </p:txBody>
      </p:sp>
      <p:sp>
        <p:nvSpPr>
          <p:cNvPr id="10" name="Date Placeholder 3"/>
          <p:cNvSpPr txBox="1">
            <a:spLocks/>
          </p:cNvSpPr>
          <p:nvPr userDrawn="1"/>
        </p:nvSpPr>
        <p:spPr>
          <a:xfrm>
            <a:off x="838200" y="635634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Trajan Pro" panose="02020502050506020301"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copyright 2018</a:t>
            </a:r>
            <a:endParaRPr lang="en-GB" dirty="0"/>
          </a:p>
        </p:txBody>
      </p:sp>
    </p:spTree>
    <p:extLst>
      <p:ext uri="{BB962C8B-B14F-4D97-AF65-F5344CB8AC3E}">
        <p14:creationId xmlns:p14="http://schemas.microsoft.com/office/powerpoint/2010/main" val="148070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biblehub.com/deuteronomy/18-22.htm" TargetMode="External"/><Relationship Id="rId2" Type="http://schemas.openxmlformats.org/officeDocument/2006/relationships/hyperlink" Target="http://biblehub.com/deuteronomy/18-21.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Curator" TargetMode="External"/><Relationship Id="rId7" Type="http://schemas.openxmlformats.org/officeDocument/2006/relationships/image" Target="../media/image8.jpeg"/><Relationship Id="rId2" Type="http://schemas.openxmlformats.org/officeDocument/2006/relationships/hyperlink" Target="https://en.wikipedia.org/wiki/Joe_Zias" TargetMode="External"/><Relationship Id="rId1" Type="http://schemas.openxmlformats.org/officeDocument/2006/relationships/slideLayout" Target="../slideLayouts/slideLayout2.xml"/><Relationship Id="rId6" Type="http://schemas.openxmlformats.org/officeDocument/2006/relationships/hyperlink" Target="https://en.wikipedia.org/wiki/Dead_Sea_Scrolls" TargetMode="External"/><Relationship Id="rId5" Type="http://schemas.openxmlformats.org/officeDocument/2006/relationships/hyperlink" Target="https://en.wikipedia.org/wiki/Joe_Zias#cite_note-meet-1" TargetMode="External"/><Relationship Id="rId4" Type="http://schemas.openxmlformats.org/officeDocument/2006/relationships/hyperlink" Target="https://en.wikipedia.org/wiki/Israel_Antiquities_Authorit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facts-are-facts.com/article/jesus-didnt-die-on-the-cros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eeker.com/was-jesus-really-nailed-to-the-cross-1771107612.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eeker.com/was-jesus-really-nailed-to-the-cross-1771107612.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earlychristianwritings.com/index.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collinsdictionary.com/dictionary/english/event" TargetMode="External"/><Relationship Id="rId2" Type="http://schemas.openxmlformats.org/officeDocument/2006/relationships/hyperlink" Target="https://www.collinsdictionary.com/dictionary/english/coming" TargetMode="External"/><Relationship Id="rId1" Type="http://schemas.openxmlformats.org/officeDocument/2006/relationships/slideLayout" Target="../slideLayouts/slideLayout2.xml"/><Relationship Id="rId6" Type="http://schemas.openxmlformats.org/officeDocument/2006/relationships/hyperlink" Target="https://www.collinsdictionary.com/dictionary/english/kill" TargetMode="External"/><Relationship Id="rId5" Type="http://schemas.openxmlformats.org/officeDocument/2006/relationships/hyperlink" Target="https://www.collinsdictionary.com/dictionary/english/came" TargetMode="External"/><Relationship Id="rId4" Type="http://schemas.openxmlformats.org/officeDocument/2006/relationships/hyperlink" Target="https://www.collinsdictionary.com/dictionary/english/jesus"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facts-are-facts.com/article/jesus-didnt-die-on-the-cros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religion.blogs.cnn.com/2010/07/01/bible-doesnt-say-jesus-was-crucified-scholar-claim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telegraph.co.uk/news/religion/7849852/Jesus-did-not-die-on-cross-says-scholar.htm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express.co.uk/news/science/773739/Jesus-did-NOT-die-cross-crucifixion-bible"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ffrf.org/legacy/about/bybarker/rise.php"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en.wikipedia.org/wiki/Dead_Sea_Scrolls" TargetMode="External"/><Relationship Id="rId2" Type="http://schemas.openxmlformats.org/officeDocument/2006/relationships/hyperlink" Target="https://en.wikipedia.org/wiki/Hungarian_people"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en.wikipedia.org/wiki/Aramaic"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s://www.biblegateway.com/passage" TargetMode="External"/><Relationship Id="rId3" Type="http://schemas.openxmlformats.org/officeDocument/2006/relationships/hyperlink" Target="http://www.scripture4all.org/OnlineInterlinear/Greek_Index.htm" TargetMode="External"/><Relationship Id="rId7" Type="http://schemas.openxmlformats.org/officeDocument/2006/relationships/hyperlink" Target="http://biblehub.com/" TargetMode="External"/><Relationship Id="rId12" Type="http://schemas.openxmlformats.org/officeDocument/2006/relationships/hyperlink" Target="http://catholic-resources.org/Bible/Christological_Titles.htm" TargetMode="External"/><Relationship Id="rId2" Type="http://schemas.openxmlformats.org/officeDocument/2006/relationships/hyperlink" Target="http://www.newworldencyclopedia.org/entry/Ebionites" TargetMode="External"/><Relationship Id="rId1" Type="http://schemas.openxmlformats.org/officeDocument/2006/relationships/slideLayout" Target="../slideLayouts/slideLayout2.xml"/><Relationship Id="rId6" Type="http://schemas.openxmlformats.org/officeDocument/2006/relationships/hyperlink" Target="https://www.biblestudytools.com/dictionary/trinity-1/" TargetMode="External"/><Relationship Id="rId11" Type="http://schemas.openxmlformats.org/officeDocument/2006/relationships/hyperlink" Target="https://bible.knowing-jesus.com/" TargetMode="External"/><Relationship Id="rId5" Type="http://schemas.openxmlformats.org/officeDocument/2006/relationships/hyperlink" Target="http://corpus.quran.com/translation.jsp?chapter=3&amp;verse=31" TargetMode="External"/><Relationship Id="rId10" Type="http://schemas.openxmlformats.org/officeDocument/2006/relationships/hyperlink" Target="http://www.answering-christianity.com/" TargetMode="External"/><Relationship Id="rId4" Type="http://schemas.openxmlformats.org/officeDocument/2006/relationships/hyperlink" Target="http://www.ntslibrary.com/PDF%20Books%20II/The%20Septuagint.pdf" TargetMode="External"/><Relationship Id="rId9" Type="http://schemas.openxmlformats.org/officeDocument/2006/relationships/hyperlink" Target="http://www.answering-islam.org/"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6992" y="-108565"/>
            <a:ext cx="9144000" cy="2387600"/>
          </a:xfrm>
        </p:spPr>
        <p:txBody>
          <a:bodyPr>
            <a:normAutofit/>
          </a:bodyPr>
          <a:lstStyle/>
          <a:p>
            <a:r>
              <a:rPr lang="en-GB" sz="7200" dirty="0"/>
              <a:t>Crucifixion of Christ</a:t>
            </a:r>
          </a:p>
        </p:txBody>
      </p:sp>
      <p:sp>
        <p:nvSpPr>
          <p:cNvPr id="3" name="Subtitle 2"/>
          <p:cNvSpPr>
            <a:spLocks noGrp="1"/>
          </p:cNvSpPr>
          <p:nvPr>
            <p:ph type="subTitle" idx="1"/>
          </p:nvPr>
        </p:nvSpPr>
        <p:spPr>
          <a:xfrm>
            <a:off x="1513840" y="1614533"/>
            <a:ext cx="9144000" cy="4744992"/>
          </a:xfrm>
        </p:spPr>
        <p:txBody>
          <a:bodyPr>
            <a:normAutofit fontScale="92500" lnSpcReduction="10000"/>
          </a:bodyPr>
          <a:lstStyle/>
          <a:p>
            <a:r>
              <a:rPr lang="en-GB" sz="3600" b="1" dirty="0"/>
              <a:t>An Islamic-Biblical Academic Study</a:t>
            </a:r>
          </a:p>
          <a:p>
            <a:endParaRPr lang="en-GB" sz="3600" b="1" dirty="0"/>
          </a:p>
          <a:p>
            <a:endParaRPr lang="en-GB" sz="3600" b="1" dirty="0"/>
          </a:p>
          <a:p>
            <a:endParaRPr lang="en-GB" sz="3600" b="1" dirty="0"/>
          </a:p>
          <a:p>
            <a:endParaRPr lang="en-GB" sz="3600" b="1" dirty="0"/>
          </a:p>
          <a:p>
            <a:endParaRPr lang="en-GB" sz="3600" b="1" dirty="0"/>
          </a:p>
          <a:p>
            <a:endParaRPr lang="en-GB" sz="3600" b="1" dirty="0"/>
          </a:p>
          <a:p>
            <a:endParaRPr lang="en-GB" sz="3600" b="1" dirty="0"/>
          </a:p>
          <a:p>
            <a:r>
              <a:rPr lang="en-GB" sz="3600" b="1" dirty="0"/>
              <a:t>- Moneeb Minhas - </a:t>
            </a:r>
          </a:p>
        </p:txBody>
      </p:sp>
      <p:pic>
        <p:nvPicPr>
          <p:cNvPr id="2056" name="Picture 8" descr="Image result for crucifix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333" y="2279035"/>
            <a:ext cx="6069013" cy="341598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68B2257C-F4DE-487A-AD1D-10A725B8CFE9}" type="slidenum">
              <a:rPr lang="en-GB" smtClean="0"/>
              <a:t>1</a:t>
            </a:fld>
            <a:endParaRPr lang="en-GB" dirty="0"/>
          </a:p>
        </p:txBody>
      </p:sp>
    </p:spTree>
    <p:extLst>
      <p:ext uri="{BB962C8B-B14F-4D97-AF65-F5344CB8AC3E}">
        <p14:creationId xmlns:p14="http://schemas.microsoft.com/office/powerpoint/2010/main" val="347433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Gospel writers were not eye-witnesses</a:t>
            </a:r>
          </a:p>
        </p:txBody>
      </p:sp>
      <p:sp>
        <p:nvSpPr>
          <p:cNvPr id="3" name="Content Placeholder 2"/>
          <p:cNvSpPr>
            <a:spLocks noGrp="1"/>
          </p:cNvSpPr>
          <p:nvPr>
            <p:ph idx="1"/>
          </p:nvPr>
        </p:nvSpPr>
        <p:spPr/>
        <p:txBody>
          <a:bodyPr/>
          <a:lstStyle/>
          <a:p>
            <a:pPr marL="0" indent="0">
              <a:buNone/>
            </a:pPr>
            <a:endParaRPr lang="en-GB" b="1" i="1" dirty="0"/>
          </a:p>
          <a:p>
            <a:pPr marL="0" indent="0">
              <a:buNone/>
            </a:pPr>
            <a:r>
              <a:rPr lang="en-GB" b="1" i="1" dirty="0"/>
              <a:t>“Then they </a:t>
            </a:r>
            <a:r>
              <a:rPr lang="en-GB" b="1" i="1" u="sng" dirty="0">
                <a:solidFill>
                  <a:srgbClr val="FF0000"/>
                </a:solidFill>
              </a:rPr>
              <a:t>all</a:t>
            </a:r>
            <a:r>
              <a:rPr lang="en-GB" b="1" i="1" dirty="0"/>
              <a:t> </a:t>
            </a:r>
            <a:r>
              <a:rPr lang="en-GB" b="1" i="1" dirty="0">
                <a:solidFill>
                  <a:srgbClr val="FF0000"/>
                </a:solidFill>
              </a:rPr>
              <a:t>forsook</a:t>
            </a:r>
            <a:r>
              <a:rPr lang="en-GB" b="1" i="1" dirty="0"/>
              <a:t> him and fled”</a:t>
            </a:r>
            <a:r>
              <a:rPr lang="en-GB" dirty="0"/>
              <a:t>.  - Mark 14:50</a:t>
            </a:r>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10</a:t>
            </a:fld>
            <a:endParaRPr lang="en-GB" dirty="0"/>
          </a:p>
        </p:txBody>
      </p:sp>
    </p:spTree>
    <p:extLst>
      <p:ext uri="{BB962C8B-B14F-4D97-AF65-F5344CB8AC3E}">
        <p14:creationId xmlns:p14="http://schemas.microsoft.com/office/powerpoint/2010/main" val="163719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Study of the </a:t>
            </a:r>
            <a:r>
              <a:rPr lang="en-GB" b="1" dirty="0" err="1"/>
              <a:t>Crucixion</a:t>
            </a:r>
            <a:endParaRPr lang="en-GB" b="1" dirty="0"/>
          </a:p>
        </p:txBody>
      </p:sp>
      <p:sp>
        <p:nvSpPr>
          <p:cNvPr id="3" name="Content Placeholder 2"/>
          <p:cNvSpPr>
            <a:spLocks noGrp="1"/>
          </p:cNvSpPr>
          <p:nvPr>
            <p:ph idx="1"/>
          </p:nvPr>
        </p:nvSpPr>
        <p:spPr>
          <a:xfrm>
            <a:off x="838200" y="1690689"/>
            <a:ext cx="5017168" cy="2015038"/>
          </a:xfrm>
          <a:solidFill>
            <a:schemeClr val="accent2"/>
          </a:solidFill>
          <a:ln>
            <a:solidFill>
              <a:schemeClr val="tx1"/>
            </a:solidFill>
          </a:ln>
        </p:spPr>
        <p:txBody>
          <a:bodyPr/>
          <a:lstStyle/>
          <a:p>
            <a:pPr marL="0" indent="0" algn="ctr">
              <a:buNone/>
            </a:pPr>
            <a:endParaRPr lang="en-GB" b="1" dirty="0"/>
          </a:p>
          <a:p>
            <a:pPr marL="0" indent="0" algn="ctr">
              <a:buNone/>
            </a:pPr>
            <a:r>
              <a:rPr lang="en-GB" b="1" dirty="0"/>
              <a:t>PART 1</a:t>
            </a:r>
          </a:p>
          <a:p>
            <a:pPr marL="0" indent="0" algn="ctr">
              <a:buNone/>
            </a:pPr>
            <a:r>
              <a:rPr lang="en-GB" b="1" dirty="0"/>
              <a:t>Pre-Crucifixion</a:t>
            </a:r>
          </a:p>
        </p:txBody>
      </p:sp>
      <p:sp>
        <p:nvSpPr>
          <p:cNvPr id="4" name="Content Placeholder 2"/>
          <p:cNvSpPr txBox="1">
            <a:spLocks/>
          </p:cNvSpPr>
          <p:nvPr/>
        </p:nvSpPr>
        <p:spPr>
          <a:xfrm>
            <a:off x="838200" y="3984710"/>
            <a:ext cx="5017168" cy="2015038"/>
          </a:xfrm>
          <a:prstGeom prst="rect">
            <a:avLst/>
          </a:prstGeom>
          <a:solidFill>
            <a:schemeClr val="accent2"/>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b="1" dirty="0"/>
          </a:p>
          <a:p>
            <a:pPr marL="0" indent="0" algn="ctr">
              <a:buFont typeface="Arial" panose="020B0604020202020204" pitchFamily="34" charset="0"/>
              <a:buNone/>
            </a:pPr>
            <a:r>
              <a:rPr lang="en-GB" b="1" dirty="0"/>
              <a:t>PART 3</a:t>
            </a:r>
          </a:p>
          <a:p>
            <a:pPr marL="0" indent="0" algn="ctr">
              <a:buFont typeface="Arial" panose="020B0604020202020204" pitchFamily="34" charset="0"/>
              <a:buNone/>
            </a:pPr>
            <a:r>
              <a:rPr lang="en-GB" b="1" dirty="0"/>
              <a:t>Post-Crucifixion</a:t>
            </a:r>
          </a:p>
        </p:txBody>
      </p:sp>
      <p:sp>
        <p:nvSpPr>
          <p:cNvPr id="5" name="Content Placeholder 2"/>
          <p:cNvSpPr txBox="1">
            <a:spLocks/>
          </p:cNvSpPr>
          <p:nvPr/>
        </p:nvSpPr>
        <p:spPr>
          <a:xfrm>
            <a:off x="6096000" y="1690689"/>
            <a:ext cx="5017168" cy="2015038"/>
          </a:xfrm>
          <a:prstGeom prst="rect">
            <a:avLst/>
          </a:prstGeom>
          <a:solidFill>
            <a:schemeClr val="accent2"/>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b="1" dirty="0"/>
          </a:p>
          <a:p>
            <a:pPr marL="0" indent="0" algn="ctr">
              <a:buFont typeface="Arial" panose="020B0604020202020204" pitchFamily="34" charset="0"/>
              <a:buNone/>
            </a:pPr>
            <a:r>
              <a:rPr lang="en-GB" b="1" dirty="0"/>
              <a:t>PART 2</a:t>
            </a:r>
          </a:p>
          <a:p>
            <a:pPr marL="0" indent="0" algn="ctr">
              <a:buFont typeface="Arial" panose="020B0604020202020204" pitchFamily="34" charset="0"/>
              <a:buNone/>
            </a:pPr>
            <a:r>
              <a:rPr lang="en-GB" b="1" dirty="0"/>
              <a:t>Crucifixion</a:t>
            </a:r>
          </a:p>
        </p:txBody>
      </p:sp>
      <p:sp>
        <p:nvSpPr>
          <p:cNvPr id="6" name="Content Placeholder 2"/>
          <p:cNvSpPr txBox="1">
            <a:spLocks/>
          </p:cNvSpPr>
          <p:nvPr/>
        </p:nvSpPr>
        <p:spPr>
          <a:xfrm>
            <a:off x="6096000" y="3984710"/>
            <a:ext cx="5017168" cy="2015038"/>
          </a:xfrm>
          <a:prstGeom prst="rect">
            <a:avLst/>
          </a:prstGeom>
          <a:solidFill>
            <a:schemeClr val="accent2"/>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b="1" dirty="0"/>
          </a:p>
          <a:p>
            <a:pPr marL="0" indent="0" algn="ctr">
              <a:buFont typeface="Arial" panose="020B0604020202020204" pitchFamily="34" charset="0"/>
              <a:buNone/>
            </a:pPr>
            <a:r>
              <a:rPr lang="en-GB" b="1" dirty="0"/>
              <a:t>PART 4</a:t>
            </a:r>
          </a:p>
          <a:p>
            <a:pPr marL="0" indent="0" algn="ctr">
              <a:buFont typeface="Arial" panose="020B0604020202020204" pitchFamily="34" charset="0"/>
              <a:buNone/>
            </a:pPr>
            <a:r>
              <a:rPr lang="en-GB" b="1" dirty="0"/>
              <a:t>Prophecy study</a:t>
            </a:r>
          </a:p>
        </p:txBody>
      </p:sp>
      <p:sp>
        <p:nvSpPr>
          <p:cNvPr id="7" name="Slide Number Placeholder 6"/>
          <p:cNvSpPr>
            <a:spLocks noGrp="1"/>
          </p:cNvSpPr>
          <p:nvPr>
            <p:ph type="sldNum" sz="quarter" idx="12"/>
          </p:nvPr>
        </p:nvSpPr>
        <p:spPr/>
        <p:txBody>
          <a:bodyPr/>
          <a:lstStyle/>
          <a:p>
            <a:fld id="{F62474EA-D387-4888-B685-230C69CF717C}" type="slidenum">
              <a:rPr lang="en-GB" smtClean="0"/>
              <a:pPr/>
              <a:t>11</a:t>
            </a:fld>
            <a:endParaRPr lang="en-GB" dirty="0"/>
          </a:p>
        </p:txBody>
      </p:sp>
    </p:spTree>
    <p:extLst>
      <p:ext uri="{BB962C8B-B14F-4D97-AF65-F5344CB8AC3E}">
        <p14:creationId xmlns:p14="http://schemas.microsoft.com/office/powerpoint/2010/main" val="378775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723" y="458454"/>
            <a:ext cx="10515600" cy="2852737"/>
          </a:xfrm>
        </p:spPr>
        <p:txBody>
          <a:bodyPr/>
          <a:lstStyle/>
          <a:p>
            <a:pPr algn="ctr"/>
            <a:r>
              <a:rPr lang="en-GB" sz="8800" dirty="0"/>
              <a:t>Part 1</a:t>
            </a:r>
          </a:p>
        </p:txBody>
      </p:sp>
      <p:sp>
        <p:nvSpPr>
          <p:cNvPr id="5" name="Text Placeholder 4"/>
          <p:cNvSpPr>
            <a:spLocks noGrp="1"/>
          </p:cNvSpPr>
          <p:nvPr>
            <p:ph type="body" idx="1"/>
          </p:nvPr>
        </p:nvSpPr>
        <p:spPr>
          <a:xfrm>
            <a:off x="783723" y="3338179"/>
            <a:ext cx="10515600" cy="1500187"/>
          </a:xfrm>
        </p:spPr>
        <p:txBody>
          <a:bodyPr>
            <a:normAutofit/>
          </a:bodyPr>
          <a:lstStyle/>
          <a:p>
            <a:pPr algn="ctr"/>
            <a:r>
              <a:rPr lang="en-GB" sz="7200" b="1" dirty="0">
                <a:solidFill>
                  <a:schemeClr val="tx1"/>
                </a:solidFill>
              </a:rPr>
              <a:t>Pre-Crucifixion</a:t>
            </a:r>
            <a:endParaRPr lang="en-GB" sz="4000" b="1" dirty="0">
              <a:solidFill>
                <a:schemeClr val="tx1"/>
              </a:solidFill>
            </a:endParaRPr>
          </a:p>
        </p:txBody>
      </p:sp>
      <p:sp>
        <p:nvSpPr>
          <p:cNvPr id="2" name="Slide Number Placeholder 1"/>
          <p:cNvSpPr>
            <a:spLocks noGrp="1"/>
          </p:cNvSpPr>
          <p:nvPr>
            <p:ph type="sldNum" sz="quarter" idx="12"/>
          </p:nvPr>
        </p:nvSpPr>
        <p:spPr/>
        <p:txBody>
          <a:bodyPr/>
          <a:lstStyle/>
          <a:p>
            <a:fld id="{F62474EA-D387-4888-B685-230C69CF717C}" type="slidenum">
              <a:rPr lang="en-GB" smtClean="0"/>
              <a:pPr/>
              <a:t>12</a:t>
            </a:fld>
            <a:endParaRPr lang="en-GB" dirty="0"/>
          </a:p>
        </p:txBody>
      </p:sp>
    </p:spTree>
    <p:extLst>
      <p:ext uri="{BB962C8B-B14F-4D97-AF65-F5344CB8AC3E}">
        <p14:creationId xmlns:p14="http://schemas.microsoft.com/office/powerpoint/2010/main" val="361615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1. Jesus reluctant to die</a:t>
            </a:r>
            <a:endParaRPr lang="en-GB" dirty="0"/>
          </a:p>
        </p:txBody>
      </p:sp>
      <p:sp>
        <p:nvSpPr>
          <p:cNvPr id="3" name="Content Placeholder 2"/>
          <p:cNvSpPr>
            <a:spLocks noGrp="1"/>
          </p:cNvSpPr>
          <p:nvPr>
            <p:ph idx="1"/>
          </p:nvPr>
        </p:nvSpPr>
        <p:spPr/>
        <p:txBody>
          <a:bodyPr/>
          <a:lstStyle/>
          <a:p>
            <a:r>
              <a:rPr lang="en-GB" dirty="0"/>
              <a:t>Jesus says: </a:t>
            </a:r>
          </a:p>
          <a:p>
            <a:pPr lvl="1"/>
            <a:r>
              <a:rPr lang="en-GB" b="1" i="1" dirty="0"/>
              <a:t>"When I sent you without purse, and scrip, and shoes, lacked ye anything?" And they said, "Nothing." Then said he unto them, "But now, he that hath no purse, let him take it, and likewise his bag; and he that hath no SWORD, let him sell his garment and buy one!.. . . Lord, behold, here are two SWORDS." And he said unto them, "It is enough"."  </a:t>
            </a:r>
            <a:r>
              <a:rPr lang="en-GB" dirty="0"/>
              <a:t>- (Luke 22:35-36)</a:t>
            </a:r>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13</a:t>
            </a:fld>
            <a:endParaRPr lang="en-GB" dirty="0"/>
          </a:p>
        </p:txBody>
      </p:sp>
    </p:spTree>
    <p:extLst>
      <p:ext uri="{BB962C8B-B14F-4D97-AF65-F5344CB8AC3E}">
        <p14:creationId xmlns:p14="http://schemas.microsoft.com/office/powerpoint/2010/main" val="647007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At the Garden of Gethsemane </a:t>
            </a:r>
          </a:p>
        </p:txBody>
      </p:sp>
      <p:sp>
        <p:nvSpPr>
          <p:cNvPr id="3" name="Content Placeholder 2"/>
          <p:cNvSpPr>
            <a:spLocks noGrp="1"/>
          </p:cNvSpPr>
          <p:nvPr>
            <p:ph idx="1"/>
          </p:nvPr>
        </p:nvSpPr>
        <p:spPr/>
        <p:txBody>
          <a:bodyPr/>
          <a:lstStyle/>
          <a:p>
            <a:r>
              <a:rPr lang="en-GB" b="1" i="1" dirty="0"/>
              <a:t>Jesus Says:</a:t>
            </a:r>
          </a:p>
          <a:p>
            <a:pPr lvl="1"/>
            <a:r>
              <a:rPr lang="en-GB" b="1" i="1" dirty="0"/>
              <a:t>“Sit ye here, while I go and pray yonder”. – </a:t>
            </a:r>
            <a:r>
              <a:rPr lang="en-GB" i="1" dirty="0"/>
              <a:t>Matthew 26:36</a:t>
            </a:r>
          </a:p>
          <a:p>
            <a:pPr lvl="1"/>
            <a:r>
              <a:rPr lang="en-GB" b="1" i="1" dirty="0"/>
              <a:t>“…stay here and watch with me”. – </a:t>
            </a:r>
            <a:r>
              <a:rPr lang="en-GB" i="1" dirty="0"/>
              <a:t>Matthew 26:38</a:t>
            </a:r>
            <a:endParaRPr lang="en-GB" dirty="0"/>
          </a:p>
          <a:p>
            <a:pPr lvl="1"/>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14</a:t>
            </a:fld>
            <a:endParaRPr lang="en-GB" dirty="0"/>
          </a:p>
        </p:txBody>
      </p:sp>
    </p:spTree>
    <p:extLst>
      <p:ext uri="{BB962C8B-B14F-4D97-AF65-F5344CB8AC3E}">
        <p14:creationId xmlns:p14="http://schemas.microsoft.com/office/powerpoint/2010/main" val="135590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2. Jesus Prays for Rescue</a:t>
            </a:r>
          </a:p>
        </p:txBody>
      </p:sp>
      <p:sp>
        <p:nvSpPr>
          <p:cNvPr id="3" name="Content Placeholder 2"/>
          <p:cNvSpPr>
            <a:spLocks noGrp="1"/>
          </p:cNvSpPr>
          <p:nvPr>
            <p:ph idx="1"/>
          </p:nvPr>
        </p:nvSpPr>
        <p:spPr>
          <a:xfrm>
            <a:off x="838200" y="1632787"/>
            <a:ext cx="10515600" cy="4351338"/>
          </a:xfrm>
        </p:spPr>
        <p:txBody>
          <a:bodyPr>
            <a:normAutofit/>
          </a:bodyPr>
          <a:lstStyle/>
          <a:p>
            <a:pPr lvl="0"/>
            <a:r>
              <a:rPr lang="en-GB" sz="2400" b="1" i="1" dirty="0"/>
              <a:t>". . . and began to be sorrowful and very depressed. Then </a:t>
            </a:r>
            <a:r>
              <a:rPr lang="en-GB" sz="2400" b="1" i="1" dirty="0" err="1"/>
              <a:t>saith</a:t>
            </a:r>
            <a:r>
              <a:rPr lang="en-GB" sz="2400" b="1" i="1" dirty="0"/>
              <a:t> he unto them, 'my soul is exceedingly sorrowful, even unto death' . . ."</a:t>
            </a:r>
            <a:endParaRPr lang="en-GB" sz="2400" dirty="0"/>
          </a:p>
          <a:p>
            <a:r>
              <a:rPr lang="en-GB" sz="2400" b="1" i="1" dirty="0"/>
              <a:t>"And he went a little further, and fell on his face </a:t>
            </a:r>
            <a:r>
              <a:rPr lang="en-GB" sz="2400" dirty="0"/>
              <a:t>(Exactly as the Muslim does in prayer</a:t>
            </a:r>
            <a:r>
              <a:rPr lang="en-GB" sz="2400" b="1" i="1" dirty="0"/>
              <a:t>), and prayed, saying, 'O my Father, </a:t>
            </a:r>
            <a:r>
              <a:rPr lang="en-GB" sz="2400" b="1" i="1" u="sng" dirty="0"/>
              <a:t>if it be possible, let this cup pass from me</a:t>
            </a:r>
            <a:r>
              <a:rPr lang="en-GB" sz="2400" b="1" i="1" dirty="0"/>
              <a:t>; nevertheless, not as I will, but as thou </a:t>
            </a:r>
            <a:r>
              <a:rPr lang="en-GB" sz="2400" b="1" dirty="0"/>
              <a:t>wilt'.“</a:t>
            </a:r>
          </a:p>
          <a:p>
            <a:pPr marL="0" indent="0">
              <a:buNone/>
            </a:pPr>
            <a:r>
              <a:rPr lang="en-GB" i="1" dirty="0"/>
              <a:t>(</a:t>
            </a:r>
            <a:r>
              <a:rPr lang="en-GB" dirty="0"/>
              <a:t>Matthew 26:37-39)</a:t>
            </a:r>
          </a:p>
          <a:p>
            <a:r>
              <a:rPr lang="en-GB" sz="2400" b="1" dirty="0"/>
              <a:t> </a:t>
            </a:r>
            <a:endParaRPr lang="en-GB" sz="2400" dirty="0"/>
          </a:p>
        </p:txBody>
      </p:sp>
      <p:pic>
        <p:nvPicPr>
          <p:cNvPr id="4" name="Picture 4" descr="Image result for jesus praying garden of gethsem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191" y="4045368"/>
            <a:ext cx="3962308" cy="27444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jesus fell on his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682" y="4045369"/>
            <a:ext cx="4120864" cy="274449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F62474EA-D387-4888-B685-230C69CF717C}" type="slidenum">
              <a:rPr lang="en-GB" smtClean="0"/>
              <a:pPr/>
              <a:t>15</a:t>
            </a:fld>
            <a:endParaRPr lang="en-GB" dirty="0"/>
          </a:p>
        </p:txBody>
      </p:sp>
    </p:spTree>
    <p:extLst>
      <p:ext uri="{BB962C8B-B14F-4D97-AF65-F5344CB8AC3E}">
        <p14:creationId xmlns:p14="http://schemas.microsoft.com/office/powerpoint/2010/main" val="2306936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Jesus prays more</a:t>
            </a:r>
          </a:p>
        </p:txBody>
      </p:sp>
      <p:sp>
        <p:nvSpPr>
          <p:cNvPr id="3" name="Content Placeholder 2"/>
          <p:cNvSpPr>
            <a:spLocks noGrp="1"/>
          </p:cNvSpPr>
          <p:nvPr>
            <p:ph idx="1"/>
          </p:nvPr>
        </p:nvSpPr>
        <p:spPr/>
        <p:txBody>
          <a:bodyPr/>
          <a:lstStyle/>
          <a:p>
            <a:r>
              <a:rPr lang="en-GB" b="1" i="1" dirty="0"/>
              <a:t>"And being in an agony, he prayed more earnestly; and his sweat was, as it were, great drops of blood falling down to the ground.”   -   </a:t>
            </a:r>
            <a:r>
              <a:rPr lang="en-GB" dirty="0"/>
              <a:t>(Luke 22:44)</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16</a:t>
            </a:fld>
            <a:endParaRPr lang="en-GB" dirty="0"/>
          </a:p>
        </p:txBody>
      </p:sp>
    </p:spTree>
    <p:extLst>
      <p:ext uri="{BB962C8B-B14F-4D97-AF65-F5344CB8AC3E}">
        <p14:creationId xmlns:p14="http://schemas.microsoft.com/office/powerpoint/2010/main" val="3438780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Deuteronomy prophecy about Prophets</a:t>
            </a:r>
          </a:p>
        </p:txBody>
      </p:sp>
      <p:sp>
        <p:nvSpPr>
          <p:cNvPr id="3" name="Content Placeholder 2"/>
          <p:cNvSpPr>
            <a:spLocks noGrp="1"/>
          </p:cNvSpPr>
          <p:nvPr>
            <p:ph idx="1"/>
          </p:nvPr>
        </p:nvSpPr>
        <p:spPr/>
        <p:txBody>
          <a:bodyPr/>
          <a:lstStyle/>
          <a:p>
            <a:r>
              <a:rPr lang="en-GB" dirty="0"/>
              <a:t>“But a prophet who presumes to speak in my name anything I have not commanded, or a prophet who speaks in the name of other gods, </a:t>
            </a:r>
            <a:r>
              <a:rPr lang="en-GB" b="1" u="sng" dirty="0"/>
              <a:t>is to be put to death</a:t>
            </a:r>
            <a:r>
              <a:rPr lang="en-GB" dirty="0"/>
              <a:t>.”</a:t>
            </a:r>
          </a:p>
          <a:p>
            <a:r>
              <a:rPr lang="en-GB" b="1" dirty="0">
                <a:hlinkClick r:id="rId2"/>
              </a:rPr>
              <a:t>21</a:t>
            </a:r>
            <a:r>
              <a:rPr lang="en-GB" dirty="0"/>
              <a:t>You may say to yourselves, “How can we know when a message has not been spoken by the </a:t>
            </a:r>
            <a:r>
              <a:rPr lang="en-GB" cap="small" dirty="0"/>
              <a:t>Lord</a:t>
            </a:r>
            <a:r>
              <a:rPr lang="en-GB" dirty="0"/>
              <a:t>?” </a:t>
            </a:r>
            <a:r>
              <a:rPr lang="en-GB" b="1" dirty="0">
                <a:hlinkClick r:id="rId3"/>
              </a:rPr>
              <a:t>22</a:t>
            </a:r>
            <a:r>
              <a:rPr lang="en-GB" dirty="0"/>
              <a:t>If what a prophet proclaims in the name of the </a:t>
            </a:r>
            <a:r>
              <a:rPr lang="en-GB" cap="small" dirty="0"/>
              <a:t>Lord</a:t>
            </a:r>
            <a:r>
              <a:rPr lang="en-GB" dirty="0"/>
              <a:t> does not take place or come true, that is a message the </a:t>
            </a:r>
            <a:r>
              <a:rPr lang="en-GB" cap="small" dirty="0"/>
              <a:t>Lord</a:t>
            </a:r>
            <a:r>
              <a:rPr lang="en-GB" dirty="0"/>
              <a:t> has not spoken. That prophet </a:t>
            </a:r>
            <a:r>
              <a:rPr lang="en-GB" b="1" u="sng" dirty="0"/>
              <a:t>has spoken presumptuously, </a:t>
            </a:r>
            <a:r>
              <a:rPr lang="en-GB" dirty="0"/>
              <a:t>so do not be alarmed.</a:t>
            </a:r>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17</a:t>
            </a:fld>
            <a:endParaRPr lang="en-GB" dirty="0"/>
          </a:p>
        </p:txBody>
      </p:sp>
    </p:spTree>
    <p:extLst>
      <p:ext uri="{BB962C8B-B14F-4D97-AF65-F5344CB8AC3E}">
        <p14:creationId xmlns:p14="http://schemas.microsoft.com/office/powerpoint/2010/main" val="207867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3.  God hears his prayer</a:t>
            </a:r>
            <a:endParaRPr lang="en-GB" dirty="0"/>
          </a:p>
        </p:txBody>
      </p:sp>
      <p:sp>
        <p:nvSpPr>
          <p:cNvPr id="3" name="Content Placeholder 2"/>
          <p:cNvSpPr>
            <a:spLocks noGrp="1"/>
          </p:cNvSpPr>
          <p:nvPr>
            <p:ph idx="1"/>
          </p:nvPr>
        </p:nvSpPr>
        <p:spPr/>
        <p:txBody>
          <a:bodyPr>
            <a:noAutofit/>
          </a:bodyPr>
          <a:lstStyle/>
          <a:p>
            <a:r>
              <a:rPr lang="en-GB" sz="2000" b="1" i="1" baseline="30000" dirty="0"/>
              <a:t>7 </a:t>
            </a:r>
            <a:r>
              <a:rPr lang="en-GB" sz="2000" b="1" i="1" dirty="0"/>
              <a:t>Ask, and it shall be given you; seek, and ye shall find; knock, and it shall be opened unto you:</a:t>
            </a:r>
            <a:endParaRPr lang="en-GB" sz="2000" dirty="0"/>
          </a:p>
          <a:p>
            <a:r>
              <a:rPr lang="en-GB" sz="2000" b="1" i="1" baseline="30000" dirty="0"/>
              <a:t>8 </a:t>
            </a:r>
            <a:r>
              <a:rPr lang="en-GB" b="1" i="1" dirty="0"/>
              <a:t>For every one that asks, receives</a:t>
            </a:r>
            <a:r>
              <a:rPr lang="en-GB" sz="2000" b="1" i="1" dirty="0"/>
              <a:t>; and he that </a:t>
            </a:r>
            <a:r>
              <a:rPr lang="en-GB" sz="2000" b="1" i="1" dirty="0" err="1"/>
              <a:t>seeketh</a:t>
            </a:r>
            <a:r>
              <a:rPr lang="en-GB" sz="2000" b="1" i="1" dirty="0"/>
              <a:t> </a:t>
            </a:r>
            <a:r>
              <a:rPr lang="en-GB" sz="2000" b="1" i="1" dirty="0" err="1"/>
              <a:t>findeth</a:t>
            </a:r>
            <a:r>
              <a:rPr lang="en-GB" sz="2000" b="1" i="1" dirty="0"/>
              <a:t>;….how much more shall your Father which is in heaven give good things to them that ask him?</a:t>
            </a:r>
            <a:endParaRPr lang="en-GB" sz="2000" dirty="0"/>
          </a:p>
          <a:p>
            <a:pPr marL="0" indent="0">
              <a:buNone/>
            </a:pPr>
            <a:r>
              <a:rPr lang="en-GB" sz="2000" i="1" dirty="0"/>
              <a:t>Matthew 7:7-11</a:t>
            </a:r>
          </a:p>
          <a:p>
            <a:pPr marL="0" indent="0">
              <a:buNone/>
            </a:pPr>
            <a:endParaRPr lang="en-GB" sz="2000" i="1" dirty="0"/>
          </a:p>
          <a:p>
            <a:r>
              <a:rPr lang="en-GB" sz="2000" b="1" i="1" dirty="0"/>
              <a:t>“During the days of Jesus’ life on earth, he offered up prayers and petitions with fervent cries and tears to the</a:t>
            </a:r>
            <a:r>
              <a:rPr lang="en-GB" sz="2000" b="1" i="1" u="sng" dirty="0"/>
              <a:t> one who could save him from death, </a:t>
            </a:r>
            <a:r>
              <a:rPr lang="en-GB" sz="2000" b="1" i="1" dirty="0"/>
              <a:t>and </a:t>
            </a:r>
            <a:r>
              <a:rPr lang="en-GB" b="1" i="1" dirty="0"/>
              <a:t>HE WAS HEARD</a:t>
            </a:r>
            <a:r>
              <a:rPr lang="en-GB" sz="2000" b="1" i="1" dirty="0"/>
              <a:t> because of his reverent submission.”</a:t>
            </a:r>
            <a:endParaRPr lang="en-GB" sz="2000" dirty="0"/>
          </a:p>
          <a:p>
            <a:pPr marL="0" indent="0">
              <a:buNone/>
            </a:pPr>
            <a:r>
              <a:rPr lang="en-GB" sz="2000" i="1" dirty="0"/>
              <a:t>Hebrews 5:7</a:t>
            </a:r>
            <a:endParaRPr lang="en-GB" sz="2000" dirty="0"/>
          </a:p>
          <a:p>
            <a:pPr marL="0" indent="0">
              <a:buNone/>
            </a:pPr>
            <a:endParaRPr lang="en-GB" sz="2000" dirty="0"/>
          </a:p>
          <a:p>
            <a:endParaRPr lang="en-GB" sz="2000"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18</a:t>
            </a:fld>
            <a:endParaRPr lang="en-GB" dirty="0"/>
          </a:p>
        </p:txBody>
      </p:sp>
    </p:spTree>
    <p:extLst>
      <p:ext uri="{BB962C8B-B14F-4D97-AF65-F5344CB8AC3E}">
        <p14:creationId xmlns:p14="http://schemas.microsoft.com/office/powerpoint/2010/main" val="3052440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4.  God strengthens Jesus with an Angel</a:t>
            </a:r>
            <a:endParaRPr lang="en-GB" sz="4000" dirty="0"/>
          </a:p>
        </p:txBody>
      </p:sp>
      <p:sp>
        <p:nvSpPr>
          <p:cNvPr id="3" name="Content Placeholder 2"/>
          <p:cNvSpPr>
            <a:spLocks noGrp="1"/>
          </p:cNvSpPr>
          <p:nvPr>
            <p:ph idx="1"/>
          </p:nvPr>
        </p:nvSpPr>
        <p:spPr/>
        <p:txBody>
          <a:bodyPr>
            <a:normAutofit/>
          </a:bodyPr>
          <a:lstStyle/>
          <a:p>
            <a:r>
              <a:rPr lang="en-GB" sz="3200" b="1" i="1" dirty="0"/>
              <a:t>“…An angel from heaven appeared to him and </a:t>
            </a:r>
            <a:r>
              <a:rPr lang="en-GB" sz="3200" b="1" i="1" u="sng" dirty="0"/>
              <a:t>strengthened</a:t>
            </a:r>
            <a:r>
              <a:rPr lang="en-GB" sz="3200" b="1" i="1" dirty="0"/>
              <a:t> him.”</a:t>
            </a:r>
            <a:endParaRPr lang="en-GB" sz="3200" dirty="0"/>
          </a:p>
          <a:p>
            <a:pPr marL="0" indent="0">
              <a:buNone/>
            </a:pPr>
            <a:r>
              <a:rPr lang="en-GB" sz="3200" dirty="0"/>
              <a:t>Luke 22:43</a:t>
            </a:r>
          </a:p>
          <a:p>
            <a:pPr marL="0" indent="0">
              <a:buNone/>
            </a:pPr>
            <a:endParaRPr lang="en-GB" sz="3200"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19</a:t>
            </a:fld>
            <a:endParaRPr lang="en-GB" dirty="0"/>
          </a:p>
        </p:txBody>
      </p:sp>
    </p:spTree>
    <p:extLst>
      <p:ext uri="{BB962C8B-B14F-4D97-AF65-F5344CB8AC3E}">
        <p14:creationId xmlns:p14="http://schemas.microsoft.com/office/powerpoint/2010/main" val="368799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Image may contain: text"/>
          <p:cNvPicPr>
            <a:picLocks noChangeAspect="1" noChangeArrowheads="1"/>
          </p:cNvPicPr>
          <p:nvPr/>
        </p:nvPicPr>
        <p:blipFill rotWithShape="1">
          <a:blip r:embed="rId2">
            <a:extLst>
              <a:ext uri="{28A0092B-C50C-407E-A947-70E740481C1C}">
                <a14:useLocalDpi xmlns:a14="http://schemas.microsoft.com/office/drawing/2010/main" val="0"/>
              </a:ext>
            </a:extLst>
          </a:blip>
          <a:srcRect b="23000"/>
          <a:stretch/>
        </p:blipFill>
        <p:spPr bwMode="auto">
          <a:xfrm>
            <a:off x="2593848" y="365125"/>
            <a:ext cx="7680960" cy="591433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endParaRPr lang="en-GB"/>
          </a:p>
        </p:txBody>
      </p:sp>
      <p:sp>
        <p:nvSpPr>
          <p:cNvPr id="8" name="Slide Number Placeholder 7"/>
          <p:cNvSpPr>
            <a:spLocks noGrp="1"/>
          </p:cNvSpPr>
          <p:nvPr>
            <p:ph type="sldNum" sz="quarter" idx="12"/>
          </p:nvPr>
        </p:nvSpPr>
        <p:spPr/>
        <p:txBody>
          <a:bodyPr/>
          <a:lstStyle/>
          <a:p>
            <a:fld id="{F62474EA-D387-4888-B685-230C69CF717C}" type="slidenum">
              <a:rPr lang="en-GB" smtClean="0"/>
              <a:pPr/>
              <a:t>2</a:t>
            </a:fld>
            <a:endParaRPr lang="en-GB" dirty="0"/>
          </a:p>
        </p:txBody>
      </p:sp>
    </p:spTree>
    <p:extLst>
      <p:ext uri="{BB962C8B-B14F-4D97-AF65-F5344CB8AC3E}">
        <p14:creationId xmlns:p14="http://schemas.microsoft.com/office/powerpoint/2010/main" val="93024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Disciples fight soldiers</a:t>
            </a:r>
            <a:endParaRPr lang="en-GB" dirty="0"/>
          </a:p>
        </p:txBody>
      </p:sp>
      <p:sp>
        <p:nvSpPr>
          <p:cNvPr id="3" name="Content Placeholder 2"/>
          <p:cNvSpPr>
            <a:spLocks noGrp="1"/>
          </p:cNvSpPr>
          <p:nvPr>
            <p:ph idx="1"/>
          </p:nvPr>
        </p:nvSpPr>
        <p:spPr/>
        <p:txBody>
          <a:bodyPr/>
          <a:lstStyle/>
          <a:p>
            <a:r>
              <a:rPr lang="en-GB" b="1" i="1" dirty="0"/>
              <a:t>“…one of them struck the servant of the high priest and cut off his right ear.”</a:t>
            </a:r>
            <a:r>
              <a:rPr lang="en-GB" dirty="0"/>
              <a:t>  Luke 22:49</a:t>
            </a:r>
          </a:p>
        </p:txBody>
      </p:sp>
      <p:sp>
        <p:nvSpPr>
          <p:cNvPr id="4" name="Slide Number Placeholder 3"/>
          <p:cNvSpPr>
            <a:spLocks noGrp="1"/>
          </p:cNvSpPr>
          <p:nvPr>
            <p:ph type="sldNum" sz="quarter" idx="12"/>
          </p:nvPr>
        </p:nvSpPr>
        <p:spPr/>
        <p:txBody>
          <a:bodyPr/>
          <a:lstStyle/>
          <a:p>
            <a:fld id="{F62474EA-D387-4888-B685-230C69CF717C}" type="slidenum">
              <a:rPr lang="en-GB" smtClean="0"/>
              <a:pPr/>
              <a:t>20</a:t>
            </a:fld>
            <a:endParaRPr lang="en-GB" dirty="0"/>
          </a:p>
        </p:txBody>
      </p:sp>
    </p:spTree>
    <p:extLst>
      <p:ext uri="{BB962C8B-B14F-4D97-AF65-F5344CB8AC3E}">
        <p14:creationId xmlns:p14="http://schemas.microsoft.com/office/powerpoint/2010/main" val="215591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Jesus Trialled Falsely</a:t>
            </a:r>
          </a:p>
        </p:txBody>
      </p:sp>
      <p:sp>
        <p:nvSpPr>
          <p:cNvPr id="3" name="Content Placeholder 2"/>
          <p:cNvSpPr>
            <a:spLocks noGrp="1"/>
          </p:cNvSpPr>
          <p:nvPr>
            <p:ph idx="1"/>
          </p:nvPr>
        </p:nvSpPr>
        <p:spPr/>
        <p:txBody>
          <a:bodyPr>
            <a:normAutofit lnSpcReduction="10000"/>
          </a:bodyPr>
          <a:lstStyle/>
          <a:p>
            <a:r>
              <a:rPr lang="en-GB" dirty="0"/>
              <a:t>Jews had already made up their mind:</a:t>
            </a:r>
          </a:p>
          <a:p>
            <a:pPr lvl="1"/>
            <a:r>
              <a:rPr lang="en-GB" b="1" i="1" dirty="0"/>
              <a:t>". . . it is expedient for us that one man die for the people, and the whole nation perish not.” – </a:t>
            </a:r>
            <a:r>
              <a:rPr lang="en-GB" i="1" dirty="0"/>
              <a:t>John 11:50</a:t>
            </a:r>
            <a:endParaRPr lang="en-GB" dirty="0"/>
          </a:p>
          <a:p>
            <a:pPr lvl="1"/>
            <a:endParaRPr lang="en-GB" dirty="0"/>
          </a:p>
          <a:p>
            <a:r>
              <a:rPr lang="en-GB" dirty="0"/>
              <a:t>They question Jesus:</a:t>
            </a:r>
          </a:p>
          <a:p>
            <a:pPr lvl="1"/>
            <a:r>
              <a:rPr lang="en-GB" b="1" i="1" dirty="0"/>
              <a:t> “…About his doctrine” - </a:t>
            </a:r>
            <a:r>
              <a:rPr lang="en-GB" dirty="0"/>
              <a:t>John 18:20-23 </a:t>
            </a:r>
          </a:p>
          <a:p>
            <a:pPr lvl="1"/>
            <a:r>
              <a:rPr lang="en-GB" b="1" i="1" dirty="0"/>
              <a:t>“Are you the son of God”.   -  </a:t>
            </a:r>
            <a:r>
              <a:rPr lang="en-GB" i="1" dirty="0"/>
              <a:t>Luke 22:70</a:t>
            </a:r>
          </a:p>
          <a:p>
            <a:pPr lvl="1"/>
            <a:endParaRPr lang="en-GB" i="1" dirty="0"/>
          </a:p>
          <a:p>
            <a:r>
              <a:rPr lang="en-GB" dirty="0"/>
              <a:t>Found guilty by the Jews</a:t>
            </a:r>
          </a:p>
          <a:p>
            <a:pPr lvl="1"/>
            <a:r>
              <a:rPr lang="en-GB" b="1" i="1" dirty="0"/>
              <a:t>"What need have we for any further witnesses? And they all condemned him to be guilty of death." - </a:t>
            </a:r>
            <a:r>
              <a:rPr lang="en-GB" i="1" dirty="0"/>
              <a:t>(Mark 14:63-64).</a:t>
            </a:r>
            <a:endParaRPr lang="en-GB" dirty="0"/>
          </a:p>
          <a:p>
            <a:pPr lvl="1"/>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21</a:t>
            </a:fld>
            <a:endParaRPr lang="en-GB" dirty="0"/>
          </a:p>
        </p:txBody>
      </p:sp>
    </p:spTree>
    <p:extLst>
      <p:ext uri="{BB962C8B-B14F-4D97-AF65-F5344CB8AC3E}">
        <p14:creationId xmlns:p14="http://schemas.microsoft.com/office/powerpoint/2010/main" val="3118235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Jesus trialled by Romans</a:t>
            </a:r>
          </a:p>
        </p:txBody>
      </p:sp>
      <p:sp>
        <p:nvSpPr>
          <p:cNvPr id="3" name="Content Placeholder 2"/>
          <p:cNvSpPr>
            <a:spLocks noGrp="1"/>
          </p:cNvSpPr>
          <p:nvPr>
            <p:ph idx="1"/>
          </p:nvPr>
        </p:nvSpPr>
        <p:spPr/>
        <p:txBody>
          <a:bodyPr/>
          <a:lstStyle/>
          <a:p>
            <a:r>
              <a:rPr lang="en-GB" dirty="0"/>
              <a:t>Jews have no power for capital punishment so take him tom Romans: </a:t>
            </a:r>
          </a:p>
          <a:p>
            <a:pPr lvl="1"/>
            <a:r>
              <a:rPr lang="en-GB" b="1" i="1" dirty="0"/>
              <a:t>"It is not lawful for us (Jews) to put any man to death". </a:t>
            </a:r>
            <a:r>
              <a:rPr lang="en-GB" i="1" dirty="0"/>
              <a:t>- (John 18:31).</a:t>
            </a:r>
            <a:endParaRPr lang="en-GB" dirty="0"/>
          </a:p>
          <a:p>
            <a:r>
              <a:rPr lang="en-GB" dirty="0"/>
              <a:t>Jews change the charge:</a:t>
            </a:r>
          </a:p>
          <a:p>
            <a:pPr lvl="1"/>
            <a:r>
              <a:rPr lang="en-GB" b="1" i="1" dirty="0"/>
              <a:t>". . . We found this fellow perverting the nation, and forbidding to give tribute to Caesar, saying that he himself is Christ, a king." </a:t>
            </a:r>
            <a:r>
              <a:rPr lang="en-GB" i="1" dirty="0"/>
              <a:t>(Luke 23:2)</a:t>
            </a:r>
            <a:endParaRPr lang="en-GB" dirty="0"/>
          </a:p>
          <a:p>
            <a:r>
              <a:rPr lang="en-GB" dirty="0"/>
              <a:t>Pilate finds him not guilty</a:t>
            </a:r>
          </a:p>
          <a:p>
            <a:pPr lvl="1"/>
            <a:r>
              <a:rPr lang="en-GB" b="1" i="1" dirty="0"/>
              <a:t>". . . I FIND IN HIM NO FAULT AT ALL!"</a:t>
            </a:r>
            <a:r>
              <a:rPr lang="en-GB" dirty="0"/>
              <a:t> (John 18:38)</a:t>
            </a:r>
          </a:p>
        </p:txBody>
      </p:sp>
      <p:sp>
        <p:nvSpPr>
          <p:cNvPr id="4" name="Slide Number Placeholder 3"/>
          <p:cNvSpPr>
            <a:spLocks noGrp="1"/>
          </p:cNvSpPr>
          <p:nvPr>
            <p:ph type="sldNum" sz="quarter" idx="12"/>
          </p:nvPr>
        </p:nvSpPr>
        <p:spPr/>
        <p:txBody>
          <a:bodyPr/>
          <a:lstStyle/>
          <a:p>
            <a:fld id="{F62474EA-D387-4888-B685-230C69CF717C}" type="slidenum">
              <a:rPr lang="en-GB" smtClean="0"/>
              <a:pPr/>
              <a:t>22</a:t>
            </a:fld>
            <a:endParaRPr lang="en-GB" dirty="0"/>
          </a:p>
        </p:txBody>
      </p:sp>
    </p:spTree>
    <p:extLst>
      <p:ext uri="{BB962C8B-B14F-4D97-AF65-F5344CB8AC3E}">
        <p14:creationId xmlns:p14="http://schemas.microsoft.com/office/powerpoint/2010/main" val="396033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5. Pilate’s wife has a dream</a:t>
            </a:r>
          </a:p>
        </p:txBody>
      </p:sp>
      <p:sp>
        <p:nvSpPr>
          <p:cNvPr id="3" name="Content Placeholder 2"/>
          <p:cNvSpPr>
            <a:spLocks noGrp="1"/>
          </p:cNvSpPr>
          <p:nvPr>
            <p:ph idx="1"/>
          </p:nvPr>
        </p:nvSpPr>
        <p:spPr/>
        <p:txBody>
          <a:bodyPr/>
          <a:lstStyle/>
          <a:p>
            <a:r>
              <a:rPr lang="en-GB" b="1" i="1" dirty="0"/>
              <a:t>While the trial was under way, Pilate's wife sends him a message: "Have thou nothing to do with that just man (Jesus); for I have suffered many things this day in a dream because of him." </a:t>
            </a:r>
            <a:r>
              <a:rPr lang="en-GB" i="1" dirty="0"/>
              <a:t>- (Matthew 27:19).</a:t>
            </a:r>
            <a:endParaRPr lang="en-GB" dirty="0"/>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23</a:t>
            </a:fld>
            <a:endParaRPr lang="en-GB" dirty="0"/>
          </a:p>
        </p:txBody>
      </p:sp>
    </p:spTree>
    <p:extLst>
      <p:ext uri="{BB962C8B-B14F-4D97-AF65-F5344CB8AC3E}">
        <p14:creationId xmlns:p14="http://schemas.microsoft.com/office/powerpoint/2010/main" val="1644747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723" y="458454"/>
            <a:ext cx="10515600" cy="2852737"/>
          </a:xfrm>
        </p:spPr>
        <p:txBody>
          <a:bodyPr/>
          <a:lstStyle/>
          <a:p>
            <a:pPr algn="ctr"/>
            <a:r>
              <a:rPr lang="en-GB" sz="8800" dirty="0"/>
              <a:t>Part 2</a:t>
            </a:r>
          </a:p>
        </p:txBody>
      </p:sp>
      <p:sp>
        <p:nvSpPr>
          <p:cNvPr id="5" name="Text Placeholder 4"/>
          <p:cNvSpPr>
            <a:spLocks noGrp="1"/>
          </p:cNvSpPr>
          <p:nvPr>
            <p:ph type="body" idx="1"/>
          </p:nvPr>
        </p:nvSpPr>
        <p:spPr>
          <a:xfrm>
            <a:off x="783723" y="3338179"/>
            <a:ext cx="10515600" cy="1500187"/>
          </a:xfrm>
        </p:spPr>
        <p:txBody>
          <a:bodyPr>
            <a:normAutofit/>
          </a:bodyPr>
          <a:lstStyle/>
          <a:p>
            <a:pPr algn="ctr"/>
            <a:r>
              <a:rPr lang="en-GB" sz="7200" b="1" dirty="0">
                <a:solidFill>
                  <a:schemeClr val="tx1"/>
                </a:solidFill>
              </a:rPr>
              <a:t>The Crucifixion</a:t>
            </a:r>
            <a:endParaRPr lang="en-GB" sz="4000" b="1" dirty="0">
              <a:solidFill>
                <a:schemeClr val="tx1"/>
              </a:solidFill>
            </a:endParaRPr>
          </a:p>
        </p:txBody>
      </p:sp>
      <p:sp>
        <p:nvSpPr>
          <p:cNvPr id="2" name="Slide Number Placeholder 1"/>
          <p:cNvSpPr>
            <a:spLocks noGrp="1"/>
          </p:cNvSpPr>
          <p:nvPr>
            <p:ph type="sldNum" sz="quarter" idx="12"/>
          </p:nvPr>
        </p:nvSpPr>
        <p:spPr/>
        <p:txBody>
          <a:bodyPr/>
          <a:lstStyle/>
          <a:p>
            <a:fld id="{F62474EA-D387-4888-B685-230C69CF717C}" type="slidenum">
              <a:rPr lang="en-GB" smtClean="0"/>
              <a:pPr/>
              <a:t>24</a:t>
            </a:fld>
            <a:endParaRPr lang="en-GB" dirty="0"/>
          </a:p>
        </p:txBody>
      </p:sp>
    </p:spTree>
    <p:extLst>
      <p:ext uri="{BB962C8B-B14F-4D97-AF65-F5344CB8AC3E}">
        <p14:creationId xmlns:p14="http://schemas.microsoft.com/office/powerpoint/2010/main" val="3030395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6. Jesus was only on the cross for a few hours</a:t>
            </a:r>
            <a:endParaRPr lang="en-GB" dirty="0"/>
          </a:p>
        </p:txBody>
      </p:sp>
      <p:sp>
        <p:nvSpPr>
          <p:cNvPr id="3" name="Content Placeholder 2"/>
          <p:cNvSpPr>
            <a:spLocks noGrp="1"/>
          </p:cNvSpPr>
          <p:nvPr>
            <p:ph idx="1"/>
          </p:nvPr>
        </p:nvSpPr>
        <p:spPr/>
        <p:txBody>
          <a:bodyPr/>
          <a:lstStyle/>
          <a:p>
            <a:r>
              <a:rPr lang="en-GB" dirty="0"/>
              <a:t>According to the Gospel writers, the Jews and the Romans managed to have Jesus on the cross by the 6th hour, that is by 12 noon; and by the 9th hour, that is, by 3 o'clock he had given up the ghost - he had died.</a:t>
            </a:r>
          </a:p>
          <a:p>
            <a:r>
              <a:rPr lang="en-GB" dirty="0"/>
              <a:t>According to the footnote (commentary) of RSV Bible scholars on John 7:8 that states he was on the cross from 12 (noon) till the 9</a:t>
            </a:r>
            <a:r>
              <a:rPr lang="en-GB" baseline="30000" dirty="0"/>
              <a:t>th</a:t>
            </a:r>
            <a:r>
              <a:rPr lang="en-GB" dirty="0"/>
              <a:t> hour (which in Jewish timings is 3pm). </a:t>
            </a:r>
          </a:p>
          <a:p>
            <a:r>
              <a:rPr lang="en-GB" sz="3600" b="1" dirty="0"/>
              <a:t>Only 3 hours</a:t>
            </a:r>
            <a:endParaRPr lang="en-GB" sz="3600" dirty="0"/>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25</a:t>
            </a:fld>
            <a:endParaRPr lang="en-GB" dirty="0"/>
          </a:p>
        </p:txBody>
      </p:sp>
    </p:spTree>
    <p:extLst>
      <p:ext uri="{BB962C8B-B14F-4D97-AF65-F5344CB8AC3E}">
        <p14:creationId xmlns:p14="http://schemas.microsoft.com/office/powerpoint/2010/main" val="4105486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7. The cross mates of Jesus were still Alive.</a:t>
            </a:r>
          </a:p>
        </p:txBody>
      </p:sp>
      <p:sp>
        <p:nvSpPr>
          <p:cNvPr id="3" name="Content Placeholder 2"/>
          <p:cNvSpPr>
            <a:spLocks noGrp="1"/>
          </p:cNvSpPr>
          <p:nvPr>
            <p:ph idx="1"/>
          </p:nvPr>
        </p:nvSpPr>
        <p:spPr/>
        <p:txBody>
          <a:bodyPr/>
          <a:lstStyle/>
          <a:p>
            <a:r>
              <a:rPr lang="en-GB" b="1" dirty="0"/>
              <a:t>Encyclopaedia </a:t>
            </a:r>
            <a:r>
              <a:rPr lang="en-GB" b="1" dirty="0" err="1"/>
              <a:t>Biblica</a:t>
            </a:r>
            <a:r>
              <a:rPr lang="en-GB" b="1" dirty="0"/>
              <a:t> says ALIVE on cross.</a:t>
            </a:r>
          </a:p>
          <a:p>
            <a:pPr lvl="1"/>
            <a:r>
              <a:rPr lang="en-GB" dirty="0"/>
              <a:t>The Encyclopaedia </a:t>
            </a:r>
            <a:r>
              <a:rPr lang="en-GB" dirty="0" err="1"/>
              <a:t>Biblica</a:t>
            </a:r>
            <a:r>
              <a:rPr lang="en-GB" dirty="0"/>
              <a:t>, under the Article “Cross” Column 960 says when the spear was thrust into Christ, he was ALIVE. – Written by Christian Scholars of the highest eminence. </a:t>
            </a:r>
          </a:p>
          <a:p>
            <a:endParaRPr lang="en-GB" dirty="0"/>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26</a:t>
            </a:fld>
            <a:endParaRPr lang="en-GB" dirty="0"/>
          </a:p>
        </p:txBody>
      </p:sp>
    </p:spTree>
    <p:extLst>
      <p:ext uri="{BB962C8B-B14F-4D97-AF65-F5344CB8AC3E}">
        <p14:creationId xmlns:p14="http://schemas.microsoft.com/office/powerpoint/2010/main" val="3605776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721" y="1690688"/>
            <a:ext cx="3771900"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t>It is possible he was tied not nailed to the cross. </a:t>
            </a:r>
          </a:p>
        </p:txBody>
      </p:sp>
      <p:sp>
        <p:nvSpPr>
          <p:cNvPr id="3" name="Content Placeholder 2"/>
          <p:cNvSpPr>
            <a:spLocks noGrp="1"/>
          </p:cNvSpPr>
          <p:nvPr>
            <p:ph idx="1"/>
          </p:nvPr>
        </p:nvSpPr>
        <p:spPr>
          <a:xfrm>
            <a:off x="838200" y="5862973"/>
            <a:ext cx="10515600" cy="995026"/>
          </a:xfrm>
        </p:spPr>
        <p:txBody>
          <a:bodyPr>
            <a:normAutofit/>
          </a:bodyPr>
          <a:lstStyle/>
          <a:p>
            <a:r>
              <a:rPr lang="en-GB" sz="2400" dirty="0"/>
              <a:t>NOTE: Due to the uncertainty of this I am not including it as one of the points</a:t>
            </a:r>
          </a:p>
        </p:txBody>
      </p:sp>
      <p:pic>
        <p:nvPicPr>
          <p:cNvPr id="2050" name="Picture 2" descr="Image result for tied or nailed to the cro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54" y="1825625"/>
            <a:ext cx="4608788" cy="40373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62474EA-D387-4888-B685-230C69CF717C}" type="slidenum">
              <a:rPr lang="en-GB" smtClean="0"/>
              <a:pPr/>
              <a:t>27</a:t>
            </a:fld>
            <a:endParaRPr lang="en-GB" dirty="0"/>
          </a:p>
        </p:txBody>
      </p:sp>
    </p:spTree>
    <p:extLst>
      <p:ext uri="{BB962C8B-B14F-4D97-AF65-F5344CB8AC3E}">
        <p14:creationId xmlns:p14="http://schemas.microsoft.com/office/powerpoint/2010/main" val="1535800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Was Jesus nailed or tied to the cross - Joe </a:t>
            </a:r>
            <a:r>
              <a:rPr lang="en-GB" b="1" dirty="0" err="1"/>
              <a:t>Zias</a:t>
            </a:r>
            <a:endParaRPr lang="en-GB" b="1" dirty="0"/>
          </a:p>
        </p:txBody>
      </p:sp>
      <p:sp>
        <p:nvSpPr>
          <p:cNvPr id="3" name="Content Placeholder 2"/>
          <p:cNvSpPr>
            <a:spLocks noGrp="1"/>
          </p:cNvSpPr>
          <p:nvPr>
            <p:ph idx="1"/>
          </p:nvPr>
        </p:nvSpPr>
        <p:spPr>
          <a:xfrm>
            <a:off x="838200" y="1825625"/>
            <a:ext cx="5026891" cy="4351338"/>
          </a:xfrm>
        </p:spPr>
        <p:txBody>
          <a:bodyPr>
            <a:normAutofit/>
          </a:bodyPr>
          <a:lstStyle/>
          <a:p>
            <a:r>
              <a:rPr lang="en-GB" sz="2400" b="1" dirty="0"/>
              <a:t>Joseph E. </a:t>
            </a:r>
            <a:r>
              <a:rPr lang="en-GB" sz="2400" b="1" dirty="0" err="1"/>
              <a:t>Zias</a:t>
            </a:r>
            <a:r>
              <a:rPr lang="en-GB" sz="2400" b="1" dirty="0"/>
              <a:t>,</a:t>
            </a:r>
            <a:r>
              <a:rPr lang="en-GB" sz="2400" dirty="0"/>
              <a:t> most commonly cited as </a:t>
            </a:r>
            <a:r>
              <a:rPr lang="en-GB" sz="2400" b="1" dirty="0">
                <a:hlinkClick r:id="rId2"/>
              </a:rPr>
              <a:t>Joe </a:t>
            </a:r>
            <a:r>
              <a:rPr lang="en-GB" sz="2400" b="1" dirty="0" err="1">
                <a:hlinkClick r:id="rId2"/>
              </a:rPr>
              <a:t>Zias</a:t>
            </a:r>
            <a:r>
              <a:rPr lang="en-GB" sz="2400" b="1" dirty="0"/>
              <a:t>,</a:t>
            </a:r>
            <a:r>
              <a:rPr lang="en-GB" sz="2400" dirty="0"/>
              <a:t> was the </a:t>
            </a:r>
            <a:r>
              <a:rPr lang="en-GB" sz="2400" dirty="0">
                <a:hlinkClick r:id="rId3" tooltip="Curator"/>
              </a:rPr>
              <a:t>Curator</a:t>
            </a:r>
            <a:r>
              <a:rPr lang="en-GB" sz="2400" dirty="0"/>
              <a:t> of Archaeology and Anthropology for the </a:t>
            </a:r>
            <a:r>
              <a:rPr lang="en-GB" sz="2400" dirty="0">
                <a:hlinkClick r:id="rId4" tooltip="Israel Antiquities Authority"/>
              </a:rPr>
              <a:t>Israel Antiquities Authority</a:t>
            </a:r>
            <a:r>
              <a:rPr lang="en-GB" sz="2400" dirty="0"/>
              <a:t> from 1972 until his retirement in 1997,</a:t>
            </a:r>
            <a:r>
              <a:rPr lang="en-GB" sz="2400" baseline="30000" dirty="0">
                <a:hlinkClick r:id="rId5"/>
              </a:rPr>
              <a:t>[1]</a:t>
            </a:r>
            <a:r>
              <a:rPr lang="en-GB" sz="2400" dirty="0"/>
              <a:t> with responsibility for items such as the </a:t>
            </a:r>
            <a:r>
              <a:rPr lang="en-GB" sz="2400" dirty="0">
                <a:hlinkClick r:id="rId6" tooltip="Dead Sea Scrolls"/>
              </a:rPr>
              <a:t>Dead Sea Scrolls</a:t>
            </a:r>
            <a:r>
              <a:rPr lang="en-GB" sz="2400" dirty="0"/>
              <a:t>, </a:t>
            </a:r>
          </a:p>
        </p:txBody>
      </p:sp>
      <p:pic>
        <p:nvPicPr>
          <p:cNvPr id="3074" name="Picture 2" descr="Image result for joe zi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903701"/>
            <a:ext cx="5334000" cy="30003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18309" y="4156509"/>
            <a:ext cx="10335491" cy="2800767"/>
          </a:xfrm>
          <a:prstGeom prst="rect">
            <a:avLst/>
          </a:prstGeom>
        </p:spPr>
        <p:txBody>
          <a:bodyPr wrap="square">
            <a:spAutoFit/>
          </a:bodyPr>
          <a:lstStyle/>
          <a:p>
            <a:pPr algn="ctr"/>
            <a:r>
              <a:rPr lang="en-GB" sz="8800" b="0" i="0" dirty="0">
                <a:solidFill>
                  <a:srgbClr val="333333"/>
                </a:solidFill>
                <a:effectLst/>
                <a:latin typeface="Georgia" panose="02040502050405020303" pitchFamily="18" charset="0"/>
              </a:rPr>
              <a:t>“</a:t>
            </a:r>
            <a:r>
              <a:rPr lang="en-GB" sz="2800" b="0" i="0" dirty="0" err="1">
                <a:solidFill>
                  <a:srgbClr val="333333"/>
                </a:solidFill>
                <a:effectLst/>
                <a:latin typeface="Georgia" panose="02040502050405020303" pitchFamily="18" charset="0"/>
              </a:rPr>
              <a:t>Zias</a:t>
            </a:r>
            <a:r>
              <a:rPr lang="en-GB" sz="2800" b="0" i="0" dirty="0">
                <a:solidFill>
                  <a:srgbClr val="333333"/>
                </a:solidFill>
                <a:effectLst/>
                <a:latin typeface="Georgia" panose="02040502050405020303" pitchFamily="18" charset="0"/>
              </a:rPr>
              <a:t> said the question of whether Jesus was nailed to the cross or simply tied to it remains a mystery. “The Gospels say he was crucified and leave it at that.</a:t>
            </a:r>
            <a:r>
              <a:rPr lang="en-GB" sz="6000" b="0" i="0" dirty="0">
                <a:solidFill>
                  <a:srgbClr val="333333"/>
                </a:solidFill>
                <a:effectLst/>
                <a:latin typeface="Georgia" panose="02040502050405020303" pitchFamily="18" charset="0"/>
              </a:rPr>
              <a:t>”</a:t>
            </a:r>
            <a:endParaRPr lang="en-GB" sz="6000" dirty="0"/>
          </a:p>
        </p:txBody>
      </p:sp>
      <p:sp>
        <p:nvSpPr>
          <p:cNvPr id="5" name="Slide Number Placeholder 4"/>
          <p:cNvSpPr>
            <a:spLocks noGrp="1"/>
          </p:cNvSpPr>
          <p:nvPr>
            <p:ph type="sldNum" sz="quarter" idx="12"/>
          </p:nvPr>
        </p:nvSpPr>
        <p:spPr/>
        <p:txBody>
          <a:bodyPr/>
          <a:lstStyle/>
          <a:p>
            <a:fld id="{F62474EA-D387-4888-B685-230C69CF717C}" type="slidenum">
              <a:rPr lang="en-GB" smtClean="0"/>
              <a:pPr/>
              <a:t>28</a:t>
            </a:fld>
            <a:endParaRPr lang="en-GB" dirty="0"/>
          </a:p>
        </p:txBody>
      </p:sp>
    </p:spTree>
    <p:extLst>
      <p:ext uri="{BB962C8B-B14F-4D97-AF65-F5344CB8AC3E}">
        <p14:creationId xmlns:p14="http://schemas.microsoft.com/office/powerpoint/2010/main" val="3265454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8. When Speared, Came there out blood and water</a:t>
            </a:r>
            <a:endParaRPr lang="en-GB" sz="4000" dirty="0"/>
          </a:p>
        </p:txBody>
      </p:sp>
      <p:sp>
        <p:nvSpPr>
          <p:cNvPr id="3" name="Content Placeholder 2"/>
          <p:cNvSpPr>
            <a:spLocks noGrp="1"/>
          </p:cNvSpPr>
          <p:nvPr>
            <p:ph idx="1"/>
          </p:nvPr>
        </p:nvSpPr>
        <p:spPr/>
        <p:txBody>
          <a:bodyPr/>
          <a:lstStyle/>
          <a:p>
            <a:r>
              <a:rPr lang="en-GB" b="1" i="1" dirty="0"/>
              <a:t>". . . FORTHWITH came there out blood and water." </a:t>
            </a:r>
            <a:r>
              <a:rPr lang="en-GB" dirty="0"/>
              <a:t>- (John 19:34)</a:t>
            </a:r>
          </a:p>
          <a:p>
            <a:r>
              <a:rPr lang="en-GB" dirty="0"/>
              <a:t>Encyclopaedia </a:t>
            </a:r>
            <a:r>
              <a:rPr lang="en-GB" dirty="0" err="1"/>
              <a:t>Biblica</a:t>
            </a:r>
            <a:r>
              <a:rPr lang="en-GB" dirty="0"/>
              <a:t> as explained before supports this. </a:t>
            </a:r>
          </a:p>
        </p:txBody>
      </p:sp>
      <p:sp>
        <p:nvSpPr>
          <p:cNvPr id="4" name="Slide Number Placeholder 3"/>
          <p:cNvSpPr>
            <a:spLocks noGrp="1"/>
          </p:cNvSpPr>
          <p:nvPr>
            <p:ph type="sldNum" sz="quarter" idx="12"/>
          </p:nvPr>
        </p:nvSpPr>
        <p:spPr/>
        <p:txBody>
          <a:bodyPr/>
          <a:lstStyle/>
          <a:p>
            <a:fld id="{F62474EA-D387-4888-B685-230C69CF717C}" type="slidenum">
              <a:rPr lang="en-GB" smtClean="0"/>
              <a:pPr/>
              <a:t>29</a:t>
            </a:fld>
            <a:endParaRPr lang="en-GB" dirty="0"/>
          </a:p>
        </p:txBody>
      </p:sp>
    </p:spTree>
    <p:extLst>
      <p:ext uri="{BB962C8B-B14F-4D97-AF65-F5344CB8AC3E}">
        <p14:creationId xmlns:p14="http://schemas.microsoft.com/office/powerpoint/2010/main" val="400658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Similarities and differences on Christ</a:t>
            </a:r>
          </a:p>
        </p:txBody>
      </p:sp>
      <p:sp>
        <p:nvSpPr>
          <p:cNvPr id="3" name="Content Placeholder 2"/>
          <p:cNvSpPr>
            <a:spLocks noGrp="1"/>
          </p:cNvSpPr>
          <p:nvPr>
            <p:ph idx="1"/>
          </p:nvPr>
        </p:nvSpPr>
        <p:spPr>
          <a:xfrm>
            <a:off x="673768" y="2551613"/>
            <a:ext cx="5097379" cy="4351338"/>
          </a:xfrm>
        </p:spPr>
        <p:txBody>
          <a:bodyPr/>
          <a:lstStyle/>
          <a:p>
            <a:pPr marL="0" indent="0">
              <a:buNone/>
            </a:pPr>
            <a:r>
              <a:rPr lang="en-GB" b="1" u="sng" dirty="0"/>
              <a:t>Christianity</a:t>
            </a:r>
          </a:p>
          <a:p>
            <a:endParaRPr lang="en-GB" dirty="0"/>
          </a:p>
          <a:p>
            <a:pPr marL="514350" indent="-514350">
              <a:buFont typeface="+mj-lt"/>
              <a:buAutoNum type="arabicPeriod"/>
            </a:pPr>
            <a:r>
              <a:rPr lang="en-GB" dirty="0"/>
              <a:t>Jesus is divine (God or Son of God) </a:t>
            </a:r>
          </a:p>
          <a:p>
            <a:pPr marL="514350" indent="-514350">
              <a:buFont typeface="+mj-lt"/>
              <a:buAutoNum type="arabicPeriod"/>
            </a:pPr>
            <a:r>
              <a:rPr lang="en-GB" dirty="0"/>
              <a:t>Jesus was crucified and resurrected after 3 days</a:t>
            </a:r>
          </a:p>
          <a:p>
            <a:endParaRPr lang="en-GB" dirty="0"/>
          </a:p>
        </p:txBody>
      </p:sp>
      <p:sp>
        <p:nvSpPr>
          <p:cNvPr id="4" name="Content Placeholder 2"/>
          <p:cNvSpPr txBox="1">
            <a:spLocks/>
          </p:cNvSpPr>
          <p:nvPr/>
        </p:nvSpPr>
        <p:spPr>
          <a:xfrm>
            <a:off x="6256421" y="2551613"/>
            <a:ext cx="509737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u="sng" dirty="0"/>
              <a:t>Islam</a:t>
            </a:r>
          </a:p>
          <a:p>
            <a:endParaRPr lang="en-GB" dirty="0"/>
          </a:p>
          <a:p>
            <a:pPr marL="514350" indent="-514350">
              <a:buFont typeface="+mj-lt"/>
              <a:buAutoNum type="arabicPeriod"/>
            </a:pPr>
            <a:r>
              <a:rPr lang="en-GB" dirty="0"/>
              <a:t>Jesus is not divine but one of the mightiest Messengers of God.</a:t>
            </a:r>
          </a:p>
          <a:p>
            <a:pPr marL="514350" indent="-514350">
              <a:buFont typeface="+mj-lt"/>
              <a:buAutoNum type="arabicPeriod"/>
            </a:pPr>
            <a:r>
              <a:rPr lang="en-GB" dirty="0"/>
              <a:t>Jesus was not crucified nor resurrected. </a:t>
            </a:r>
          </a:p>
          <a:p>
            <a:pPr marL="514350" indent="-514350">
              <a:buFont typeface="+mj-lt"/>
              <a:buAutoNum type="arabicPeriod"/>
            </a:pPr>
            <a:endParaRPr lang="en-GB" dirty="0"/>
          </a:p>
          <a:p>
            <a:pPr marL="514350" indent="-514350">
              <a:buFont typeface="+mj-lt"/>
              <a:buAutoNum type="arabicPeriod"/>
            </a:pPr>
            <a:endParaRPr lang="en-GB" dirty="0"/>
          </a:p>
          <a:p>
            <a:endParaRPr lang="en-GB" dirty="0"/>
          </a:p>
        </p:txBody>
      </p:sp>
      <p:sp>
        <p:nvSpPr>
          <p:cNvPr id="5" name="Content Placeholder 2"/>
          <p:cNvSpPr txBox="1">
            <a:spLocks/>
          </p:cNvSpPr>
          <p:nvPr/>
        </p:nvSpPr>
        <p:spPr>
          <a:xfrm>
            <a:off x="673768" y="1524918"/>
            <a:ext cx="11245516" cy="10266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t>The only </a:t>
            </a:r>
            <a:r>
              <a:rPr lang="en-GB" b="1" dirty="0" err="1"/>
              <a:t>Relgion</a:t>
            </a:r>
            <a:r>
              <a:rPr lang="en-GB" b="1" dirty="0"/>
              <a:t> on earth other than Christianity that makes it an article of faith to believe in Jesus is Islam. </a:t>
            </a:r>
          </a:p>
        </p:txBody>
      </p:sp>
      <p:sp>
        <p:nvSpPr>
          <p:cNvPr id="6" name="Slide Number Placeholder 5"/>
          <p:cNvSpPr>
            <a:spLocks noGrp="1"/>
          </p:cNvSpPr>
          <p:nvPr>
            <p:ph type="sldNum" sz="quarter" idx="12"/>
          </p:nvPr>
        </p:nvSpPr>
        <p:spPr/>
        <p:txBody>
          <a:bodyPr/>
          <a:lstStyle/>
          <a:p>
            <a:fld id="{F62474EA-D387-4888-B685-230C69CF717C}" type="slidenum">
              <a:rPr lang="en-GB" smtClean="0"/>
              <a:pPr/>
              <a:t>3</a:t>
            </a:fld>
            <a:endParaRPr lang="en-GB" dirty="0"/>
          </a:p>
        </p:txBody>
      </p:sp>
    </p:spTree>
    <p:extLst>
      <p:ext uri="{BB962C8B-B14F-4D97-AF65-F5344CB8AC3E}">
        <p14:creationId xmlns:p14="http://schemas.microsoft.com/office/powerpoint/2010/main" val="626352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Blood Does Not Flow From a Dead Body – says Professional Doctors</a:t>
            </a:r>
            <a:endParaRPr lang="en-GB" dirty="0"/>
          </a:p>
        </p:txBody>
      </p:sp>
      <p:sp>
        <p:nvSpPr>
          <p:cNvPr id="3" name="Content Placeholder 2"/>
          <p:cNvSpPr>
            <a:spLocks noGrp="1"/>
          </p:cNvSpPr>
          <p:nvPr>
            <p:ph idx="1"/>
          </p:nvPr>
        </p:nvSpPr>
        <p:spPr/>
        <p:txBody>
          <a:bodyPr>
            <a:normAutofit fontScale="92500" lnSpcReduction="20000"/>
          </a:bodyPr>
          <a:lstStyle/>
          <a:p>
            <a:r>
              <a:rPr lang="en-GB" dirty="0"/>
              <a:t>The Gospel of John, however, reports that only the two other men crucified with Jesus had their legs broken, whereas Jesus did not (John 19:33). “But when they came to Jesus and saw that He was already dead, they did not break His legs. But one of the soldiers pierced His side with a spear, and immediately blood and water came out.” (John 19:33-34) Therewith is </a:t>
            </a:r>
            <a:r>
              <a:rPr lang="en-GB" sz="3900" b="1" dirty="0"/>
              <a:t>actual proof of Jesus’ aliveness</a:t>
            </a:r>
            <a:r>
              <a:rPr lang="en-GB" dirty="0"/>
              <a:t> contained in the Bible, even after He officially ‘gave up the Ghost’. </a:t>
            </a:r>
            <a:r>
              <a:rPr lang="en-GB" b="1" dirty="0" err="1"/>
              <a:t>Dr.</a:t>
            </a:r>
            <a:r>
              <a:rPr lang="en-GB" b="1" dirty="0"/>
              <a:t> W. B. Primrose </a:t>
            </a:r>
            <a:r>
              <a:rPr lang="en-GB" dirty="0"/>
              <a:t>(former Chief of </a:t>
            </a:r>
            <a:r>
              <a:rPr lang="en-GB" dirty="0" err="1"/>
              <a:t>Anesthesiology</a:t>
            </a:r>
            <a:r>
              <a:rPr lang="en-GB" dirty="0"/>
              <a:t> at the Glasgow Royal Infirmary) wrote to author </a:t>
            </a:r>
            <a:r>
              <a:rPr lang="en-GB" dirty="0" err="1"/>
              <a:t>Reban</a:t>
            </a:r>
            <a:r>
              <a:rPr lang="en-GB" dirty="0"/>
              <a:t>: “… </a:t>
            </a:r>
            <a:r>
              <a:rPr lang="en-GB" b="1" dirty="0"/>
              <a:t>the circumstance of death does not permit bleeding.”</a:t>
            </a:r>
          </a:p>
          <a:p>
            <a:r>
              <a:rPr lang="en-GB" dirty="0"/>
              <a:t> For him, John’s account is proof that </a:t>
            </a:r>
            <a:r>
              <a:rPr lang="en-GB" sz="3900" b="1" dirty="0"/>
              <a:t>“there was still blood circulation after the piercing </a:t>
            </a:r>
            <a:r>
              <a:rPr lang="en-GB" dirty="0"/>
              <a:t>with the spear, since active bleeding ends with the heartbeat.”</a:t>
            </a:r>
          </a:p>
        </p:txBody>
      </p:sp>
      <p:sp>
        <p:nvSpPr>
          <p:cNvPr id="4" name="Rectangle 3"/>
          <p:cNvSpPr/>
          <p:nvPr/>
        </p:nvSpPr>
        <p:spPr>
          <a:xfrm>
            <a:off x="1108364" y="6176963"/>
            <a:ext cx="9134764" cy="369332"/>
          </a:xfrm>
          <a:prstGeom prst="rect">
            <a:avLst/>
          </a:prstGeom>
        </p:spPr>
        <p:txBody>
          <a:bodyPr wrap="square">
            <a:spAutoFit/>
          </a:bodyPr>
          <a:lstStyle/>
          <a:p>
            <a:r>
              <a:rPr lang="en-GB" dirty="0"/>
              <a:t>Source:  </a:t>
            </a:r>
            <a:r>
              <a:rPr lang="en-GB" dirty="0">
                <a:hlinkClick r:id="rId2"/>
              </a:rPr>
              <a:t>https://www.facts-are-facts.com/article/jesus-didnt-die-on-the-cross</a:t>
            </a:r>
            <a:r>
              <a:rPr lang="en-GB" dirty="0"/>
              <a:t>  </a:t>
            </a:r>
          </a:p>
        </p:txBody>
      </p:sp>
      <p:sp>
        <p:nvSpPr>
          <p:cNvPr id="5" name="Slide Number Placeholder 4"/>
          <p:cNvSpPr>
            <a:spLocks noGrp="1"/>
          </p:cNvSpPr>
          <p:nvPr>
            <p:ph type="sldNum" sz="quarter" idx="12"/>
          </p:nvPr>
        </p:nvSpPr>
        <p:spPr/>
        <p:txBody>
          <a:bodyPr/>
          <a:lstStyle/>
          <a:p>
            <a:fld id="{F62474EA-D387-4888-B685-230C69CF717C}" type="slidenum">
              <a:rPr lang="en-GB" smtClean="0"/>
              <a:pPr/>
              <a:t>30</a:t>
            </a:fld>
            <a:endParaRPr lang="en-GB" dirty="0"/>
          </a:p>
        </p:txBody>
      </p:sp>
    </p:spTree>
    <p:extLst>
      <p:ext uri="{BB962C8B-B14F-4D97-AF65-F5344CB8AC3E}">
        <p14:creationId xmlns:p14="http://schemas.microsoft.com/office/powerpoint/2010/main" val="853957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9. Legs were not broken – Fulfilment of Prophecy</a:t>
            </a:r>
            <a:endParaRPr lang="en-GB" dirty="0"/>
          </a:p>
        </p:txBody>
      </p:sp>
      <p:sp>
        <p:nvSpPr>
          <p:cNvPr id="3" name="Content Placeholder 2"/>
          <p:cNvSpPr>
            <a:spLocks noGrp="1"/>
          </p:cNvSpPr>
          <p:nvPr>
            <p:ph idx="1"/>
          </p:nvPr>
        </p:nvSpPr>
        <p:spPr/>
        <p:txBody>
          <a:bodyPr/>
          <a:lstStyle/>
          <a:p>
            <a:r>
              <a:rPr lang="en-GB" dirty="0"/>
              <a:t>“…</a:t>
            </a:r>
            <a:r>
              <a:rPr lang="en-GB" b="1" dirty="0"/>
              <a:t>Saw that he was dead already, they brake not his legs"</a:t>
            </a:r>
            <a:r>
              <a:rPr lang="en-GB" dirty="0"/>
              <a:t>. - (John 19:33)</a:t>
            </a:r>
          </a:p>
          <a:p>
            <a:r>
              <a:rPr lang="en-GB" dirty="0"/>
              <a:t>Fulfilment of Prophecy:</a:t>
            </a:r>
          </a:p>
          <a:p>
            <a:pPr lvl="1"/>
            <a:r>
              <a:rPr lang="en-GB" b="1" i="1" dirty="0"/>
              <a:t>"He </a:t>
            </a:r>
            <a:r>
              <a:rPr lang="en-GB" b="1" i="1" dirty="0" err="1"/>
              <a:t>keepeth</a:t>
            </a:r>
            <a:r>
              <a:rPr lang="en-GB" b="1" i="1" dirty="0"/>
              <a:t> all his bones, not one of them is broken.“ - </a:t>
            </a:r>
            <a:r>
              <a:rPr lang="en-GB" i="1" dirty="0"/>
              <a:t>(Psalm 34:20)</a:t>
            </a:r>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31</a:t>
            </a:fld>
            <a:endParaRPr lang="en-GB" dirty="0"/>
          </a:p>
        </p:txBody>
      </p:sp>
    </p:spTree>
    <p:extLst>
      <p:ext uri="{BB962C8B-B14F-4D97-AF65-F5344CB8AC3E}">
        <p14:creationId xmlns:p14="http://schemas.microsoft.com/office/powerpoint/2010/main" val="1215905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10. Thunderstorm, Earthquake and darkening of the sun </a:t>
            </a:r>
            <a:endParaRPr lang="en-GB" dirty="0"/>
          </a:p>
        </p:txBody>
      </p:sp>
      <p:sp>
        <p:nvSpPr>
          <p:cNvPr id="3" name="Content Placeholder 2"/>
          <p:cNvSpPr>
            <a:spLocks noGrp="1"/>
          </p:cNvSpPr>
          <p:nvPr>
            <p:ph idx="1"/>
          </p:nvPr>
        </p:nvSpPr>
        <p:spPr/>
        <p:txBody>
          <a:bodyPr/>
          <a:lstStyle/>
          <a:p>
            <a:r>
              <a:rPr lang="en-GB" dirty="0"/>
              <a:t>From </a:t>
            </a:r>
            <a:r>
              <a:rPr lang="en-GB" b="1" u="sng" dirty="0"/>
              <a:t>Matthew 27 </a:t>
            </a:r>
            <a:r>
              <a:rPr lang="en-GB" dirty="0"/>
              <a:t>we know that an earthquake took place. </a:t>
            </a:r>
          </a:p>
          <a:p>
            <a:r>
              <a:rPr lang="en-GB" dirty="0"/>
              <a:t>(Luke 23:49 / John 19:25) – States that Mary Magdalene, </a:t>
            </a:r>
            <a:r>
              <a:rPr lang="en-GB" dirty="0" err="1"/>
              <a:t>Josheph</a:t>
            </a:r>
            <a:r>
              <a:rPr lang="en-GB" dirty="0"/>
              <a:t> of </a:t>
            </a:r>
            <a:r>
              <a:rPr lang="en-GB" dirty="0" err="1"/>
              <a:t>Arimathea</a:t>
            </a:r>
            <a:r>
              <a:rPr lang="en-GB" dirty="0"/>
              <a:t> and a the other Mary are left to deal with the body of Christ. </a:t>
            </a:r>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32</a:t>
            </a:fld>
            <a:endParaRPr lang="en-GB" dirty="0"/>
          </a:p>
        </p:txBody>
      </p:sp>
    </p:spTree>
    <p:extLst>
      <p:ext uri="{BB962C8B-B14F-4D97-AF65-F5344CB8AC3E}">
        <p14:creationId xmlns:p14="http://schemas.microsoft.com/office/powerpoint/2010/main" val="2409839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11. Pilate is amazed when he finds out that Jesus is dead </a:t>
            </a:r>
            <a:endParaRPr lang="en-GB" dirty="0"/>
          </a:p>
        </p:txBody>
      </p:sp>
      <p:sp>
        <p:nvSpPr>
          <p:cNvPr id="3" name="Content Placeholder 2"/>
          <p:cNvSpPr>
            <a:spLocks noGrp="1"/>
          </p:cNvSpPr>
          <p:nvPr>
            <p:ph idx="1"/>
          </p:nvPr>
        </p:nvSpPr>
        <p:spPr/>
        <p:txBody>
          <a:bodyPr/>
          <a:lstStyle/>
          <a:p>
            <a:r>
              <a:rPr lang="en-GB" b="1" i="1" dirty="0"/>
              <a:t>"Pilate marvelled if he were already dead, and calling to him the centurion, he asked him whether he had been any while dead." </a:t>
            </a:r>
            <a:r>
              <a:rPr lang="en-GB" dirty="0"/>
              <a:t>- (Mark 15:44)</a:t>
            </a:r>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33</a:t>
            </a:fld>
            <a:endParaRPr lang="en-GB" dirty="0"/>
          </a:p>
        </p:txBody>
      </p:sp>
    </p:spTree>
    <p:extLst>
      <p:ext uri="{BB962C8B-B14F-4D97-AF65-F5344CB8AC3E}">
        <p14:creationId xmlns:p14="http://schemas.microsoft.com/office/powerpoint/2010/main" val="2389410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Man survives after being on Cross for 65 Hours</a:t>
            </a:r>
          </a:p>
        </p:txBody>
      </p:sp>
      <p:sp>
        <p:nvSpPr>
          <p:cNvPr id="3" name="Content Placeholder 2"/>
          <p:cNvSpPr>
            <a:spLocks noGrp="1"/>
          </p:cNvSpPr>
          <p:nvPr>
            <p:ph idx="1"/>
          </p:nvPr>
        </p:nvSpPr>
        <p:spPr>
          <a:xfrm>
            <a:off x="6779490" y="1825625"/>
            <a:ext cx="4574309" cy="4351338"/>
          </a:xfrm>
        </p:spPr>
        <p:txBody>
          <a:bodyPr>
            <a:normAutofit fontScale="70000" lnSpcReduction="20000"/>
          </a:bodyPr>
          <a:lstStyle/>
          <a:p>
            <a:r>
              <a:rPr lang="en-GB" dirty="0"/>
              <a:t>While </a:t>
            </a:r>
            <a:r>
              <a:rPr lang="en-GB" dirty="0" err="1"/>
              <a:t>rumors</a:t>
            </a:r>
            <a:r>
              <a:rPr lang="en-GB" dirty="0"/>
              <a:t> abounded that during World War I German soldiers crucified a Canadian soldier on a tree, it is certain the brutal execution was used in World War II by Japanese soldiers. The best documented case is that of three Australian prisoners of war who were bound to trees by the Japanese for killing cattle. One of them, Herbert James "Ringer" Edwards, </a:t>
            </a:r>
            <a:r>
              <a:rPr lang="en-GB" sz="4100" b="1" dirty="0"/>
              <a:t>survived</a:t>
            </a:r>
            <a:r>
              <a:rPr lang="en-GB" dirty="0"/>
              <a:t> being crucified for </a:t>
            </a:r>
            <a:r>
              <a:rPr lang="en-GB" sz="4100" b="1" dirty="0"/>
              <a:t>63 hours</a:t>
            </a:r>
            <a:r>
              <a:rPr lang="en-GB" dirty="0"/>
              <a:t>. Edwards became the inspiration for the character Joe Harman in Nevil Shute's novel, "A Town Like Alice."</a:t>
            </a:r>
          </a:p>
        </p:txBody>
      </p:sp>
      <p:pic>
        <p:nvPicPr>
          <p:cNvPr id="2050" name="Picture 2" descr="https://assets3.thrillist.com/v1/image/2338406/size/sk-2017_04_article_main_mobile;jpeg_quality=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40" y="1995488"/>
            <a:ext cx="6381750" cy="4181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65240" y="5988734"/>
            <a:ext cx="4554105" cy="738664"/>
          </a:xfrm>
          <a:prstGeom prst="rect">
            <a:avLst/>
          </a:prstGeom>
        </p:spPr>
        <p:txBody>
          <a:bodyPr wrap="square">
            <a:spAutoFit/>
          </a:bodyPr>
          <a:lstStyle/>
          <a:p>
            <a:r>
              <a:rPr lang="en-GB" sz="1400" dirty="0"/>
              <a:t>Source</a:t>
            </a:r>
            <a:endParaRPr lang="en-GB" sz="1400" dirty="0">
              <a:hlinkClick r:id="rId3"/>
            </a:endParaRPr>
          </a:p>
          <a:p>
            <a:r>
              <a:rPr lang="en-GB" sz="1400" dirty="0">
                <a:hlinkClick r:id="rId3"/>
              </a:rPr>
              <a:t>https://www.seeker.com/was-jesus-really-nailed-to-the-cross-1771107612.html</a:t>
            </a:r>
            <a:r>
              <a:rPr lang="en-GB" sz="1400" dirty="0"/>
              <a:t> </a:t>
            </a:r>
          </a:p>
        </p:txBody>
      </p:sp>
      <p:sp>
        <p:nvSpPr>
          <p:cNvPr id="5" name="Slide Number Placeholder 4"/>
          <p:cNvSpPr>
            <a:spLocks noGrp="1"/>
          </p:cNvSpPr>
          <p:nvPr>
            <p:ph type="sldNum" sz="quarter" idx="12"/>
          </p:nvPr>
        </p:nvSpPr>
        <p:spPr/>
        <p:txBody>
          <a:bodyPr/>
          <a:lstStyle/>
          <a:p>
            <a:fld id="{F62474EA-D387-4888-B685-230C69CF717C}" type="slidenum">
              <a:rPr lang="en-GB" smtClean="0"/>
              <a:pPr/>
              <a:t>34</a:t>
            </a:fld>
            <a:endParaRPr lang="en-GB" dirty="0"/>
          </a:p>
        </p:txBody>
      </p:sp>
    </p:spTree>
    <p:extLst>
      <p:ext uri="{BB962C8B-B14F-4D97-AF65-F5344CB8AC3E}">
        <p14:creationId xmlns:p14="http://schemas.microsoft.com/office/powerpoint/2010/main" val="2500382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many reports of Survivors from being Crucified.</a:t>
            </a:r>
          </a:p>
        </p:txBody>
      </p:sp>
      <p:sp>
        <p:nvSpPr>
          <p:cNvPr id="3" name="Content Placeholder 2"/>
          <p:cNvSpPr>
            <a:spLocks noGrp="1"/>
          </p:cNvSpPr>
          <p:nvPr>
            <p:ph idx="1"/>
          </p:nvPr>
        </p:nvSpPr>
        <p:spPr>
          <a:xfrm>
            <a:off x="6927273" y="1825625"/>
            <a:ext cx="4426527" cy="4351338"/>
          </a:xfrm>
        </p:spPr>
        <p:txBody>
          <a:bodyPr>
            <a:normAutofit fontScale="77500" lnSpcReduction="20000"/>
          </a:bodyPr>
          <a:lstStyle/>
          <a:p>
            <a:r>
              <a:rPr lang="en-US" altLang="en-US" dirty="0">
                <a:latin typeface="Arial" panose="020B0604020202020204" pitchFamily="34" charset="0"/>
              </a:rPr>
              <a:t>This year on Good Friday, </a:t>
            </a:r>
            <a:r>
              <a:rPr lang="en-US" altLang="en-US" sz="3100" b="1" dirty="0">
                <a:latin typeface="Arial" panose="020B0604020202020204" pitchFamily="34" charset="0"/>
              </a:rPr>
              <a:t>55-year-old carpenter</a:t>
            </a:r>
            <a:r>
              <a:rPr lang="en-US" altLang="en-US" dirty="0">
                <a:latin typeface="Arial" panose="020B0604020202020204" pitchFamily="34" charset="0"/>
              </a:rPr>
              <a:t> and sign maker Ruben </a:t>
            </a:r>
            <a:r>
              <a:rPr lang="en-US" altLang="en-US" dirty="0" err="1">
                <a:latin typeface="Arial" panose="020B0604020202020204" pitchFamily="34" charset="0"/>
              </a:rPr>
              <a:t>Enaje</a:t>
            </a:r>
            <a:r>
              <a:rPr lang="en-US" altLang="en-US" dirty="0">
                <a:latin typeface="Arial" panose="020B0604020202020204" pitchFamily="34" charset="0"/>
              </a:rPr>
              <a:t> will be nailed to a cross for </a:t>
            </a:r>
            <a:r>
              <a:rPr lang="en-US" altLang="en-US" sz="3100" b="1" dirty="0">
                <a:latin typeface="Arial" panose="020B0604020202020204" pitchFamily="34" charset="0"/>
              </a:rPr>
              <a:t>the </a:t>
            </a:r>
            <a:r>
              <a:rPr lang="en-US" altLang="en-US" sz="4100" b="1" dirty="0">
                <a:latin typeface="Arial" panose="020B0604020202020204" pitchFamily="34" charset="0"/>
              </a:rPr>
              <a:t>30th time</a:t>
            </a:r>
            <a:r>
              <a:rPr lang="en-US" altLang="en-US" sz="3100" b="1" dirty="0">
                <a:latin typeface="Arial" panose="020B0604020202020204" pitchFamily="34" charset="0"/>
              </a:rPr>
              <a:t> in </a:t>
            </a:r>
            <a:r>
              <a:rPr lang="en-US" altLang="en-US" dirty="0">
                <a:latin typeface="Arial" panose="020B0604020202020204" pitchFamily="34" charset="0"/>
              </a:rPr>
              <a:t>the city of San Fernando, in the </a:t>
            </a:r>
            <a:r>
              <a:rPr lang="en-US" altLang="en-US" dirty="0" err="1">
                <a:latin typeface="Arial" panose="020B0604020202020204" pitchFamily="34" charset="0"/>
              </a:rPr>
              <a:t>the</a:t>
            </a:r>
            <a:r>
              <a:rPr lang="en-US" altLang="en-US" dirty="0">
                <a:latin typeface="Arial" panose="020B0604020202020204" pitchFamily="34" charset="0"/>
              </a:rPr>
              <a:t> Philippines. </a:t>
            </a:r>
            <a:r>
              <a:rPr lang="en-US" altLang="en-US" dirty="0" err="1">
                <a:latin typeface="Arial" panose="020B0604020202020204" pitchFamily="34" charset="0"/>
              </a:rPr>
              <a:t>Enaje</a:t>
            </a:r>
            <a:r>
              <a:rPr lang="en-US" altLang="en-US" dirty="0">
                <a:latin typeface="Arial" panose="020B0604020202020204" pitchFamily="34" charset="0"/>
              </a:rPr>
              <a:t> has been nailed to a cross every Good Friday since 1985 as an act of thanks for surviving a fall from a three-story building. Some 20,000 spectators are expected to attend the crucifixion reenactment, which is not encouraged by the Catholic Church for the use of nails, albeit sterilized.</a:t>
            </a:r>
          </a:p>
          <a:p>
            <a:endParaRPr lang="en-GB" dirty="0"/>
          </a:p>
        </p:txBody>
      </p:sp>
      <p:pic>
        <p:nvPicPr>
          <p:cNvPr id="1025" name="Picture 1" descr="https://assets3.thrillist.com/v1/image/2338413/size/sk-2017_04_article_main_mobile;jpeg_quality=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61" y="1985963"/>
            <a:ext cx="638175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7176076" y="5942568"/>
            <a:ext cx="4554105" cy="738664"/>
          </a:xfrm>
          <a:prstGeom prst="rect">
            <a:avLst/>
          </a:prstGeom>
        </p:spPr>
        <p:txBody>
          <a:bodyPr wrap="square">
            <a:spAutoFit/>
          </a:bodyPr>
          <a:lstStyle/>
          <a:p>
            <a:r>
              <a:rPr lang="en-GB" sz="1400" dirty="0"/>
              <a:t>Source</a:t>
            </a:r>
            <a:endParaRPr lang="en-GB" sz="1400" dirty="0">
              <a:hlinkClick r:id="rId3"/>
            </a:endParaRPr>
          </a:p>
          <a:p>
            <a:r>
              <a:rPr lang="en-GB" sz="1400" dirty="0">
                <a:hlinkClick r:id="rId3"/>
              </a:rPr>
              <a:t>https://www.seeker.com/was-jesus-really-nailed-to-the-cross-1771107612.html</a:t>
            </a:r>
            <a:r>
              <a:rPr lang="en-GB" sz="1400" dirty="0"/>
              <a:t> </a:t>
            </a:r>
          </a:p>
        </p:txBody>
      </p:sp>
      <p:sp>
        <p:nvSpPr>
          <p:cNvPr id="5" name="Slide Number Placeholder 4"/>
          <p:cNvSpPr>
            <a:spLocks noGrp="1"/>
          </p:cNvSpPr>
          <p:nvPr>
            <p:ph type="sldNum" sz="quarter" idx="12"/>
          </p:nvPr>
        </p:nvSpPr>
        <p:spPr/>
        <p:txBody>
          <a:bodyPr/>
          <a:lstStyle/>
          <a:p>
            <a:fld id="{F62474EA-D387-4888-B685-230C69CF717C}" type="slidenum">
              <a:rPr lang="en-GB" smtClean="0"/>
              <a:pPr/>
              <a:t>35</a:t>
            </a:fld>
            <a:endParaRPr lang="en-GB" dirty="0"/>
          </a:p>
        </p:txBody>
      </p:sp>
    </p:spTree>
    <p:extLst>
      <p:ext uri="{BB962C8B-B14F-4D97-AF65-F5344CB8AC3E}">
        <p14:creationId xmlns:p14="http://schemas.microsoft.com/office/powerpoint/2010/main" val="114992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12. Tomb or Sepulchre of Christ</a:t>
            </a:r>
          </a:p>
        </p:txBody>
      </p:sp>
      <p:sp>
        <p:nvSpPr>
          <p:cNvPr id="3" name="Content Placeholder 2"/>
          <p:cNvSpPr>
            <a:spLocks noGrp="1"/>
          </p:cNvSpPr>
          <p:nvPr>
            <p:ph idx="1"/>
          </p:nvPr>
        </p:nvSpPr>
        <p:spPr/>
        <p:txBody>
          <a:bodyPr>
            <a:normAutofit/>
          </a:bodyPr>
          <a:lstStyle/>
          <a:p>
            <a:r>
              <a:rPr lang="en-GB" sz="3600" dirty="0"/>
              <a:t>Why such a large tomb??</a:t>
            </a:r>
          </a:p>
          <a:p>
            <a:pPr lvl="1"/>
            <a:r>
              <a:rPr lang="en-GB" sz="2800" dirty="0"/>
              <a:t>Jim Bishop (a Christian authority of note), in his book "</a:t>
            </a:r>
            <a:r>
              <a:rPr lang="en-GB" sz="2800" b="1" dirty="0"/>
              <a:t>The Day Christ Died</a:t>
            </a:r>
            <a:r>
              <a:rPr lang="en-GB" sz="2800" dirty="0"/>
              <a:t>", gives the dimensions as 5 feet wide by 7 feet high by 15 feet deep, with </a:t>
            </a:r>
            <a:r>
              <a:rPr lang="en-GB" sz="2800" dirty="0" err="1"/>
              <a:t>aledge</a:t>
            </a:r>
            <a:r>
              <a:rPr lang="en-GB" sz="2800" dirty="0"/>
              <a:t> or ledges inside,</a:t>
            </a:r>
          </a:p>
        </p:txBody>
      </p:sp>
      <p:sp>
        <p:nvSpPr>
          <p:cNvPr id="4" name="Slide Number Placeholder 3"/>
          <p:cNvSpPr>
            <a:spLocks noGrp="1"/>
          </p:cNvSpPr>
          <p:nvPr>
            <p:ph type="sldNum" sz="quarter" idx="12"/>
          </p:nvPr>
        </p:nvSpPr>
        <p:spPr/>
        <p:txBody>
          <a:bodyPr/>
          <a:lstStyle/>
          <a:p>
            <a:fld id="{F62474EA-D387-4888-B685-230C69CF717C}" type="slidenum">
              <a:rPr lang="en-GB" smtClean="0"/>
              <a:pPr/>
              <a:t>36</a:t>
            </a:fld>
            <a:endParaRPr lang="en-GB" dirty="0"/>
          </a:p>
        </p:txBody>
      </p:sp>
    </p:spTree>
    <p:extLst>
      <p:ext uri="{BB962C8B-B14F-4D97-AF65-F5344CB8AC3E}">
        <p14:creationId xmlns:p14="http://schemas.microsoft.com/office/powerpoint/2010/main" val="2640475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13. Jews worried that he may still be alive</a:t>
            </a:r>
            <a:endParaRPr lang="en-GB" dirty="0"/>
          </a:p>
        </p:txBody>
      </p:sp>
      <p:sp>
        <p:nvSpPr>
          <p:cNvPr id="3" name="Content Placeholder 2"/>
          <p:cNvSpPr>
            <a:spLocks noGrp="1"/>
          </p:cNvSpPr>
          <p:nvPr>
            <p:ph idx="1"/>
          </p:nvPr>
        </p:nvSpPr>
        <p:spPr/>
        <p:txBody>
          <a:bodyPr/>
          <a:lstStyle/>
          <a:p>
            <a:r>
              <a:rPr lang="en-GB" b="1" i="1" dirty="0"/>
              <a:t>"Now the NEXT day . . . the chief priests and Pharisees came together unto Pilate, Saying, Sir, we remember that that deceiver said “After 3 days I will rise”. Command, therefore, that the sepulchre be made sure until the third day, lest . . . the LAST error shall be worse than the FIRST (error)."</a:t>
            </a:r>
            <a:r>
              <a:rPr lang="en-GB" dirty="0"/>
              <a:t>  -  (Matthew 27:62-64)</a:t>
            </a:r>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37</a:t>
            </a:fld>
            <a:endParaRPr lang="en-GB" dirty="0"/>
          </a:p>
        </p:txBody>
      </p:sp>
    </p:spTree>
    <p:extLst>
      <p:ext uri="{BB962C8B-B14F-4D97-AF65-F5344CB8AC3E}">
        <p14:creationId xmlns:p14="http://schemas.microsoft.com/office/powerpoint/2010/main" val="2751075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Jewish errors</a:t>
            </a:r>
          </a:p>
        </p:txBody>
      </p:sp>
      <p:sp>
        <p:nvSpPr>
          <p:cNvPr id="3" name="Content Placeholder 2"/>
          <p:cNvSpPr>
            <a:spLocks noGrp="1"/>
          </p:cNvSpPr>
          <p:nvPr>
            <p:ph idx="1"/>
          </p:nvPr>
        </p:nvSpPr>
        <p:spPr/>
        <p:txBody>
          <a:bodyPr/>
          <a:lstStyle/>
          <a:p>
            <a:pPr marL="514350" indent="-514350">
              <a:buFont typeface="+mj-lt"/>
              <a:buAutoNum type="arabicPeriod"/>
            </a:pPr>
            <a:r>
              <a:rPr lang="en-GB" dirty="0"/>
              <a:t>His legs not broken, whereas those of his "</a:t>
            </a:r>
            <a:r>
              <a:rPr lang="en-GB" dirty="0" err="1"/>
              <a:t>crossmates</a:t>
            </a:r>
            <a:r>
              <a:rPr lang="en-GB" dirty="0"/>
              <a:t>" were!</a:t>
            </a:r>
          </a:p>
          <a:p>
            <a:pPr marL="514350" indent="-514350">
              <a:buFont typeface="+mj-lt"/>
              <a:buAutoNum type="arabicPeriod"/>
            </a:pPr>
            <a:r>
              <a:rPr lang="en-GB" dirty="0"/>
              <a:t>Not made sure of his death</a:t>
            </a:r>
          </a:p>
          <a:p>
            <a:pPr marL="514350" indent="-514350">
              <a:buFont typeface="+mj-lt"/>
              <a:buAutoNum type="arabicPeriod"/>
            </a:pPr>
            <a:r>
              <a:rPr lang="en-GB" dirty="0"/>
              <a:t>The tomb within easy reach for the disciples</a:t>
            </a:r>
          </a:p>
          <a:p>
            <a:pPr marL="514350" indent="-514350">
              <a:buFont typeface="+mj-lt"/>
              <a:buAutoNum type="arabicPeriod"/>
            </a:pPr>
            <a:r>
              <a:rPr lang="en-GB" dirty="0"/>
              <a:t>Helping hands of his "secret" disciples straight away.</a:t>
            </a:r>
          </a:p>
          <a:p>
            <a:pPr marL="514350" indent="-514350">
              <a:buFont typeface="+mj-lt"/>
              <a:buAutoNum type="arabicPeriod"/>
            </a:pPr>
            <a:r>
              <a:rPr lang="en-GB" dirty="0"/>
              <a:t>His "</a:t>
            </a:r>
            <a:r>
              <a:rPr lang="en-GB" dirty="0" err="1"/>
              <a:t>crossmates</a:t>
            </a:r>
            <a:r>
              <a:rPr lang="en-GB" dirty="0"/>
              <a:t>" still alive.</a:t>
            </a:r>
          </a:p>
          <a:p>
            <a:pPr marL="514350" indent="-514350">
              <a:buFont typeface="+mj-lt"/>
              <a:buAutoNum type="arabicPeriod"/>
            </a:pPr>
            <a:r>
              <a:rPr lang="en-GB" dirty="0"/>
              <a:t>Quick and easy permission granted by Pilate to obtain the body of Jesus. – Remember Pilate didn’t want the death of this man on his hands in the first place. </a:t>
            </a:r>
          </a:p>
          <a:p>
            <a:pPr marL="514350" indent="-514350">
              <a:buFont typeface="+mj-lt"/>
              <a:buAutoNum type="arabicPeriod"/>
            </a:pPr>
            <a:r>
              <a:rPr lang="en-GB" dirty="0"/>
              <a:t>They realise the NEXT DAY, by then it is too late. </a:t>
            </a:r>
          </a:p>
        </p:txBody>
      </p:sp>
      <p:sp>
        <p:nvSpPr>
          <p:cNvPr id="4" name="Slide Number Placeholder 3"/>
          <p:cNvSpPr>
            <a:spLocks noGrp="1"/>
          </p:cNvSpPr>
          <p:nvPr>
            <p:ph type="sldNum" sz="quarter" idx="12"/>
          </p:nvPr>
        </p:nvSpPr>
        <p:spPr/>
        <p:txBody>
          <a:bodyPr/>
          <a:lstStyle/>
          <a:p>
            <a:fld id="{F62474EA-D387-4888-B685-230C69CF717C}" type="slidenum">
              <a:rPr lang="en-GB" smtClean="0"/>
              <a:pPr/>
              <a:t>38</a:t>
            </a:fld>
            <a:endParaRPr lang="en-GB" dirty="0"/>
          </a:p>
        </p:txBody>
      </p:sp>
    </p:spTree>
    <p:extLst>
      <p:ext uri="{BB962C8B-B14F-4D97-AF65-F5344CB8AC3E}">
        <p14:creationId xmlns:p14="http://schemas.microsoft.com/office/powerpoint/2010/main" val="19368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They plan but God is a greater planner</a:t>
            </a:r>
          </a:p>
        </p:txBody>
      </p:sp>
      <p:sp>
        <p:nvSpPr>
          <p:cNvPr id="3" name="Content Placeholder 2"/>
          <p:cNvSpPr>
            <a:spLocks noGrp="1"/>
          </p:cNvSpPr>
          <p:nvPr>
            <p:ph idx="1"/>
          </p:nvPr>
        </p:nvSpPr>
        <p:spPr>
          <a:xfrm>
            <a:off x="838200" y="1825625"/>
            <a:ext cx="3687618" cy="4351338"/>
          </a:xfrm>
        </p:spPr>
        <p:txBody>
          <a:bodyPr/>
          <a:lstStyle/>
          <a:p>
            <a:r>
              <a:rPr lang="en-GB" dirty="0"/>
              <a:t>The Jews planned to kill him but look how many mistakes they made. </a:t>
            </a:r>
          </a:p>
          <a:p>
            <a:r>
              <a:rPr lang="en-GB" dirty="0"/>
              <a:t>Jesus slips through them. </a:t>
            </a:r>
          </a:p>
          <a:p>
            <a:r>
              <a:rPr lang="en-GB" dirty="0"/>
              <a:t>Their plan starts failing. </a:t>
            </a:r>
          </a:p>
        </p:txBody>
      </p:sp>
      <p:pic>
        <p:nvPicPr>
          <p:cNvPr id="4" name="Picture 3"/>
          <p:cNvPicPr>
            <a:picLocks noChangeAspect="1"/>
          </p:cNvPicPr>
          <p:nvPr/>
        </p:nvPicPr>
        <p:blipFill>
          <a:blip r:embed="rId2"/>
          <a:stretch>
            <a:fillRect/>
          </a:stretch>
        </p:blipFill>
        <p:spPr>
          <a:xfrm>
            <a:off x="4994563" y="1991880"/>
            <a:ext cx="6498587" cy="2082231"/>
          </a:xfrm>
          <a:prstGeom prst="rect">
            <a:avLst/>
          </a:prstGeom>
        </p:spPr>
      </p:pic>
      <p:sp>
        <p:nvSpPr>
          <p:cNvPr id="5" name="Slide Number Placeholder 4"/>
          <p:cNvSpPr>
            <a:spLocks noGrp="1"/>
          </p:cNvSpPr>
          <p:nvPr>
            <p:ph type="sldNum" sz="quarter" idx="12"/>
          </p:nvPr>
        </p:nvSpPr>
        <p:spPr/>
        <p:txBody>
          <a:bodyPr/>
          <a:lstStyle/>
          <a:p>
            <a:fld id="{F62474EA-D387-4888-B685-230C69CF717C}" type="slidenum">
              <a:rPr lang="en-GB" smtClean="0"/>
              <a:pPr/>
              <a:t>39</a:t>
            </a:fld>
            <a:endParaRPr lang="en-GB" dirty="0"/>
          </a:p>
        </p:txBody>
      </p:sp>
    </p:spTree>
    <p:extLst>
      <p:ext uri="{BB962C8B-B14F-4D97-AF65-F5344CB8AC3E}">
        <p14:creationId xmlns:p14="http://schemas.microsoft.com/office/powerpoint/2010/main" val="275245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What Islam/Quran says about Jesus’ Crucifixion</a:t>
            </a:r>
          </a:p>
        </p:txBody>
      </p:sp>
      <p:sp>
        <p:nvSpPr>
          <p:cNvPr id="5" name="Rectangle 4"/>
          <p:cNvSpPr/>
          <p:nvPr/>
        </p:nvSpPr>
        <p:spPr>
          <a:xfrm>
            <a:off x="1050757" y="1870199"/>
            <a:ext cx="10090485" cy="4754635"/>
          </a:xfrm>
          <a:prstGeom prst="rect">
            <a:avLst/>
          </a:prstGeom>
        </p:spPr>
        <p:txBody>
          <a:bodyPr wrap="square">
            <a:spAutoFit/>
          </a:bodyPr>
          <a:lstStyle/>
          <a:p>
            <a:pPr algn="ctr">
              <a:lnSpc>
                <a:spcPct val="107000"/>
              </a:lnSpc>
              <a:spcAft>
                <a:spcPts val="800"/>
              </a:spcAft>
            </a:pPr>
            <a:r>
              <a:rPr lang="en-GB" sz="2400" b="1" i="1" dirty="0">
                <a:solidFill>
                  <a:srgbClr val="000000"/>
                </a:solidFill>
                <a:latin typeface="+mj-lt"/>
                <a:ea typeface="Calibri" panose="020F0502020204030204" pitchFamily="34" charset="0"/>
                <a:cs typeface="Calibri" panose="020F0502020204030204" pitchFamily="34" charset="0"/>
              </a:rPr>
              <a:t>“They (Jews) said (in boast), "We killed Christ Jesus the son of Mary, the Messenger of Allah";</a:t>
            </a:r>
            <a:endParaRPr lang="en-GB" sz="3200"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n-GB" sz="2400" b="1" i="1" dirty="0">
                <a:solidFill>
                  <a:srgbClr val="000000"/>
                </a:solidFill>
                <a:latin typeface="+mj-lt"/>
                <a:ea typeface="Calibri" panose="020F0502020204030204" pitchFamily="34" charset="0"/>
                <a:cs typeface="Calibri" panose="020F0502020204030204" pitchFamily="34" charset="0"/>
              </a:rPr>
              <a:t>― but </a:t>
            </a:r>
            <a:r>
              <a:rPr lang="en-GB" sz="2400" b="1" i="1" u="sng" dirty="0">
                <a:solidFill>
                  <a:srgbClr val="000000"/>
                </a:solidFill>
                <a:latin typeface="+mj-lt"/>
                <a:ea typeface="Calibri" panose="020F0502020204030204" pitchFamily="34" charset="0"/>
                <a:cs typeface="Calibri" panose="020F0502020204030204" pitchFamily="34" charset="0"/>
              </a:rPr>
              <a:t>they killed him not, nor crucified him, </a:t>
            </a:r>
            <a:r>
              <a:rPr lang="en-GB" sz="2400" b="1" i="1" dirty="0">
                <a:solidFill>
                  <a:srgbClr val="000000"/>
                </a:solidFill>
                <a:latin typeface="+mj-lt"/>
                <a:ea typeface="Calibri" panose="020F0502020204030204" pitchFamily="34" charset="0"/>
                <a:cs typeface="Calibri" panose="020F0502020204030204" pitchFamily="34" charset="0"/>
              </a:rPr>
              <a:t>but so it was made to appear to them and those who differ therein are full of doubts, with no (certain) knowledge, but only conjecture to follow, for of a surety </a:t>
            </a:r>
            <a:r>
              <a:rPr lang="en-GB" sz="2400" b="1" i="1" u="sng" dirty="0">
                <a:solidFill>
                  <a:srgbClr val="000000"/>
                </a:solidFill>
                <a:latin typeface="+mj-lt"/>
                <a:ea typeface="Calibri" panose="020F0502020204030204" pitchFamily="34" charset="0"/>
                <a:cs typeface="Calibri" panose="020F0502020204030204" pitchFamily="34" charset="0"/>
              </a:rPr>
              <a:t>they killed him not</a:t>
            </a:r>
            <a:r>
              <a:rPr lang="en-GB" sz="2400" b="1" i="1" dirty="0">
                <a:solidFill>
                  <a:srgbClr val="000000"/>
                </a:solidFill>
                <a:latin typeface="+mj-lt"/>
                <a:ea typeface="Calibri" panose="020F0502020204030204" pitchFamily="34" charset="0"/>
                <a:cs typeface="Calibri" panose="020F0502020204030204" pitchFamily="34" charset="0"/>
              </a:rPr>
              <a:t>.― </a:t>
            </a:r>
            <a:endParaRPr lang="en-GB" sz="3200" dirty="0">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n-GB" sz="2400" b="1" i="1" dirty="0">
                <a:solidFill>
                  <a:srgbClr val="000000"/>
                </a:solidFill>
                <a:latin typeface="+mj-lt"/>
                <a:ea typeface="Calibri" panose="020F0502020204030204" pitchFamily="34" charset="0"/>
                <a:cs typeface="Calibri" panose="020F0502020204030204" pitchFamily="34" charset="0"/>
              </a:rPr>
              <a:t> Nay, Allah raised him up unto Himself; and Allah is Exalted in Power, Wise.</a:t>
            </a:r>
          </a:p>
          <a:p>
            <a:pPr algn="ctr">
              <a:lnSpc>
                <a:spcPct val="107000"/>
              </a:lnSpc>
              <a:spcAft>
                <a:spcPts val="800"/>
              </a:spcAft>
            </a:pPr>
            <a:r>
              <a:rPr lang="en-GB" sz="2000" dirty="0"/>
              <a:t>Holy Quran Surah An </a:t>
            </a:r>
            <a:r>
              <a:rPr lang="en-GB" sz="2000" dirty="0" err="1"/>
              <a:t>Nisa</a:t>
            </a:r>
            <a:r>
              <a:rPr lang="en-GB" sz="2000" dirty="0"/>
              <a:t> </a:t>
            </a:r>
          </a:p>
          <a:p>
            <a:pPr algn="ctr">
              <a:lnSpc>
                <a:spcPct val="107000"/>
              </a:lnSpc>
              <a:spcAft>
                <a:spcPts val="800"/>
              </a:spcAft>
            </a:pPr>
            <a:r>
              <a:rPr lang="en-GB" sz="2000" dirty="0"/>
              <a:t>(Chapter of The Women)</a:t>
            </a:r>
          </a:p>
          <a:p>
            <a:pPr algn="ctr">
              <a:lnSpc>
                <a:spcPct val="107000"/>
              </a:lnSpc>
              <a:spcAft>
                <a:spcPts val="800"/>
              </a:spcAft>
            </a:pPr>
            <a:r>
              <a:rPr lang="en-GB" sz="2000" dirty="0"/>
              <a:t> (4:157)</a:t>
            </a:r>
            <a:endParaRPr lang="en-GB" sz="2400" b="1" i="1" dirty="0">
              <a:solidFill>
                <a:srgbClr val="000000"/>
              </a:solidFill>
              <a:ea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F62474EA-D387-4888-B685-230C69CF717C}" type="slidenum">
              <a:rPr lang="en-GB" smtClean="0"/>
              <a:pPr/>
              <a:t>4</a:t>
            </a:fld>
            <a:endParaRPr lang="en-GB" dirty="0"/>
          </a:p>
        </p:txBody>
      </p:sp>
    </p:spTree>
    <p:extLst>
      <p:ext uri="{BB962C8B-B14F-4D97-AF65-F5344CB8AC3E}">
        <p14:creationId xmlns:p14="http://schemas.microsoft.com/office/powerpoint/2010/main" val="674312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723" y="458454"/>
            <a:ext cx="10515600" cy="2852737"/>
          </a:xfrm>
        </p:spPr>
        <p:txBody>
          <a:bodyPr/>
          <a:lstStyle/>
          <a:p>
            <a:pPr algn="ctr"/>
            <a:r>
              <a:rPr lang="en-GB" sz="8800" dirty="0"/>
              <a:t>Part 3</a:t>
            </a:r>
          </a:p>
        </p:txBody>
      </p:sp>
      <p:sp>
        <p:nvSpPr>
          <p:cNvPr id="5" name="Text Placeholder 4"/>
          <p:cNvSpPr>
            <a:spLocks noGrp="1"/>
          </p:cNvSpPr>
          <p:nvPr>
            <p:ph type="body" idx="1"/>
          </p:nvPr>
        </p:nvSpPr>
        <p:spPr>
          <a:xfrm>
            <a:off x="783723" y="3338179"/>
            <a:ext cx="10515600" cy="1500187"/>
          </a:xfrm>
        </p:spPr>
        <p:txBody>
          <a:bodyPr>
            <a:normAutofit/>
          </a:bodyPr>
          <a:lstStyle/>
          <a:p>
            <a:pPr algn="ctr"/>
            <a:r>
              <a:rPr lang="en-GB" sz="7200" b="1" dirty="0">
                <a:solidFill>
                  <a:schemeClr val="tx1"/>
                </a:solidFill>
              </a:rPr>
              <a:t>Post-Crucifixion</a:t>
            </a:r>
            <a:endParaRPr lang="en-GB" sz="4000" b="1" dirty="0">
              <a:solidFill>
                <a:schemeClr val="tx1"/>
              </a:solidFill>
            </a:endParaRPr>
          </a:p>
        </p:txBody>
      </p:sp>
      <p:sp>
        <p:nvSpPr>
          <p:cNvPr id="2" name="Slide Number Placeholder 1"/>
          <p:cNvSpPr>
            <a:spLocks noGrp="1"/>
          </p:cNvSpPr>
          <p:nvPr>
            <p:ph type="sldNum" sz="quarter" idx="12"/>
          </p:nvPr>
        </p:nvSpPr>
        <p:spPr/>
        <p:txBody>
          <a:bodyPr/>
          <a:lstStyle/>
          <a:p>
            <a:fld id="{F62474EA-D387-4888-B685-230C69CF717C}" type="slidenum">
              <a:rPr lang="en-GB" smtClean="0"/>
              <a:pPr/>
              <a:t>40</a:t>
            </a:fld>
            <a:endParaRPr lang="en-GB" dirty="0"/>
          </a:p>
        </p:txBody>
      </p:sp>
    </p:spTree>
    <p:extLst>
      <p:ext uri="{BB962C8B-B14F-4D97-AF65-F5344CB8AC3E}">
        <p14:creationId xmlns:p14="http://schemas.microsoft.com/office/powerpoint/2010/main" val="3061259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14. Mary visits Christ to anoint/massage him. </a:t>
            </a:r>
            <a:endParaRPr lang="en-GB" dirty="0"/>
          </a:p>
        </p:txBody>
      </p:sp>
      <p:sp>
        <p:nvSpPr>
          <p:cNvPr id="3" name="Content Placeholder 2"/>
          <p:cNvSpPr>
            <a:spLocks noGrp="1"/>
          </p:cNvSpPr>
          <p:nvPr>
            <p:ph idx="1"/>
          </p:nvPr>
        </p:nvSpPr>
        <p:spPr/>
        <p:txBody>
          <a:bodyPr/>
          <a:lstStyle/>
          <a:p>
            <a:r>
              <a:rPr lang="en-GB" dirty="0"/>
              <a:t>According to </a:t>
            </a:r>
            <a:r>
              <a:rPr lang="en-GB" b="1" dirty="0"/>
              <a:t>Mark 16:9 </a:t>
            </a:r>
            <a:r>
              <a:rPr lang="en-GB" dirty="0"/>
              <a:t>and </a:t>
            </a:r>
            <a:r>
              <a:rPr lang="en-GB" b="1" dirty="0"/>
              <a:t>John 20:1</a:t>
            </a:r>
            <a:r>
              <a:rPr lang="en-GB" dirty="0"/>
              <a:t> Mary visits the tomb </a:t>
            </a:r>
            <a:r>
              <a:rPr lang="en-GB" b="1" u="sng" dirty="0"/>
              <a:t>alone</a:t>
            </a:r>
            <a:r>
              <a:rPr lang="en-GB" dirty="0"/>
              <a:t> Sunday morning.</a:t>
            </a:r>
            <a:endParaRPr lang="en-GB" b="1" u="sng" dirty="0"/>
          </a:p>
          <a:p>
            <a:r>
              <a:rPr lang="en-GB" b="1" dirty="0"/>
              <a:t>"TO ANOINT HIM“ - Mark 16:1</a:t>
            </a:r>
            <a:r>
              <a:rPr lang="en-GB" dirty="0"/>
              <a:t> </a:t>
            </a:r>
          </a:p>
          <a:p>
            <a:r>
              <a:rPr lang="en-GB" dirty="0"/>
              <a:t>Not a known or common act in Jewish tradition at all. </a:t>
            </a:r>
          </a:p>
        </p:txBody>
      </p:sp>
      <p:sp>
        <p:nvSpPr>
          <p:cNvPr id="4" name="Slide Number Placeholder 3"/>
          <p:cNvSpPr>
            <a:spLocks noGrp="1"/>
          </p:cNvSpPr>
          <p:nvPr>
            <p:ph type="sldNum" sz="quarter" idx="12"/>
          </p:nvPr>
        </p:nvSpPr>
        <p:spPr/>
        <p:txBody>
          <a:bodyPr/>
          <a:lstStyle/>
          <a:p>
            <a:fld id="{F62474EA-D387-4888-B685-230C69CF717C}" type="slidenum">
              <a:rPr lang="en-GB" smtClean="0"/>
              <a:pPr/>
              <a:t>41</a:t>
            </a:fld>
            <a:endParaRPr lang="en-GB" dirty="0"/>
          </a:p>
        </p:txBody>
      </p:sp>
    </p:spTree>
    <p:extLst>
      <p:ext uri="{BB962C8B-B14F-4D97-AF65-F5344CB8AC3E}">
        <p14:creationId xmlns:p14="http://schemas.microsoft.com/office/powerpoint/2010/main" val="1188106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15. Stone removed – Sheets unwound and folded up. </a:t>
            </a:r>
            <a:endParaRPr lang="en-GB" dirty="0"/>
          </a:p>
        </p:txBody>
      </p:sp>
      <p:sp>
        <p:nvSpPr>
          <p:cNvPr id="3" name="Content Placeholder 2"/>
          <p:cNvSpPr>
            <a:spLocks noGrp="1"/>
          </p:cNvSpPr>
          <p:nvPr>
            <p:ph idx="1"/>
          </p:nvPr>
        </p:nvSpPr>
        <p:spPr/>
        <p:txBody>
          <a:bodyPr/>
          <a:lstStyle/>
          <a:p>
            <a:r>
              <a:rPr lang="en-GB" dirty="0"/>
              <a:t>“and </a:t>
            </a:r>
            <a:r>
              <a:rPr lang="en-GB" dirty="0" err="1"/>
              <a:t>seeth</a:t>
            </a:r>
            <a:r>
              <a:rPr lang="en-GB" dirty="0"/>
              <a:t> the stone taken away from the sepulchre...”</a:t>
            </a:r>
          </a:p>
          <a:p>
            <a:r>
              <a:rPr lang="en-GB" dirty="0"/>
              <a:t>“…And the napkin, that was about his head, not lying with the linen clothes, but wrapped together in a place by itself.”</a:t>
            </a:r>
          </a:p>
          <a:p>
            <a:r>
              <a:rPr lang="en-GB" b="1" dirty="0"/>
              <a:t>(John 20:1-7)</a:t>
            </a:r>
            <a:endParaRPr lang="en-GB" dirty="0"/>
          </a:p>
          <a:p>
            <a:r>
              <a:rPr lang="en-GB" dirty="0"/>
              <a:t>All this was only necessary if he was ALIVE.</a:t>
            </a:r>
          </a:p>
        </p:txBody>
      </p:sp>
      <p:sp>
        <p:nvSpPr>
          <p:cNvPr id="4" name="Slide Number Placeholder 3"/>
          <p:cNvSpPr>
            <a:spLocks noGrp="1"/>
          </p:cNvSpPr>
          <p:nvPr>
            <p:ph type="sldNum" sz="quarter" idx="12"/>
          </p:nvPr>
        </p:nvSpPr>
        <p:spPr/>
        <p:txBody>
          <a:bodyPr/>
          <a:lstStyle/>
          <a:p>
            <a:fld id="{F62474EA-D387-4888-B685-230C69CF717C}" type="slidenum">
              <a:rPr lang="en-GB" smtClean="0"/>
              <a:pPr/>
              <a:t>42</a:t>
            </a:fld>
            <a:endParaRPr lang="en-GB" dirty="0"/>
          </a:p>
        </p:txBody>
      </p:sp>
    </p:spTree>
    <p:extLst>
      <p:ext uri="{BB962C8B-B14F-4D97-AF65-F5344CB8AC3E}">
        <p14:creationId xmlns:p14="http://schemas.microsoft.com/office/powerpoint/2010/main" val="1368008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16. Testimony of men around the Tomb claim he is ALIVE</a:t>
            </a:r>
            <a:endParaRPr lang="en-GB" dirty="0"/>
          </a:p>
        </p:txBody>
      </p:sp>
      <p:sp>
        <p:nvSpPr>
          <p:cNvPr id="3" name="Content Placeholder 2"/>
          <p:cNvSpPr>
            <a:spLocks noGrp="1"/>
          </p:cNvSpPr>
          <p:nvPr>
            <p:ph idx="1"/>
          </p:nvPr>
        </p:nvSpPr>
        <p:spPr/>
        <p:txBody>
          <a:bodyPr/>
          <a:lstStyle/>
          <a:p>
            <a:pPr lvl="0"/>
            <a:r>
              <a:rPr lang="en-GB" b="1" dirty="0"/>
              <a:t>“…Why do you seek the LIVING, among the dead”</a:t>
            </a:r>
            <a:r>
              <a:rPr lang="en-GB" dirty="0"/>
              <a:t> - Luke 24:5 </a:t>
            </a:r>
          </a:p>
        </p:txBody>
      </p:sp>
      <p:sp>
        <p:nvSpPr>
          <p:cNvPr id="4" name="Slide Number Placeholder 3"/>
          <p:cNvSpPr>
            <a:spLocks noGrp="1"/>
          </p:cNvSpPr>
          <p:nvPr>
            <p:ph type="sldNum" sz="quarter" idx="12"/>
          </p:nvPr>
        </p:nvSpPr>
        <p:spPr/>
        <p:txBody>
          <a:bodyPr/>
          <a:lstStyle/>
          <a:p>
            <a:fld id="{F62474EA-D387-4888-B685-230C69CF717C}" type="slidenum">
              <a:rPr lang="en-GB" smtClean="0"/>
              <a:pPr/>
              <a:t>43</a:t>
            </a:fld>
            <a:endParaRPr lang="en-GB" dirty="0"/>
          </a:p>
        </p:txBody>
      </p:sp>
    </p:spTree>
    <p:extLst>
      <p:ext uri="{BB962C8B-B14F-4D97-AF65-F5344CB8AC3E}">
        <p14:creationId xmlns:p14="http://schemas.microsoft.com/office/powerpoint/2010/main" val="3180932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17. Testimony of angles</a:t>
            </a:r>
            <a:endParaRPr lang="en-GB" dirty="0"/>
          </a:p>
        </p:txBody>
      </p:sp>
      <p:sp>
        <p:nvSpPr>
          <p:cNvPr id="3" name="Content Placeholder 2"/>
          <p:cNvSpPr>
            <a:spLocks noGrp="1"/>
          </p:cNvSpPr>
          <p:nvPr>
            <p:ph idx="1"/>
          </p:nvPr>
        </p:nvSpPr>
        <p:spPr/>
        <p:txBody>
          <a:bodyPr/>
          <a:lstStyle/>
          <a:p>
            <a:r>
              <a:rPr lang="en-GB" b="1" i="1" dirty="0"/>
              <a:t>“…angels who had said that he was ALIVE!”</a:t>
            </a:r>
            <a:r>
              <a:rPr lang="en-GB" dirty="0"/>
              <a:t> –  Luke 24:23</a:t>
            </a:r>
          </a:p>
        </p:txBody>
      </p:sp>
      <p:sp>
        <p:nvSpPr>
          <p:cNvPr id="4" name="Slide Number Placeholder 3"/>
          <p:cNvSpPr>
            <a:spLocks noGrp="1"/>
          </p:cNvSpPr>
          <p:nvPr>
            <p:ph type="sldNum" sz="quarter" idx="12"/>
          </p:nvPr>
        </p:nvSpPr>
        <p:spPr/>
        <p:txBody>
          <a:bodyPr/>
          <a:lstStyle/>
          <a:p>
            <a:fld id="{F62474EA-D387-4888-B685-230C69CF717C}" type="slidenum">
              <a:rPr lang="en-GB" smtClean="0"/>
              <a:pPr/>
              <a:t>44</a:t>
            </a:fld>
            <a:endParaRPr lang="en-GB" dirty="0"/>
          </a:p>
        </p:txBody>
      </p:sp>
    </p:spTree>
    <p:extLst>
      <p:ext uri="{BB962C8B-B14F-4D97-AF65-F5344CB8AC3E}">
        <p14:creationId xmlns:p14="http://schemas.microsoft.com/office/powerpoint/2010/main" val="183198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18. Mary sees Jesus and he is in DISGUISE. </a:t>
            </a:r>
            <a:endParaRPr lang="en-GB" dirty="0"/>
          </a:p>
        </p:txBody>
      </p:sp>
      <p:sp>
        <p:nvSpPr>
          <p:cNvPr id="3" name="Content Placeholder 2"/>
          <p:cNvSpPr>
            <a:spLocks noGrp="1"/>
          </p:cNvSpPr>
          <p:nvPr>
            <p:ph idx="1"/>
          </p:nvPr>
        </p:nvSpPr>
        <p:spPr/>
        <p:txBody>
          <a:bodyPr/>
          <a:lstStyle/>
          <a:p>
            <a:r>
              <a:rPr lang="en-GB" dirty="0"/>
              <a:t>Jesus comes to her and taunts Mary: </a:t>
            </a:r>
          </a:p>
          <a:p>
            <a:pPr lvl="1"/>
            <a:r>
              <a:rPr lang="en-GB" b="1" i="1" dirty="0"/>
              <a:t>"Woman, why </a:t>
            </a:r>
            <a:r>
              <a:rPr lang="en-GB" b="1" i="1" dirty="0" err="1"/>
              <a:t>weepest</a:t>
            </a:r>
            <a:r>
              <a:rPr lang="en-GB" b="1" i="1" dirty="0"/>
              <a:t> thou? Whom </a:t>
            </a:r>
            <a:r>
              <a:rPr lang="en-GB" b="1" i="1" dirty="0" err="1"/>
              <a:t>seekest</a:t>
            </a:r>
            <a:r>
              <a:rPr lang="en-GB" b="1" i="1" dirty="0"/>
              <a:t> thou?</a:t>
            </a:r>
            <a:r>
              <a:rPr lang="en-GB" dirty="0"/>
              <a:t> - (John 20:15).</a:t>
            </a:r>
          </a:p>
          <a:p>
            <a:r>
              <a:rPr lang="en-GB" b="1" dirty="0"/>
              <a:t>"She, </a:t>
            </a:r>
            <a:r>
              <a:rPr lang="en-GB" sz="4000" b="1" dirty="0"/>
              <a:t>supposing him to be the gardener</a:t>
            </a:r>
            <a:r>
              <a:rPr lang="en-GB" b="1" dirty="0"/>
              <a:t>, </a:t>
            </a:r>
            <a:r>
              <a:rPr lang="en-GB" b="1" dirty="0" err="1"/>
              <a:t>saith</a:t>
            </a:r>
            <a:r>
              <a:rPr lang="en-GB" b="1" dirty="0"/>
              <a:t> unto him".</a:t>
            </a:r>
            <a:endParaRPr lang="en-GB" dirty="0"/>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45</a:t>
            </a:fld>
            <a:endParaRPr lang="en-GB" dirty="0"/>
          </a:p>
        </p:txBody>
      </p:sp>
    </p:spTree>
    <p:extLst>
      <p:ext uri="{BB962C8B-B14F-4D97-AF65-F5344CB8AC3E}">
        <p14:creationId xmlns:p14="http://schemas.microsoft.com/office/powerpoint/2010/main" val="1444783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19. Mary wants to take Him away</a:t>
            </a:r>
            <a:endParaRPr lang="en-GB" dirty="0"/>
          </a:p>
        </p:txBody>
      </p:sp>
      <p:sp>
        <p:nvSpPr>
          <p:cNvPr id="3" name="Content Placeholder 2"/>
          <p:cNvSpPr>
            <a:spLocks noGrp="1"/>
          </p:cNvSpPr>
          <p:nvPr>
            <p:ph idx="1"/>
          </p:nvPr>
        </p:nvSpPr>
        <p:spPr/>
        <p:txBody>
          <a:bodyPr/>
          <a:lstStyle/>
          <a:p>
            <a:r>
              <a:rPr lang="en-GB" i="1" dirty="0"/>
              <a:t>Mary says:</a:t>
            </a:r>
          </a:p>
          <a:p>
            <a:pPr lvl="1"/>
            <a:r>
              <a:rPr lang="en-GB" b="1" i="1" dirty="0"/>
              <a:t>"Sir, if you have taken HIM hence, tell me where have you laid HIM so that I may TAKE HIM AWAY.” </a:t>
            </a:r>
            <a:r>
              <a:rPr lang="en-GB" dirty="0"/>
              <a:t>(John 20:15)</a:t>
            </a:r>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46</a:t>
            </a:fld>
            <a:endParaRPr lang="en-GB" dirty="0"/>
          </a:p>
        </p:txBody>
      </p:sp>
    </p:spTree>
    <p:extLst>
      <p:ext uri="{BB962C8B-B14F-4D97-AF65-F5344CB8AC3E}">
        <p14:creationId xmlns:p14="http://schemas.microsoft.com/office/powerpoint/2010/main" val="3309305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20. Mary realises its Jesus but he forbids her to touch him</a:t>
            </a:r>
            <a:endParaRPr lang="en-GB" dirty="0"/>
          </a:p>
        </p:txBody>
      </p:sp>
      <p:sp>
        <p:nvSpPr>
          <p:cNvPr id="3" name="Content Placeholder 2"/>
          <p:cNvSpPr>
            <a:spLocks noGrp="1"/>
          </p:cNvSpPr>
          <p:nvPr>
            <p:ph idx="1"/>
          </p:nvPr>
        </p:nvSpPr>
        <p:spPr/>
        <p:txBody>
          <a:bodyPr/>
          <a:lstStyle/>
          <a:p>
            <a:r>
              <a:rPr lang="en-GB" b="1" i="1" dirty="0"/>
              <a:t>"</a:t>
            </a:r>
            <a:r>
              <a:rPr lang="en-GB" sz="4800" b="1" i="1" dirty="0"/>
              <a:t>Touch me not</a:t>
            </a:r>
            <a:r>
              <a:rPr lang="en-GB" b="1" i="1" dirty="0"/>
              <a:t>. For I am not yet ASCENDED unto my Father." </a:t>
            </a:r>
            <a:r>
              <a:rPr lang="en-GB" dirty="0"/>
              <a:t>– John 20:17</a:t>
            </a:r>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47</a:t>
            </a:fld>
            <a:endParaRPr lang="en-GB" dirty="0"/>
          </a:p>
        </p:txBody>
      </p:sp>
    </p:spTree>
    <p:extLst>
      <p:ext uri="{BB962C8B-B14F-4D97-AF65-F5344CB8AC3E}">
        <p14:creationId xmlns:p14="http://schemas.microsoft.com/office/powerpoint/2010/main" val="4084573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21. Jesus says “Not YET ASCENDED unto my Father” </a:t>
            </a:r>
            <a:endParaRPr lang="en-GB" dirty="0"/>
          </a:p>
        </p:txBody>
      </p:sp>
      <p:sp>
        <p:nvSpPr>
          <p:cNvPr id="3" name="Content Placeholder 2"/>
          <p:cNvSpPr>
            <a:spLocks noGrp="1"/>
          </p:cNvSpPr>
          <p:nvPr>
            <p:ph idx="1"/>
          </p:nvPr>
        </p:nvSpPr>
        <p:spPr/>
        <p:txBody>
          <a:bodyPr/>
          <a:lstStyle/>
          <a:p>
            <a:r>
              <a:rPr lang="en-GB" dirty="0"/>
              <a:t>“…</a:t>
            </a:r>
            <a:r>
              <a:rPr lang="en-GB" b="1" i="1" dirty="0"/>
              <a:t>For I am not yet </a:t>
            </a:r>
            <a:r>
              <a:rPr lang="en-GB" sz="4000" b="1" i="1" u="sng" dirty="0"/>
              <a:t>ASCENDED</a:t>
            </a:r>
            <a:r>
              <a:rPr lang="en-GB" b="1" i="1" dirty="0"/>
              <a:t> unto my Father." </a:t>
            </a:r>
            <a:r>
              <a:rPr lang="en-GB" dirty="0"/>
              <a:t>– John 20:17</a:t>
            </a:r>
          </a:p>
          <a:p>
            <a:r>
              <a:rPr lang="en-GB" dirty="0"/>
              <a:t>In the language of the Jew it means “I AM NOT DEAD” or “I HAVE NOT DIED/PASSED AWAY YET”.</a:t>
            </a:r>
          </a:p>
        </p:txBody>
      </p:sp>
      <p:sp>
        <p:nvSpPr>
          <p:cNvPr id="4" name="Slide Number Placeholder 3"/>
          <p:cNvSpPr>
            <a:spLocks noGrp="1"/>
          </p:cNvSpPr>
          <p:nvPr>
            <p:ph type="sldNum" sz="quarter" idx="12"/>
          </p:nvPr>
        </p:nvSpPr>
        <p:spPr/>
        <p:txBody>
          <a:bodyPr/>
          <a:lstStyle/>
          <a:p>
            <a:fld id="{F62474EA-D387-4888-B685-230C69CF717C}" type="slidenum">
              <a:rPr lang="en-GB" smtClean="0"/>
              <a:pPr/>
              <a:t>48</a:t>
            </a:fld>
            <a:endParaRPr lang="en-GB" dirty="0"/>
          </a:p>
        </p:txBody>
      </p:sp>
    </p:spTree>
    <p:extLst>
      <p:ext uri="{BB962C8B-B14F-4D97-AF65-F5344CB8AC3E}">
        <p14:creationId xmlns:p14="http://schemas.microsoft.com/office/powerpoint/2010/main" val="1012406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22. Mary NOT AFRAID on recognising Jesus. </a:t>
            </a:r>
            <a:endParaRPr lang="en-GB" dirty="0"/>
          </a:p>
        </p:txBody>
      </p:sp>
      <p:sp>
        <p:nvSpPr>
          <p:cNvPr id="3" name="Content Placeholder 2"/>
          <p:cNvSpPr>
            <a:spLocks noGrp="1"/>
          </p:cNvSpPr>
          <p:nvPr>
            <p:ph idx="1"/>
          </p:nvPr>
        </p:nvSpPr>
        <p:spPr/>
        <p:txBody>
          <a:bodyPr/>
          <a:lstStyle/>
          <a:p>
            <a:r>
              <a:rPr lang="en-GB" dirty="0"/>
              <a:t>Mary says “Master” in excitement and tries to touch Jesus. </a:t>
            </a:r>
          </a:p>
          <a:p>
            <a:r>
              <a:rPr lang="en-GB" dirty="0"/>
              <a:t>Jews were known to kiss their masters hands, so we say she was trying to kiss his hands.</a:t>
            </a:r>
          </a:p>
          <a:p>
            <a:r>
              <a:rPr lang="en-GB" dirty="0"/>
              <a:t>All these things show that she was not afraid!</a:t>
            </a:r>
          </a:p>
        </p:txBody>
      </p:sp>
      <p:sp>
        <p:nvSpPr>
          <p:cNvPr id="4" name="Slide Number Placeholder 3"/>
          <p:cNvSpPr>
            <a:spLocks noGrp="1"/>
          </p:cNvSpPr>
          <p:nvPr>
            <p:ph type="sldNum" sz="quarter" idx="12"/>
          </p:nvPr>
        </p:nvSpPr>
        <p:spPr/>
        <p:txBody>
          <a:bodyPr/>
          <a:lstStyle/>
          <a:p>
            <a:fld id="{F62474EA-D387-4888-B685-230C69CF717C}" type="slidenum">
              <a:rPr lang="en-GB" smtClean="0"/>
              <a:pPr/>
              <a:t>49</a:t>
            </a:fld>
            <a:endParaRPr lang="en-GB" dirty="0"/>
          </a:p>
        </p:txBody>
      </p:sp>
    </p:spTree>
    <p:extLst>
      <p:ext uri="{BB962C8B-B14F-4D97-AF65-F5344CB8AC3E}">
        <p14:creationId xmlns:p14="http://schemas.microsoft.com/office/powerpoint/2010/main" val="202479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Two most famous opinions</a:t>
            </a:r>
          </a:p>
        </p:txBody>
      </p:sp>
      <p:sp>
        <p:nvSpPr>
          <p:cNvPr id="4" name="Content Placeholder 3"/>
          <p:cNvSpPr>
            <a:spLocks noGrp="1"/>
          </p:cNvSpPr>
          <p:nvPr>
            <p:ph sz="half" idx="1"/>
          </p:nvPr>
        </p:nvSpPr>
        <p:spPr/>
        <p:txBody>
          <a:bodyPr/>
          <a:lstStyle/>
          <a:p>
            <a:pPr marL="0" indent="0">
              <a:buNone/>
            </a:pPr>
            <a:r>
              <a:rPr lang="en-GB" dirty="0"/>
              <a:t>1. Jesus taken up before crucifixion and another person (Judas) instead was crucified in his place. So the betrayer was crucified instead of Jesus. </a:t>
            </a:r>
          </a:p>
          <a:p>
            <a:pPr marL="0" indent="0">
              <a:buNone/>
            </a:pPr>
            <a:endParaRPr lang="en-GB" dirty="0"/>
          </a:p>
          <a:p>
            <a:pPr marL="0" indent="0">
              <a:buNone/>
            </a:pPr>
            <a:r>
              <a:rPr lang="en-GB" dirty="0"/>
              <a:t>(some Christians sects/denominations hold this opinion – they call it the </a:t>
            </a:r>
            <a:r>
              <a:rPr lang="en-GB" b="1" dirty="0"/>
              <a:t>substitution theory</a:t>
            </a:r>
            <a:r>
              <a:rPr lang="en-GB" dirty="0"/>
              <a:t>) </a:t>
            </a:r>
          </a:p>
          <a:p>
            <a:pPr marL="514350" indent="-514350">
              <a:buFont typeface="+mj-lt"/>
              <a:buAutoNum type="arabicPeriod"/>
            </a:pPr>
            <a:endParaRPr lang="en-GB" dirty="0"/>
          </a:p>
        </p:txBody>
      </p:sp>
      <p:sp>
        <p:nvSpPr>
          <p:cNvPr id="5" name="Content Placeholder 4"/>
          <p:cNvSpPr>
            <a:spLocks noGrp="1"/>
          </p:cNvSpPr>
          <p:nvPr>
            <p:ph sz="half" idx="2"/>
          </p:nvPr>
        </p:nvSpPr>
        <p:spPr/>
        <p:txBody>
          <a:bodyPr/>
          <a:lstStyle/>
          <a:p>
            <a:pPr marL="0" indent="0">
              <a:buNone/>
            </a:pPr>
            <a:r>
              <a:rPr lang="en-GB" dirty="0"/>
              <a:t>2. Jesus was put on the cross but did not die (escaped death) - not killed. Similar more to a resuscitation rather than a resurrection.</a:t>
            </a:r>
          </a:p>
          <a:p>
            <a:pPr marL="0" indent="0">
              <a:buNone/>
            </a:pPr>
            <a:endParaRPr lang="en-GB" dirty="0"/>
          </a:p>
          <a:p>
            <a:pPr marL="0" indent="0">
              <a:buNone/>
            </a:pPr>
            <a:r>
              <a:rPr lang="en-GB" dirty="0"/>
              <a:t>(Some Christian sects/scholars/denominations  hold this opinion)</a:t>
            </a:r>
          </a:p>
        </p:txBody>
      </p:sp>
      <p:sp>
        <p:nvSpPr>
          <p:cNvPr id="3" name="Slide Number Placeholder 2"/>
          <p:cNvSpPr>
            <a:spLocks noGrp="1"/>
          </p:cNvSpPr>
          <p:nvPr>
            <p:ph type="sldNum" sz="quarter" idx="12"/>
          </p:nvPr>
        </p:nvSpPr>
        <p:spPr/>
        <p:txBody>
          <a:bodyPr/>
          <a:lstStyle/>
          <a:p>
            <a:fld id="{F62474EA-D387-4888-B685-230C69CF717C}" type="slidenum">
              <a:rPr lang="en-GB" smtClean="0"/>
              <a:pPr/>
              <a:t>5</a:t>
            </a:fld>
            <a:endParaRPr lang="en-GB" dirty="0"/>
          </a:p>
        </p:txBody>
      </p:sp>
    </p:spTree>
    <p:extLst>
      <p:ext uri="{BB962C8B-B14F-4D97-AF65-F5344CB8AC3E}">
        <p14:creationId xmlns:p14="http://schemas.microsoft.com/office/powerpoint/2010/main" val="3369340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23. Disciples did not believe Mary.</a:t>
            </a:r>
            <a:endParaRPr lang="en-GB" dirty="0"/>
          </a:p>
        </p:txBody>
      </p:sp>
      <p:sp>
        <p:nvSpPr>
          <p:cNvPr id="3" name="Content Placeholder 2"/>
          <p:cNvSpPr>
            <a:spLocks noGrp="1"/>
          </p:cNvSpPr>
          <p:nvPr>
            <p:ph idx="1"/>
          </p:nvPr>
        </p:nvSpPr>
        <p:spPr/>
        <p:txBody>
          <a:bodyPr/>
          <a:lstStyle/>
          <a:p>
            <a:r>
              <a:rPr lang="en-GB" b="1" i="1" dirty="0"/>
              <a:t>"And they (the disciples), when they heard that he was </a:t>
            </a:r>
            <a:r>
              <a:rPr lang="en-GB" sz="4000" b="1" i="1" u="sng" dirty="0"/>
              <a:t>ALIVE</a:t>
            </a:r>
            <a:r>
              <a:rPr lang="en-GB" b="1" i="1" dirty="0"/>
              <a:t>, and had been seen by her (Mary Magdalene), they BELIEVED NOT."</a:t>
            </a:r>
            <a:r>
              <a:rPr lang="en-GB" dirty="0"/>
              <a:t>  -  (Mark 16:11)</a:t>
            </a:r>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50</a:t>
            </a:fld>
            <a:endParaRPr lang="en-GB" dirty="0"/>
          </a:p>
        </p:txBody>
      </p:sp>
    </p:spTree>
    <p:extLst>
      <p:ext uri="{BB962C8B-B14F-4D97-AF65-F5344CB8AC3E}">
        <p14:creationId xmlns:p14="http://schemas.microsoft.com/office/powerpoint/2010/main" val="3213116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24. Journey to Emmaus – proves his great disguise</a:t>
            </a:r>
            <a:endParaRPr lang="en-GB" dirty="0"/>
          </a:p>
        </p:txBody>
      </p:sp>
      <p:sp>
        <p:nvSpPr>
          <p:cNvPr id="3" name="Content Placeholder 2"/>
          <p:cNvSpPr>
            <a:spLocks noGrp="1"/>
          </p:cNvSpPr>
          <p:nvPr>
            <p:ph idx="1"/>
          </p:nvPr>
        </p:nvSpPr>
        <p:spPr/>
        <p:txBody>
          <a:bodyPr/>
          <a:lstStyle/>
          <a:p>
            <a:pPr lvl="0"/>
            <a:r>
              <a:rPr lang="en-GB" b="1" i="1" baseline="30000" dirty="0"/>
              <a:t>“13 </a:t>
            </a:r>
            <a:r>
              <a:rPr lang="en-GB" b="1" i="1" dirty="0"/>
              <a:t>And, behold, two of them went that same day to a village called Emmaus, which was from Jerusalem about threescore furlong…”</a:t>
            </a:r>
          </a:p>
          <a:p>
            <a:pPr lvl="0"/>
            <a:r>
              <a:rPr lang="en-GB" b="1" i="1" dirty="0"/>
              <a:t>“…And it came to pass, as he sat </a:t>
            </a:r>
            <a:r>
              <a:rPr lang="en-GB" b="1" i="1" u="sng" dirty="0"/>
              <a:t>EATING</a:t>
            </a:r>
            <a:r>
              <a:rPr lang="en-GB" b="1" i="1" dirty="0"/>
              <a:t> with them, he took bread and blessed it, and broke it, and gave it to them…their eyes were opened"  -</a:t>
            </a:r>
            <a:r>
              <a:rPr lang="en-GB" dirty="0"/>
              <a:t>  (Luke 24:30)</a:t>
            </a:r>
          </a:p>
          <a:p>
            <a:pPr lvl="0"/>
            <a:endParaRPr lang="en-GB" dirty="0"/>
          </a:p>
          <a:p>
            <a:r>
              <a:rPr lang="en-GB" b="1" i="1" dirty="0"/>
              <a:t>"And they went and told it unto the residue (of the disciples), NEITHER BELEIVED they them."</a:t>
            </a:r>
            <a:r>
              <a:rPr lang="en-GB" dirty="0"/>
              <a:t> - (Mark 16:13)</a:t>
            </a:r>
          </a:p>
          <a:p>
            <a:pPr lvl="0"/>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51</a:t>
            </a:fld>
            <a:endParaRPr lang="en-GB" dirty="0"/>
          </a:p>
        </p:txBody>
      </p:sp>
    </p:spTree>
    <p:extLst>
      <p:ext uri="{BB962C8B-B14F-4D97-AF65-F5344CB8AC3E}">
        <p14:creationId xmlns:p14="http://schemas.microsoft.com/office/powerpoint/2010/main" val="2909386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25. Disciples petrified on seeing Jesus</a:t>
            </a:r>
            <a:endParaRPr lang="en-GB" dirty="0"/>
          </a:p>
        </p:txBody>
      </p:sp>
      <p:sp>
        <p:nvSpPr>
          <p:cNvPr id="3" name="Content Placeholder 2"/>
          <p:cNvSpPr>
            <a:spLocks noGrp="1"/>
          </p:cNvSpPr>
          <p:nvPr>
            <p:ph idx="1"/>
          </p:nvPr>
        </p:nvSpPr>
        <p:spPr>
          <a:xfrm>
            <a:off x="838200" y="1825624"/>
            <a:ext cx="10515600" cy="3420143"/>
          </a:xfrm>
        </p:spPr>
        <p:txBody>
          <a:bodyPr>
            <a:normAutofit fontScale="92500" lnSpcReduction="10000"/>
          </a:bodyPr>
          <a:lstStyle/>
          <a:p>
            <a:pPr lvl="0"/>
            <a:r>
              <a:rPr lang="en-GB" dirty="0"/>
              <a:t>The two from Emmaus, </a:t>
            </a:r>
            <a:r>
              <a:rPr lang="en-GB" b="1" i="1" dirty="0"/>
              <a:t>"rose . . . and returned to Jerusalem, and found the ELEVEN gathered together, and those who were with them” -</a:t>
            </a:r>
            <a:r>
              <a:rPr lang="en-GB" dirty="0"/>
              <a:t> (Luke 24:33).</a:t>
            </a:r>
          </a:p>
          <a:p>
            <a:pPr lvl="0"/>
            <a:r>
              <a:rPr lang="en-GB" dirty="0"/>
              <a:t>Then </a:t>
            </a:r>
            <a:r>
              <a:rPr lang="en-GB" b="1" i="1" dirty="0"/>
              <a:t>"Came Jesus and stood in their midst" - </a:t>
            </a:r>
            <a:r>
              <a:rPr lang="en-GB" dirty="0"/>
              <a:t>(John 20:19).</a:t>
            </a:r>
          </a:p>
          <a:p>
            <a:r>
              <a:rPr lang="en-GB" b="1" i="1" dirty="0"/>
              <a:t>"Peace be unto you"</a:t>
            </a:r>
            <a:r>
              <a:rPr lang="en-GB" i="1" dirty="0"/>
              <a:t>(Note: this is also the Islamic greeting), </a:t>
            </a:r>
            <a:r>
              <a:rPr lang="en-GB" b="1" i="1" dirty="0"/>
              <a:t>he cried; but his little lambs "</a:t>
            </a:r>
            <a:r>
              <a:rPr lang="en-GB" sz="4000" b="1" i="1" dirty="0"/>
              <a:t>were terrified</a:t>
            </a:r>
            <a:r>
              <a:rPr lang="en-GB" b="1" i="1" dirty="0"/>
              <a:t>!"  </a:t>
            </a:r>
            <a:r>
              <a:rPr lang="en-GB" dirty="0"/>
              <a:t>–  Luke 24:36</a:t>
            </a:r>
          </a:p>
          <a:p>
            <a:r>
              <a:rPr lang="en-GB" b="1" i="1" dirty="0"/>
              <a:t>"But they were </a:t>
            </a:r>
            <a:r>
              <a:rPr lang="en-GB" sz="4300" b="1" i="1" dirty="0"/>
              <a:t>terrified</a:t>
            </a:r>
            <a:r>
              <a:rPr lang="en-GB" b="1" i="1" dirty="0"/>
              <a:t> and affrighted and supposed that they had seen a SPIRIT”  - </a:t>
            </a:r>
            <a:r>
              <a:rPr lang="en-GB" dirty="0"/>
              <a:t>Luke 24:37</a:t>
            </a:r>
          </a:p>
          <a:p>
            <a:endParaRPr lang="en-GB" dirty="0"/>
          </a:p>
          <a:p>
            <a:endParaRPr lang="en-GB" dirty="0"/>
          </a:p>
        </p:txBody>
      </p:sp>
      <p:sp>
        <p:nvSpPr>
          <p:cNvPr id="4" name="Content Placeholder 2"/>
          <p:cNvSpPr txBox="1">
            <a:spLocks/>
          </p:cNvSpPr>
          <p:nvPr/>
        </p:nvSpPr>
        <p:spPr>
          <a:xfrm>
            <a:off x="2023311" y="5797800"/>
            <a:ext cx="8145378" cy="869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000" dirty="0" err="1">
                <a:latin typeface="Monotype Corsiva" panose="03010101010201010101" pitchFamily="66" charset="0"/>
              </a:rPr>
              <a:t>Asalamu</a:t>
            </a:r>
            <a:r>
              <a:rPr lang="en-GB" sz="4000" dirty="0">
                <a:latin typeface="Monotype Corsiva" panose="03010101010201010101" pitchFamily="66" charset="0"/>
              </a:rPr>
              <a:t> </a:t>
            </a:r>
            <a:r>
              <a:rPr lang="en-GB" sz="4000" dirty="0" err="1">
                <a:latin typeface="Monotype Corsiva" panose="03010101010201010101" pitchFamily="66" charset="0"/>
              </a:rPr>
              <a:t>alaikum</a:t>
            </a:r>
            <a:r>
              <a:rPr lang="en-GB" sz="4000" dirty="0">
                <a:latin typeface="Monotype Corsiva" panose="03010101010201010101" pitchFamily="66" charset="0"/>
              </a:rPr>
              <a:t> = Peace be unto you</a:t>
            </a:r>
          </a:p>
        </p:txBody>
      </p:sp>
      <p:sp>
        <p:nvSpPr>
          <p:cNvPr id="5" name="Slide Number Placeholder 4"/>
          <p:cNvSpPr>
            <a:spLocks noGrp="1"/>
          </p:cNvSpPr>
          <p:nvPr>
            <p:ph type="sldNum" sz="quarter" idx="12"/>
          </p:nvPr>
        </p:nvSpPr>
        <p:spPr/>
        <p:txBody>
          <a:bodyPr/>
          <a:lstStyle/>
          <a:p>
            <a:fld id="{F62474EA-D387-4888-B685-230C69CF717C}" type="slidenum">
              <a:rPr lang="en-GB" smtClean="0"/>
              <a:pPr/>
              <a:t>52</a:t>
            </a:fld>
            <a:endParaRPr lang="en-GB" dirty="0"/>
          </a:p>
        </p:txBody>
      </p:sp>
    </p:spTree>
    <p:extLst>
      <p:ext uri="{BB962C8B-B14F-4D97-AF65-F5344CB8AC3E}">
        <p14:creationId xmlns:p14="http://schemas.microsoft.com/office/powerpoint/2010/main" val="1642412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26. Jesus EATS FOOD again and again to prove he is ALIVE!</a:t>
            </a:r>
            <a:endParaRPr lang="en-GB" dirty="0"/>
          </a:p>
        </p:txBody>
      </p:sp>
      <p:sp>
        <p:nvSpPr>
          <p:cNvPr id="3" name="Content Placeholder 2"/>
          <p:cNvSpPr>
            <a:spLocks noGrp="1"/>
          </p:cNvSpPr>
          <p:nvPr>
            <p:ph idx="1"/>
          </p:nvPr>
        </p:nvSpPr>
        <p:spPr/>
        <p:txBody>
          <a:bodyPr/>
          <a:lstStyle/>
          <a:p>
            <a:pPr lvl="0"/>
            <a:r>
              <a:rPr lang="en-GB" b="1" i="1" dirty="0"/>
              <a:t>"Behold (have a look at) my hands and my feet, that it is I myself (I am the same fellow, man!): handle me and see; for A SPIRIT has no flesh and bones, AS YOU SEE ME HAVE. . . And he showed them his hands and his feet."  </a:t>
            </a:r>
          </a:p>
          <a:p>
            <a:pPr marL="0" lvl="0" indent="0">
              <a:buNone/>
            </a:pPr>
            <a:r>
              <a:rPr lang="en-GB" dirty="0"/>
              <a:t>-  Luke 24:39-40</a:t>
            </a:r>
          </a:p>
          <a:p>
            <a:r>
              <a:rPr lang="en-GB" b="1" i="1" dirty="0"/>
              <a:t>"Have you here any meat" </a:t>
            </a:r>
            <a:r>
              <a:rPr lang="en-GB" i="1" dirty="0"/>
              <a:t>i.e. anything to eat? </a:t>
            </a:r>
            <a:r>
              <a:rPr lang="en-GB" b="1" i="1" dirty="0"/>
              <a:t>"And they gave him a piece of broiled fish and of a honeycomb, and he took it, and </a:t>
            </a:r>
            <a:r>
              <a:rPr lang="en-GB" b="1" i="1" u="sng" dirty="0"/>
              <a:t>ATE</a:t>
            </a:r>
            <a:r>
              <a:rPr lang="en-GB" b="1" i="1" dirty="0"/>
              <a:t> before them</a:t>
            </a:r>
            <a:r>
              <a:rPr lang="en-GB" dirty="0"/>
              <a:t>." </a:t>
            </a:r>
          </a:p>
          <a:p>
            <a:pPr marL="0" indent="0">
              <a:buNone/>
            </a:pPr>
            <a:r>
              <a:rPr lang="en-GB" dirty="0"/>
              <a:t>– Luke 24:41</a:t>
            </a:r>
          </a:p>
          <a:p>
            <a:pPr lvl="0"/>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53</a:t>
            </a:fld>
            <a:endParaRPr lang="en-GB" dirty="0"/>
          </a:p>
        </p:txBody>
      </p:sp>
    </p:spTree>
    <p:extLst>
      <p:ext uri="{BB962C8B-B14F-4D97-AF65-F5344CB8AC3E}">
        <p14:creationId xmlns:p14="http://schemas.microsoft.com/office/powerpoint/2010/main" val="136926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723" y="458454"/>
            <a:ext cx="10515600" cy="2852737"/>
          </a:xfrm>
        </p:spPr>
        <p:txBody>
          <a:bodyPr/>
          <a:lstStyle/>
          <a:p>
            <a:pPr algn="ctr"/>
            <a:r>
              <a:rPr lang="en-GB" sz="8800" dirty="0"/>
              <a:t>Part 4</a:t>
            </a:r>
          </a:p>
        </p:txBody>
      </p:sp>
      <p:sp>
        <p:nvSpPr>
          <p:cNvPr id="5" name="Text Placeholder 4"/>
          <p:cNvSpPr>
            <a:spLocks noGrp="1"/>
          </p:cNvSpPr>
          <p:nvPr>
            <p:ph type="body" idx="1"/>
          </p:nvPr>
        </p:nvSpPr>
        <p:spPr>
          <a:xfrm>
            <a:off x="783723" y="3338179"/>
            <a:ext cx="10515600" cy="1500187"/>
          </a:xfrm>
        </p:spPr>
        <p:txBody>
          <a:bodyPr>
            <a:normAutofit/>
          </a:bodyPr>
          <a:lstStyle/>
          <a:p>
            <a:pPr algn="ctr"/>
            <a:r>
              <a:rPr lang="en-GB" sz="7200" b="1" dirty="0">
                <a:solidFill>
                  <a:schemeClr val="tx1"/>
                </a:solidFill>
              </a:rPr>
              <a:t>Prophecy</a:t>
            </a:r>
            <a:endParaRPr lang="en-GB" sz="4000" b="1" dirty="0">
              <a:solidFill>
                <a:schemeClr val="tx1"/>
              </a:solidFill>
            </a:endParaRPr>
          </a:p>
        </p:txBody>
      </p:sp>
      <p:sp>
        <p:nvSpPr>
          <p:cNvPr id="2" name="Slide Number Placeholder 1"/>
          <p:cNvSpPr>
            <a:spLocks noGrp="1"/>
          </p:cNvSpPr>
          <p:nvPr>
            <p:ph type="sldNum" sz="quarter" idx="12"/>
          </p:nvPr>
        </p:nvSpPr>
        <p:spPr/>
        <p:txBody>
          <a:bodyPr/>
          <a:lstStyle/>
          <a:p>
            <a:fld id="{F62474EA-D387-4888-B685-230C69CF717C}" type="slidenum">
              <a:rPr lang="en-GB" smtClean="0"/>
              <a:pPr/>
              <a:t>54</a:t>
            </a:fld>
            <a:endParaRPr lang="en-GB" dirty="0"/>
          </a:p>
        </p:txBody>
      </p:sp>
    </p:spTree>
    <p:extLst>
      <p:ext uri="{BB962C8B-B14F-4D97-AF65-F5344CB8AC3E}">
        <p14:creationId xmlns:p14="http://schemas.microsoft.com/office/powerpoint/2010/main" val="217915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27. The Prophecy (only miracle) according to Jesus</a:t>
            </a:r>
            <a:r>
              <a:rPr lang="en-GB" dirty="0"/>
              <a:t>.</a:t>
            </a:r>
          </a:p>
        </p:txBody>
      </p:sp>
      <p:sp>
        <p:nvSpPr>
          <p:cNvPr id="3" name="Content Placeholder 2"/>
          <p:cNvSpPr>
            <a:spLocks noGrp="1"/>
          </p:cNvSpPr>
          <p:nvPr>
            <p:ph idx="1"/>
          </p:nvPr>
        </p:nvSpPr>
        <p:spPr/>
        <p:txBody>
          <a:bodyPr>
            <a:normAutofit/>
          </a:bodyPr>
          <a:lstStyle/>
          <a:p>
            <a:r>
              <a:rPr lang="en-GB" sz="3200" b="1" i="1" dirty="0"/>
              <a:t>"Master, (Hebrew - Rabbi, meaning Teacher) we want to see a sign (miracle) from you." – </a:t>
            </a:r>
            <a:r>
              <a:rPr lang="en-GB" sz="3200" dirty="0"/>
              <a:t>(Matthew 12:38)</a:t>
            </a:r>
          </a:p>
          <a:p>
            <a:r>
              <a:rPr lang="en-GB" sz="3200" dirty="0"/>
              <a:t>Jesus replies with: </a:t>
            </a:r>
            <a:r>
              <a:rPr lang="en-GB" sz="3200" b="1" i="1" dirty="0"/>
              <a:t>". . . An evil and adulterous generation </a:t>
            </a:r>
            <a:r>
              <a:rPr lang="en-GB" sz="3200" b="1" i="1" dirty="0" err="1"/>
              <a:t>seeketh</a:t>
            </a:r>
            <a:r>
              <a:rPr lang="en-GB" sz="3200" b="1" i="1" dirty="0"/>
              <a:t> after a sign (miracle), and there shall no sign (miracle) be given to it, but the sign (miracle) of the prophet, Jonah." </a:t>
            </a:r>
            <a:endParaRPr lang="en-GB" sz="3200"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55</a:t>
            </a:fld>
            <a:endParaRPr lang="en-GB" dirty="0"/>
          </a:p>
        </p:txBody>
      </p:sp>
    </p:spTree>
    <p:extLst>
      <p:ext uri="{BB962C8B-B14F-4D97-AF65-F5344CB8AC3E}">
        <p14:creationId xmlns:p14="http://schemas.microsoft.com/office/powerpoint/2010/main" val="3930953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LIKE JONAH</a:t>
            </a:r>
          </a:p>
        </p:txBody>
      </p:sp>
      <p:sp>
        <p:nvSpPr>
          <p:cNvPr id="3" name="Content Placeholder 2"/>
          <p:cNvSpPr>
            <a:spLocks noGrp="1"/>
          </p:cNvSpPr>
          <p:nvPr>
            <p:ph idx="1"/>
          </p:nvPr>
        </p:nvSpPr>
        <p:spPr/>
        <p:txBody>
          <a:bodyPr>
            <a:normAutofit/>
          </a:bodyPr>
          <a:lstStyle/>
          <a:p>
            <a:r>
              <a:rPr lang="en-GB" sz="3600" b="1" i="1" dirty="0"/>
              <a:t>"For </a:t>
            </a:r>
            <a:r>
              <a:rPr lang="en-GB" sz="3600" b="1" i="1" u="sng" dirty="0"/>
              <a:t>as Jonah was</a:t>
            </a:r>
            <a:r>
              <a:rPr lang="en-GB" sz="3600" b="1" i="1" dirty="0"/>
              <a:t> three days and three nights in the whale's belly; </a:t>
            </a:r>
            <a:r>
              <a:rPr lang="en-GB" sz="3600" b="1" i="1" u="sng" dirty="0"/>
              <a:t>so shall the son of man be</a:t>
            </a:r>
            <a:r>
              <a:rPr lang="en-GB" sz="3600" b="1" i="1" dirty="0"/>
              <a:t> three days and three nights in the heart of the earth.“</a:t>
            </a:r>
            <a:endParaRPr lang="en-GB" sz="3600" dirty="0"/>
          </a:p>
          <a:p>
            <a:pPr marL="0" indent="0">
              <a:buNone/>
            </a:pPr>
            <a:r>
              <a:rPr lang="en-GB" sz="3600" dirty="0"/>
              <a:t>	- (Matthew 12:40)</a:t>
            </a:r>
          </a:p>
          <a:p>
            <a:endParaRPr lang="en-GB" sz="3600"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56</a:t>
            </a:fld>
            <a:endParaRPr lang="en-GB" dirty="0"/>
          </a:p>
        </p:txBody>
      </p:sp>
    </p:spTree>
    <p:extLst>
      <p:ext uri="{BB962C8B-B14F-4D97-AF65-F5344CB8AC3E}">
        <p14:creationId xmlns:p14="http://schemas.microsoft.com/office/powerpoint/2010/main" val="3346670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the sign of Jonah?</a:t>
            </a:r>
          </a:p>
        </p:txBody>
      </p:sp>
      <p:sp>
        <p:nvSpPr>
          <p:cNvPr id="3" name="Content Placeholder 2"/>
          <p:cNvSpPr>
            <a:spLocks noGrp="1"/>
          </p:cNvSpPr>
          <p:nvPr>
            <p:ph idx="1"/>
          </p:nvPr>
        </p:nvSpPr>
        <p:spPr/>
        <p:txBody>
          <a:bodyPr/>
          <a:lstStyle/>
          <a:p>
            <a:endParaRPr lang="en-GB"/>
          </a:p>
        </p:txBody>
      </p:sp>
      <p:pic>
        <p:nvPicPr>
          <p:cNvPr id="5122" name="Picture 2" descr="Image result for jonah and the wh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51" y="1589451"/>
            <a:ext cx="7248703" cy="48236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jonah and the wh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945" y="1589451"/>
            <a:ext cx="3625952" cy="482368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62474EA-D387-4888-B685-230C69CF717C}" type="slidenum">
              <a:rPr lang="en-GB" smtClean="0"/>
              <a:pPr/>
              <a:t>57</a:t>
            </a:fld>
            <a:endParaRPr lang="en-GB" dirty="0"/>
          </a:p>
        </p:txBody>
      </p:sp>
    </p:spTree>
    <p:extLst>
      <p:ext uri="{BB962C8B-B14F-4D97-AF65-F5344CB8AC3E}">
        <p14:creationId xmlns:p14="http://schemas.microsoft.com/office/powerpoint/2010/main" val="3848775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MIRACLE…MIRACLE…MIRACLE!!!!!</a:t>
            </a:r>
          </a:p>
        </p:txBody>
      </p:sp>
      <p:sp>
        <p:nvSpPr>
          <p:cNvPr id="3" name="Content Placeholder 2"/>
          <p:cNvSpPr>
            <a:spLocks noGrp="1"/>
          </p:cNvSpPr>
          <p:nvPr>
            <p:ph idx="1"/>
          </p:nvPr>
        </p:nvSpPr>
        <p:spPr/>
        <p:txBody>
          <a:bodyPr>
            <a:normAutofit fontScale="92500" lnSpcReduction="10000"/>
          </a:bodyPr>
          <a:lstStyle/>
          <a:p>
            <a:r>
              <a:rPr lang="en-GB" b="1" dirty="0"/>
              <a:t>MIRACLE 1</a:t>
            </a:r>
            <a:r>
              <a:rPr lang="en-GB" dirty="0"/>
              <a:t>:</a:t>
            </a:r>
          </a:p>
          <a:p>
            <a:pPr lvl="1"/>
            <a:r>
              <a:rPr lang="en-GB" dirty="0"/>
              <a:t>Jonah is Alive before being tossed over as he volunteers. They do not need to kill him to throw him overboard. He survives</a:t>
            </a:r>
          </a:p>
          <a:p>
            <a:r>
              <a:rPr lang="en-GB" b="1" dirty="0"/>
              <a:t>MIRACLE 2:</a:t>
            </a:r>
          </a:p>
          <a:p>
            <a:pPr lvl="1"/>
            <a:r>
              <a:rPr lang="en-GB" dirty="0"/>
              <a:t>A fish (whale) comes and gobbles him up . Again Jonah survives – another miracle</a:t>
            </a:r>
          </a:p>
          <a:p>
            <a:r>
              <a:rPr lang="en-GB" b="1" dirty="0"/>
              <a:t>MIRACLE 3:</a:t>
            </a:r>
          </a:p>
          <a:p>
            <a:pPr lvl="1"/>
            <a:r>
              <a:rPr lang="en-GB" dirty="0"/>
              <a:t>In the belly of a fish Jonah spends 3 days and 3 nights (no food, no drinkable water, suffocating. Jonah still survives. </a:t>
            </a:r>
          </a:p>
          <a:p>
            <a:r>
              <a:rPr lang="en-GB" b="1" dirty="0"/>
              <a:t>MIRACLE 4:</a:t>
            </a:r>
          </a:p>
          <a:p>
            <a:pPr lvl="1"/>
            <a:r>
              <a:rPr lang="en-GB" dirty="0"/>
              <a:t>The whale then spits him out onto shore and Jonah survives yet again and makes his way to Nineveh. </a:t>
            </a:r>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58</a:t>
            </a:fld>
            <a:endParaRPr lang="en-GB" dirty="0"/>
          </a:p>
        </p:txBody>
      </p:sp>
    </p:spTree>
    <p:extLst>
      <p:ext uri="{BB962C8B-B14F-4D97-AF65-F5344CB8AC3E}">
        <p14:creationId xmlns:p14="http://schemas.microsoft.com/office/powerpoint/2010/main" val="1744181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Jesus prophesised…</a:t>
            </a:r>
          </a:p>
        </p:txBody>
      </p:sp>
      <p:sp>
        <p:nvSpPr>
          <p:cNvPr id="3" name="Content Placeholder 2"/>
          <p:cNvSpPr>
            <a:spLocks noGrp="1"/>
          </p:cNvSpPr>
          <p:nvPr>
            <p:ph idx="1"/>
          </p:nvPr>
        </p:nvSpPr>
        <p:spPr>
          <a:xfrm>
            <a:off x="838200" y="1873751"/>
            <a:ext cx="10515600" cy="4351338"/>
          </a:xfrm>
        </p:spPr>
        <p:txBody>
          <a:bodyPr>
            <a:normAutofit/>
          </a:bodyPr>
          <a:lstStyle/>
          <a:p>
            <a:r>
              <a:rPr lang="en-GB" sz="3200" dirty="0"/>
              <a:t>Jesus says: </a:t>
            </a:r>
            <a:r>
              <a:rPr lang="en-GB" sz="3200" b="1" i="1" dirty="0"/>
              <a:t>“</a:t>
            </a:r>
            <a:r>
              <a:rPr lang="en-GB" sz="4400" b="1" i="1" dirty="0"/>
              <a:t>AS JONAH WAS </a:t>
            </a:r>
            <a:r>
              <a:rPr lang="en-GB" sz="3200" b="1" i="1" dirty="0"/>
              <a:t>so </a:t>
            </a:r>
            <a:r>
              <a:rPr lang="en-GB" sz="4400" b="1" i="1" dirty="0"/>
              <a:t>SHALL THE SON OF MAN BE</a:t>
            </a:r>
            <a:r>
              <a:rPr lang="en-GB" sz="3200" b="1" i="1" dirty="0"/>
              <a:t>”.</a:t>
            </a:r>
            <a:r>
              <a:rPr lang="en-GB" sz="3200" dirty="0"/>
              <a:t> </a:t>
            </a:r>
            <a:r>
              <a:rPr lang="en-GB" dirty="0"/>
              <a:t>(Matthew 12:40)</a:t>
            </a:r>
            <a:endParaRPr lang="en-GB" sz="3200" dirty="0"/>
          </a:p>
          <a:p>
            <a:r>
              <a:rPr lang="en-GB" sz="3200" dirty="0"/>
              <a:t>He MUST be in the condition of being </a:t>
            </a:r>
            <a:r>
              <a:rPr lang="en-GB" sz="3200" b="1" dirty="0"/>
              <a:t>ALIVE</a:t>
            </a:r>
            <a:r>
              <a:rPr lang="en-GB" sz="3200" dirty="0"/>
              <a:t> if the prophecy is to be fulfilled. </a:t>
            </a:r>
          </a:p>
          <a:p>
            <a:r>
              <a:rPr lang="en-GB" sz="3200" dirty="0"/>
              <a:t>If he is dead in his tomb then the prophecy remains unfulfilled. – Would mean Jesus lied?</a:t>
            </a:r>
          </a:p>
        </p:txBody>
      </p:sp>
      <p:sp>
        <p:nvSpPr>
          <p:cNvPr id="4" name="Slide Number Placeholder 3"/>
          <p:cNvSpPr>
            <a:spLocks noGrp="1"/>
          </p:cNvSpPr>
          <p:nvPr>
            <p:ph type="sldNum" sz="quarter" idx="12"/>
          </p:nvPr>
        </p:nvSpPr>
        <p:spPr/>
        <p:txBody>
          <a:bodyPr/>
          <a:lstStyle/>
          <a:p>
            <a:fld id="{F62474EA-D387-4888-B685-230C69CF717C}" type="slidenum">
              <a:rPr lang="en-GB" smtClean="0"/>
              <a:pPr/>
              <a:t>59</a:t>
            </a:fld>
            <a:endParaRPr lang="en-GB" dirty="0"/>
          </a:p>
        </p:txBody>
      </p:sp>
    </p:spTree>
    <p:extLst>
      <p:ext uri="{BB962C8B-B14F-4D97-AF65-F5344CB8AC3E}">
        <p14:creationId xmlns:p14="http://schemas.microsoft.com/office/powerpoint/2010/main" val="419588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 of “Crucifixion”</a:t>
            </a:r>
          </a:p>
        </p:txBody>
      </p:sp>
      <p:sp>
        <p:nvSpPr>
          <p:cNvPr id="5" name="Content Placeholder 4"/>
          <p:cNvSpPr>
            <a:spLocks noGrp="1"/>
          </p:cNvSpPr>
          <p:nvPr>
            <p:ph idx="1"/>
          </p:nvPr>
        </p:nvSpPr>
        <p:spPr/>
        <p:txBody>
          <a:bodyPr>
            <a:normAutofit/>
          </a:bodyPr>
          <a:lstStyle/>
          <a:p>
            <a:pPr marL="914400" lvl="1" indent="-457200">
              <a:buFont typeface="+mj-lt"/>
              <a:buAutoNum type="arabicPeriod"/>
            </a:pPr>
            <a:r>
              <a:rPr lang="en-GB" sz="2800" dirty="0"/>
              <a:t>“</a:t>
            </a:r>
            <a:r>
              <a:rPr lang="en-GB" sz="2800" b="1" i="1" dirty="0"/>
              <a:t>the </a:t>
            </a:r>
            <a:r>
              <a:rPr lang="en-GB" sz="2800" b="1" i="1" dirty="0">
                <a:solidFill>
                  <a:srgbClr val="FF0000"/>
                </a:solidFill>
              </a:rPr>
              <a:t>execution</a:t>
            </a:r>
            <a:r>
              <a:rPr lang="en-GB" sz="2800" b="1" i="1" dirty="0"/>
              <a:t> of a person by nailing or binding them to a cross.”</a:t>
            </a:r>
            <a:r>
              <a:rPr lang="en-GB" sz="2800" dirty="0"/>
              <a:t> – Oxford Dictionary</a:t>
            </a:r>
          </a:p>
          <a:p>
            <a:pPr marL="914400" lvl="1" indent="-457200">
              <a:buFont typeface="+mj-lt"/>
              <a:buAutoNum type="arabicPeriod"/>
            </a:pPr>
            <a:endParaRPr lang="en-GB" sz="2800" dirty="0"/>
          </a:p>
          <a:p>
            <a:pPr marL="914400" lvl="1" indent="-457200">
              <a:buFont typeface="+mj-lt"/>
              <a:buAutoNum type="arabicPeriod"/>
            </a:pPr>
            <a:r>
              <a:rPr lang="en-GB" sz="2800" b="1" i="1" dirty="0"/>
              <a:t>“the </a:t>
            </a:r>
            <a:r>
              <a:rPr lang="en-GB" sz="2800" b="1" i="1" dirty="0">
                <a:solidFill>
                  <a:srgbClr val="FF0000"/>
                </a:solidFill>
              </a:rPr>
              <a:t>death</a:t>
            </a:r>
            <a:r>
              <a:rPr lang="en-GB" sz="2800" b="1" i="1" dirty="0"/>
              <a:t> of Jesus Christ on a cross”</a:t>
            </a:r>
            <a:r>
              <a:rPr lang="en-GB" sz="2800" dirty="0"/>
              <a:t> – Biblical Dictionary</a:t>
            </a:r>
          </a:p>
          <a:p>
            <a:pPr marL="914400" lvl="1" indent="-457200">
              <a:buFont typeface="+mj-lt"/>
              <a:buAutoNum type="arabicPeriod"/>
            </a:pPr>
            <a:endParaRPr lang="en-GB" sz="2800" dirty="0"/>
          </a:p>
          <a:p>
            <a:pPr marL="914400" lvl="1" indent="-457200">
              <a:buFont typeface="+mj-lt"/>
              <a:buAutoNum type="arabicPeriod"/>
            </a:pPr>
            <a:r>
              <a:rPr lang="en-GB" sz="2800" b="1" i="1" dirty="0"/>
              <a:t>“a method of putting to </a:t>
            </a:r>
            <a:r>
              <a:rPr lang="en-GB" sz="2800" b="1" i="1" dirty="0">
                <a:solidFill>
                  <a:srgbClr val="FF0000"/>
                </a:solidFill>
              </a:rPr>
              <a:t>death</a:t>
            </a:r>
            <a:r>
              <a:rPr lang="en-GB" sz="2800" b="1" i="1" dirty="0"/>
              <a:t> by nailing or binding to a cross, normally by the hands and feet, which was widespread in the ancient world” –</a:t>
            </a:r>
            <a:r>
              <a:rPr lang="en-GB" sz="2800" dirty="0"/>
              <a:t> Collins Dictionary</a:t>
            </a:r>
          </a:p>
          <a:p>
            <a:pPr marL="514350" indent="-514350">
              <a:buFont typeface="+mj-lt"/>
              <a:buAutoNum type="arabicPeriod"/>
            </a:pPr>
            <a:endParaRPr lang="en-GB" sz="3200" dirty="0"/>
          </a:p>
        </p:txBody>
      </p:sp>
      <p:sp>
        <p:nvSpPr>
          <p:cNvPr id="3" name="Slide Number Placeholder 2"/>
          <p:cNvSpPr>
            <a:spLocks noGrp="1"/>
          </p:cNvSpPr>
          <p:nvPr>
            <p:ph type="sldNum" sz="quarter" idx="12"/>
          </p:nvPr>
        </p:nvSpPr>
        <p:spPr/>
        <p:txBody>
          <a:bodyPr/>
          <a:lstStyle/>
          <a:p>
            <a:fld id="{F62474EA-D387-4888-B685-230C69CF717C}" type="slidenum">
              <a:rPr lang="en-GB" smtClean="0"/>
              <a:pPr/>
              <a:t>6</a:t>
            </a:fld>
            <a:endParaRPr lang="en-GB" dirty="0"/>
          </a:p>
        </p:txBody>
      </p:sp>
    </p:spTree>
    <p:extLst>
      <p:ext uri="{BB962C8B-B14F-4D97-AF65-F5344CB8AC3E}">
        <p14:creationId xmlns:p14="http://schemas.microsoft.com/office/powerpoint/2010/main" val="2057626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Is this LIKE Jonah or UNLIKE Jonah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9291045"/>
              </p:ext>
            </p:extLst>
          </p:nvPr>
        </p:nvGraphicFramePr>
        <p:xfrm>
          <a:off x="1181100" y="1864954"/>
          <a:ext cx="9829800" cy="4142555"/>
        </p:xfrm>
        <a:graphic>
          <a:graphicData uri="http://schemas.openxmlformats.org/drawingml/2006/table">
            <a:tbl>
              <a:tblPr firstRow="1" bandRow="1">
                <a:tableStyleId>{073A0DAA-6AF3-43AB-8588-CEC1D06C72B9}</a:tableStyleId>
              </a:tblPr>
              <a:tblGrid>
                <a:gridCol w="3276600">
                  <a:extLst>
                    <a:ext uri="{9D8B030D-6E8A-4147-A177-3AD203B41FA5}">
                      <a16:colId xmlns:a16="http://schemas.microsoft.com/office/drawing/2014/main" val="3427232161"/>
                    </a:ext>
                  </a:extLst>
                </a:gridCol>
                <a:gridCol w="3276600">
                  <a:extLst>
                    <a:ext uri="{9D8B030D-6E8A-4147-A177-3AD203B41FA5}">
                      <a16:colId xmlns:a16="http://schemas.microsoft.com/office/drawing/2014/main" val="4267544305"/>
                    </a:ext>
                  </a:extLst>
                </a:gridCol>
                <a:gridCol w="3276600">
                  <a:extLst>
                    <a:ext uri="{9D8B030D-6E8A-4147-A177-3AD203B41FA5}">
                      <a16:colId xmlns:a16="http://schemas.microsoft.com/office/drawing/2014/main" val="2173289793"/>
                    </a:ext>
                  </a:extLst>
                </a:gridCol>
              </a:tblGrid>
              <a:tr h="828511">
                <a:tc>
                  <a:txBody>
                    <a:bodyPr/>
                    <a:lstStyle/>
                    <a:p>
                      <a:pPr algn="ctr"/>
                      <a:r>
                        <a:rPr lang="en-GB" sz="2800" dirty="0"/>
                        <a:t>Jesus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2800" dirty="0"/>
                        <a:t>Christianity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dirty="0"/>
                        <a:t>Islam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953476"/>
                  </a:ext>
                </a:extLst>
              </a:tr>
              <a:tr h="828511">
                <a:tc>
                  <a:txBody>
                    <a:bodyPr/>
                    <a:lstStyle/>
                    <a:p>
                      <a:pPr algn="ctr"/>
                      <a:r>
                        <a:rPr lang="en-GB" dirty="0"/>
                        <a:t>Before</a:t>
                      </a:r>
                      <a:r>
                        <a:rPr lang="en-GB" baseline="0" dirty="0"/>
                        <a:t> being put on the Cross</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dirty="0"/>
                        <a:t>ALIVE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ALIVE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476995"/>
                  </a:ext>
                </a:extLst>
              </a:tr>
              <a:tr h="828511">
                <a:tc>
                  <a:txBody>
                    <a:bodyPr/>
                    <a:lstStyle/>
                    <a:p>
                      <a:pPr algn="ctr"/>
                      <a:r>
                        <a:rPr lang="en-GB" dirty="0"/>
                        <a:t>On the cross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dirty="0"/>
                        <a:t>DEAD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ALIVE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116730"/>
                  </a:ext>
                </a:extLst>
              </a:tr>
              <a:tr h="828511">
                <a:tc>
                  <a:txBody>
                    <a:bodyPr/>
                    <a:lstStyle/>
                    <a:p>
                      <a:pPr algn="ctr"/>
                      <a:r>
                        <a:rPr lang="en-GB" dirty="0"/>
                        <a:t>In the Tomb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dirty="0"/>
                        <a:t>DEAD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ALIVE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775317"/>
                  </a:ext>
                </a:extLst>
              </a:tr>
              <a:tr h="828511">
                <a:tc>
                  <a:txBody>
                    <a:bodyPr/>
                    <a:lstStyle/>
                    <a:p>
                      <a:pPr algn="ctr"/>
                      <a:r>
                        <a:rPr lang="en-GB" dirty="0"/>
                        <a:t>After the Tomb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dirty="0"/>
                        <a:t>RESURRECTED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ALIVE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7705625"/>
                  </a:ext>
                </a:extLst>
              </a:tr>
            </a:tbl>
          </a:graphicData>
        </a:graphic>
      </p:graphicFrame>
      <p:sp>
        <p:nvSpPr>
          <p:cNvPr id="3" name="Slide Number Placeholder 2"/>
          <p:cNvSpPr>
            <a:spLocks noGrp="1"/>
          </p:cNvSpPr>
          <p:nvPr>
            <p:ph type="sldNum" sz="quarter" idx="12"/>
          </p:nvPr>
        </p:nvSpPr>
        <p:spPr/>
        <p:txBody>
          <a:bodyPr/>
          <a:lstStyle/>
          <a:p>
            <a:fld id="{F62474EA-D387-4888-B685-230C69CF717C}" type="slidenum">
              <a:rPr lang="en-GB" smtClean="0"/>
              <a:pPr/>
              <a:t>60</a:t>
            </a:fld>
            <a:endParaRPr lang="en-GB" dirty="0"/>
          </a:p>
        </p:txBody>
      </p:sp>
    </p:spTree>
    <p:extLst>
      <p:ext uri="{BB962C8B-B14F-4D97-AF65-F5344CB8AC3E}">
        <p14:creationId xmlns:p14="http://schemas.microsoft.com/office/powerpoint/2010/main" val="2243524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Summary of points</a:t>
            </a:r>
          </a:p>
        </p:txBody>
      </p:sp>
      <p:sp>
        <p:nvSpPr>
          <p:cNvPr id="3" name="Content Placeholder 2"/>
          <p:cNvSpPr>
            <a:spLocks noGrp="1"/>
          </p:cNvSpPr>
          <p:nvPr>
            <p:ph idx="1"/>
          </p:nvPr>
        </p:nvSpPr>
        <p:spPr>
          <a:xfrm>
            <a:off x="838200" y="1825625"/>
            <a:ext cx="5097379" cy="4351338"/>
          </a:xfrm>
        </p:spPr>
        <p:txBody>
          <a:bodyPr>
            <a:normAutofit/>
          </a:bodyPr>
          <a:lstStyle/>
          <a:p>
            <a:pPr marL="0" indent="0">
              <a:buNone/>
            </a:pPr>
            <a:r>
              <a:rPr lang="en-GB" sz="2200" dirty="0"/>
              <a:t>1. Jesus reluctant to die</a:t>
            </a:r>
          </a:p>
          <a:p>
            <a:pPr marL="0" indent="0">
              <a:buNone/>
            </a:pPr>
            <a:r>
              <a:rPr lang="en-GB" sz="2200" dirty="0"/>
              <a:t>2. Jesus Prays for Rescue / Sobs for his people</a:t>
            </a:r>
          </a:p>
          <a:p>
            <a:pPr marL="0" indent="0">
              <a:buNone/>
            </a:pPr>
            <a:r>
              <a:rPr lang="en-GB" sz="2200" dirty="0"/>
              <a:t>3.  God hears his prayer</a:t>
            </a:r>
          </a:p>
          <a:p>
            <a:pPr marL="0" indent="0">
              <a:buNone/>
            </a:pPr>
            <a:r>
              <a:rPr lang="en-GB" sz="2200" dirty="0"/>
              <a:t>4.  God strengthens Jesus with an Angel</a:t>
            </a:r>
          </a:p>
          <a:p>
            <a:pPr marL="0" indent="0">
              <a:buNone/>
            </a:pPr>
            <a:r>
              <a:rPr lang="en-GB" sz="2200" dirty="0"/>
              <a:t>5. Pilate’s wife has a dream</a:t>
            </a:r>
          </a:p>
          <a:p>
            <a:pPr marL="0" indent="0">
              <a:buNone/>
            </a:pPr>
            <a:r>
              <a:rPr lang="en-GB" sz="2200" dirty="0"/>
              <a:t>6. Jesus was only on the cross for a few hours</a:t>
            </a:r>
          </a:p>
          <a:p>
            <a:pPr marL="0" indent="0">
              <a:buNone/>
            </a:pPr>
            <a:r>
              <a:rPr lang="en-GB" sz="2200" dirty="0"/>
              <a:t>7. The cross mates of Jesus were still Alive.</a:t>
            </a:r>
          </a:p>
          <a:p>
            <a:pPr marL="0" indent="0">
              <a:buNone/>
            </a:pPr>
            <a:endParaRPr lang="en-GB" sz="2200" dirty="0"/>
          </a:p>
        </p:txBody>
      </p:sp>
      <p:sp>
        <p:nvSpPr>
          <p:cNvPr id="4" name="Content Placeholder 2"/>
          <p:cNvSpPr txBox="1">
            <a:spLocks/>
          </p:cNvSpPr>
          <p:nvPr/>
        </p:nvSpPr>
        <p:spPr>
          <a:xfrm>
            <a:off x="6256421" y="1825625"/>
            <a:ext cx="509737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t>8. When Speared, Came there out blood and water</a:t>
            </a:r>
          </a:p>
          <a:p>
            <a:pPr marL="0" indent="0">
              <a:buNone/>
            </a:pPr>
            <a:r>
              <a:rPr lang="en-GB" sz="2200" dirty="0"/>
              <a:t>9. Legs were not broken – Fulfilment of Prophecy</a:t>
            </a:r>
          </a:p>
          <a:p>
            <a:pPr marL="0" indent="0">
              <a:buNone/>
            </a:pPr>
            <a:r>
              <a:rPr lang="en-GB" sz="2200" dirty="0"/>
              <a:t>10. Thunderstorm, Earthquake and darkening of the sun </a:t>
            </a:r>
          </a:p>
          <a:p>
            <a:pPr marL="0" indent="0">
              <a:buNone/>
            </a:pPr>
            <a:r>
              <a:rPr lang="en-GB" sz="2200" dirty="0"/>
              <a:t>11. Pilate is amazed when he finds out that Jesus is dead even though his legs were not broken as well. </a:t>
            </a:r>
          </a:p>
          <a:p>
            <a:pPr marL="0" indent="0">
              <a:buNone/>
            </a:pPr>
            <a:r>
              <a:rPr lang="en-GB" sz="2200" dirty="0"/>
              <a:t>12. The tomb of Christ</a:t>
            </a:r>
          </a:p>
          <a:p>
            <a:pPr marL="0" indent="0">
              <a:buNone/>
            </a:pPr>
            <a:endParaRPr lang="en-GB" sz="2200" dirty="0"/>
          </a:p>
          <a:p>
            <a:pPr marL="0" indent="0">
              <a:buNone/>
            </a:pPr>
            <a:endParaRPr lang="en-GB" sz="2200" dirty="0"/>
          </a:p>
        </p:txBody>
      </p:sp>
      <p:sp>
        <p:nvSpPr>
          <p:cNvPr id="5" name="Slide Number Placeholder 4"/>
          <p:cNvSpPr>
            <a:spLocks noGrp="1"/>
          </p:cNvSpPr>
          <p:nvPr>
            <p:ph type="sldNum" sz="quarter" idx="12"/>
          </p:nvPr>
        </p:nvSpPr>
        <p:spPr/>
        <p:txBody>
          <a:bodyPr/>
          <a:lstStyle/>
          <a:p>
            <a:fld id="{F62474EA-D387-4888-B685-230C69CF717C}" type="slidenum">
              <a:rPr lang="en-GB" smtClean="0"/>
              <a:pPr/>
              <a:t>61</a:t>
            </a:fld>
            <a:endParaRPr lang="en-GB" dirty="0"/>
          </a:p>
        </p:txBody>
      </p:sp>
    </p:spTree>
    <p:extLst>
      <p:ext uri="{BB962C8B-B14F-4D97-AF65-F5344CB8AC3E}">
        <p14:creationId xmlns:p14="http://schemas.microsoft.com/office/powerpoint/2010/main" val="2092899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Summary of points</a:t>
            </a:r>
          </a:p>
        </p:txBody>
      </p:sp>
      <p:sp>
        <p:nvSpPr>
          <p:cNvPr id="3" name="Content Placeholder 2"/>
          <p:cNvSpPr>
            <a:spLocks noGrp="1"/>
          </p:cNvSpPr>
          <p:nvPr>
            <p:ph idx="1"/>
          </p:nvPr>
        </p:nvSpPr>
        <p:spPr>
          <a:xfrm>
            <a:off x="838200" y="1593390"/>
            <a:ext cx="5097379" cy="4815807"/>
          </a:xfrm>
        </p:spPr>
        <p:txBody>
          <a:bodyPr>
            <a:normAutofit lnSpcReduction="10000"/>
          </a:bodyPr>
          <a:lstStyle/>
          <a:p>
            <a:pPr marL="0" indent="0">
              <a:buNone/>
            </a:pPr>
            <a:r>
              <a:rPr lang="en-GB" sz="2200" dirty="0"/>
              <a:t>13. Jews worried that he may still be alive</a:t>
            </a:r>
          </a:p>
          <a:p>
            <a:pPr marL="0" indent="0">
              <a:buNone/>
            </a:pPr>
            <a:r>
              <a:rPr lang="en-GB" sz="2200" dirty="0"/>
              <a:t>14. Mary visits Christ to anoint/massage him</a:t>
            </a:r>
          </a:p>
          <a:p>
            <a:pPr marL="0" indent="0">
              <a:buNone/>
            </a:pPr>
            <a:r>
              <a:rPr lang="en-GB" sz="2200" dirty="0"/>
              <a:t>15. Stone removed – Sheets unwound and folded up. </a:t>
            </a:r>
          </a:p>
          <a:p>
            <a:pPr marL="0" indent="0">
              <a:buNone/>
            </a:pPr>
            <a:r>
              <a:rPr lang="en-GB" sz="2200" dirty="0"/>
              <a:t>16. Testimony of men around the Tomb claim he is ALIVE</a:t>
            </a:r>
          </a:p>
          <a:p>
            <a:pPr marL="0" indent="0">
              <a:buNone/>
            </a:pPr>
            <a:r>
              <a:rPr lang="en-GB" sz="2200" dirty="0"/>
              <a:t>17. Testimony of angles</a:t>
            </a:r>
          </a:p>
          <a:p>
            <a:pPr marL="0" indent="0">
              <a:buNone/>
            </a:pPr>
            <a:r>
              <a:rPr lang="en-GB" sz="2200" dirty="0"/>
              <a:t>18. Mary sees Jesus and he is in DISGUISE. </a:t>
            </a:r>
          </a:p>
          <a:p>
            <a:pPr marL="0" indent="0">
              <a:buNone/>
            </a:pPr>
            <a:r>
              <a:rPr lang="en-GB" sz="2200" dirty="0"/>
              <a:t>19. Mary wants to take Him away</a:t>
            </a:r>
          </a:p>
          <a:p>
            <a:pPr marL="0" indent="0">
              <a:buNone/>
            </a:pPr>
            <a:r>
              <a:rPr lang="en-GB" sz="2200" dirty="0"/>
              <a:t>20. Mary realises its Jesus but he forbids her to touch him</a:t>
            </a:r>
          </a:p>
          <a:p>
            <a:pPr marL="0" indent="0">
              <a:buNone/>
            </a:pPr>
            <a:endParaRPr lang="en-GB" sz="2200" dirty="0"/>
          </a:p>
          <a:p>
            <a:pPr marL="0" indent="0">
              <a:buNone/>
            </a:pPr>
            <a:endParaRPr lang="en-GB" sz="2200" dirty="0"/>
          </a:p>
          <a:p>
            <a:pPr marL="0" indent="0">
              <a:buNone/>
            </a:pPr>
            <a:endParaRPr lang="en-GB" sz="2200" dirty="0"/>
          </a:p>
        </p:txBody>
      </p:sp>
      <p:sp>
        <p:nvSpPr>
          <p:cNvPr id="4" name="Content Placeholder 2"/>
          <p:cNvSpPr txBox="1">
            <a:spLocks/>
          </p:cNvSpPr>
          <p:nvPr/>
        </p:nvSpPr>
        <p:spPr>
          <a:xfrm>
            <a:off x="6256421" y="1533755"/>
            <a:ext cx="5097379" cy="5032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t>21. “Not YET ASCENDED unto my Father” </a:t>
            </a:r>
          </a:p>
          <a:p>
            <a:pPr marL="0" indent="0">
              <a:buNone/>
            </a:pPr>
            <a:r>
              <a:rPr lang="en-GB" sz="2200" dirty="0"/>
              <a:t>22. Mary NOT AFRAID on recognising Jesus. </a:t>
            </a:r>
          </a:p>
          <a:p>
            <a:pPr marL="0" indent="0">
              <a:buNone/>
            </a:pPr>
            <a:r>
              <a:rPr lang="en-GB" sz="2200" dirty="0"/>
              <a:t>23. Disciples did not believe Mary.</a:t>
            </a:r>
          </a:p>
          <a:p>
            <a:pPr marL="0" indent="0">
              <a:buNone/>
            </a:pPr>
            <a:r>
              <a:rPr lang="en-GB" sz="2200" dirty="0"/>
              <a:t>24. Journey to Emmaus – proves his great disguise</a:t>
            </a:r>
          </a:p>
          <a:p>
            <a:pPr marL="0" indent="0">
              <a:buNone/>
            </a:pPr>
            <a:r>
              <a:rPr lang="en-GB" sz="2200" dirty="0"/>
              <a:t>25. Disciples petrified on seeing Jesus</a:t>
            </a:r>
          </a:p>
          <a:p>
            <a:pPr marL="0" indent="0">
              <a:buNone/>
            </a:pPr>
            <a:r>
              <a:rPr lang="en-GB" sz="2200" dirty="0"/>
              <a:t>26. Jesus EATS FOOD again and again to prove he is ALIVE</a:t>
            </a:r>
          </a:p>
          <a:p>
            <a:pPr marL="0" indent="0">
              <a:buNone/>
            </a:pPr>
            <a:r>
              <a:rPr lang="en-GB" sz="2200" dirty="0"/>
              <a:t>27. The Prophecy (only miracle) according to Jesus</a:t>
            </a:r>
          </a:p>
          <a:p>
            <a:pPr marL="0" indent="0">
              <a:buNone/>
            </a:pPr>
            <a:endParaRPr lang="en-GB" sz="2200" dirty="0"/>
          </a:p>
          <a:p>
            <a:pPr marL="0" indent="0">
              <a:buNone/>
            </a:pPr>
            <a:endParaRPr lang="en-GB" sz="2200" dirty="0"/>
          </a:p>
          <a:p>
            <a:pPr marL="0" indent="0">
              <a:buNone/>
            </a:pPr>
            <a:endParaRPr lang="en-GB" sz="2200" dirty="0"/>
          </a:p>
        </p:txBody>
      </p:sp>
      <p:sp>
        <p:nvSpPr>
          <p:cNvPr id="5" name="Slide Number Placeholder 4"/>
          <p:cNvSpPr>
            <a:spLocks noGrp="1"/>
          </p:cNvSpPr>
          <p:nvPr>
            <p:ph type="sldNum" sz="quarter" idx="12"/>
          </p:nvPr>
        </p:nvSpPr>
        <p:spPr/>
        <p:txBody>
          <a:bodyPr/>
          <a:lstStyle/>
          <a:p>
            <a:fld id="{F62474EA-D387-4888-B685-230C69CF717C}" type="slidenum">
              <a:rPr lang="en-GB" smtClean="0"/>
              <a:pPr/>
              <a:t>62</a:t>
            </a:fld>
            <a:endParaRPr lang="en-GB" dirty="0"/>
          </a:p>
        </p:txBody>
      </p:sp>
    </p:spTree>
    <p:extLst>
      <p:ext uri="{BB962C8B-B14F-4D97-AF65-F5344CB8AC3E}">
        <p14:creationId xmlns:p14="http://schemas.microsoft.com/office/powerpoint/2010/main" val="18198122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Misconcpetions</a:t>
            </a:r>
            <a:endParaRPr lang="en-GB" b="1" dirty="0"/>
          </a:p>
        </p:txBody>
      </p:sp>
      <p:sp>
        <p:nvSpPr>
          <p:cNvPr id="3" name="Content Placeholder 2"/>
          <p:cNvSpPr>
            <a:spLocks noGrp="1"/>
          </p:cNvSpPr>
          <p:nvPr>
            <p:ph idx="1"/>
          </p:nvPr>
        </p:nvSpPr>
        <p:spPr/>
        <p:txBody>
          <a:bodyPr/>
          <a:lstStyle/>
          <a:p>
            <a:r>
              <a:rPr lang="en-US" b="1" dirty="0"/>
              <a:t>It’s a misconception</a:t>
            </a:r>
            <a:r>
              <a:rPr lang="en-US" dirty="0"/>
              <a:t> that all the Christians have only one view that Jesus Christ (Peace Be Upon Him) was really crucified.</a:t>
            </a:r>
          </a:p>
          <a:p>
            <a:r>
              <a:rPr lang="en-US" b="1" dirty="0"/>
              <a:t>Contemporary Christian scholars </a:t>
            </a:r>
            <a:r>
              <a:rPr lang="en-US" dirty="0"/>
              <a:t>as well as </a:t>
            </a:r>
            <a:r>
              <a:rPr lang="en-US" b="1" dirty="0"/>
              <a:t>early Christian </a:t>
            </a:r>
            <a:r>
              <a:rPr lang="en-US" dirty="0"/>
              <a:t>sects differ on the Crucifixion and some hold the same opinion as the Islamic view:</a:t>
            </a:r>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63</a:t>
            </a:fld>
            <a:endParaRPr lang="en-GB" dirty="0"/>
          </a:p>
        </p:txBody>
      </p:sp>
    </p:spTree>
    <p:extLst>
      <p:ext uri="{BB962C8B-B14F-4D97-AF65-F5344CB8AC3E}">
        <p14:creationId xmlns:p14="http://schemas.microsoft.com/office/powerpoint/2010/main" val="1899360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2387600"/>
          </a:xfrm>
        </p:spPr>
        <p:txBody>
          <a:bodyPr>
            <a:normAutofit/>
          </a:bodyPr>
          <a:lstStyle/>
          <a:p>
            <a:r>
              <a:rPr lang="en-GB" b="1" dirty="0"/>
              <a:t>Non-Canonical Gospels of Early Christian Writings</a:t>
            </a:r>
            <a:endParaRPr lang="en-GB" dirty="0"/>
          </a:p>
        </p:txBody>
      </p:sp>
      <p:sp>
        <p:nvSpPr>
          <p:cNvPr id="5" name="Subtitle 4"/>
          <p:cNvSpPr>
            <a:spLocks noGrp="1"/>
          </p:cNvSpPr>
          <p:nvPr>
            <p:ph type="subTitle" idx="1"/>
          </p:nvPr>
        </p:nvSpPr>
        <p:spPr/>
        <p:txBody>
          <a:bodyPr/>
          <a:lstStyle/>
          <a:p>
            <a:endParaRPr lang="en-GB"/>
          </a:p>
        </p:txBody>
      </p:sp>
      <p:sp>
        <p:nvSpPr>
          <p:cNvPr id="2" name="Footer Placeholder 1"/>
          <p:cNvSpPr>
            <a:spLocks noGrp="1"/>
          </p:cNvSpPr>
          <p:nvPr>
            <p:ph type="ftr" sz="quarter" idx="11"/>
          </p:nvPr>
        </p:nvSpPr>
        <p:spPr/>
        <p:txBody>
          <a:bodyPr/>
          <a:lstStyle/>
          <a:p>
            <a:endParaRPr lang="en-GB" sz="1050" dirty="0"/>
          </a:p>
        </p:txBody>
      </p:sp>
      <p:sp>
        <p:nvSpPr>
          <p:cNvPr id="3" name="Slide Number Placeholder 2"/>
          <p:cNvSpPr>
            <a:spLocks noGrp="1"/>
          </p:cNvSpPr>
          <p:nvPr>
            <p:ph type="sldNum" sz="quarter" idx="12"/>
          </p:nvPr>
        </p:nvSpPr>
        <p:spPr/>
        <p:txBody>
          <a:bodyPr/>
          <a:lstStyle/>
          <a:p>
            <a:fld id="{68B2257C-F4DE-487A-AD1D-10A725B8CFE9}" type="slidenum">
              <a:rPr lang="en-GB" smtClean="0"/>
              <a:t>64</a:t>
            </a:fld>
            <a:endParaRPr lang="en-GB" dirty="0"/>
          </a:p>
        </p:txBody>
      </p:sp>
    </p:spTree>
    <p:extLst>
      <p:ext uri="{BB962C8B-B14F-4D97-AF65-F5344CB8AC3E}">
        <p14:creationId xmlns:p14="http://schemas.microsoft.com/office/powerpoint/2010/main" val="572953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Non-Canonical Gospels of Early Christian Writings</a:t>
            </a:r>
          </a:p>
        </p:txBody>
      </p:sp>
      <p:sp>
        <p:nvSpPr>
          <p:cNvPr id="3" name="Content Placeholder 2"/>
          <p:cNvSpPr>
            <a:spLocks noGrp="1"/>
          </p:cNvSpPr>
          <p:nvPr>
            <p:ph idx="1"/>
          </p:nvPr>
        </p:nvSpPr>
        <p:spPr/>
        <p:txBody>
          <a:bodyPr/>
          <a:lstStyle/>
          <a:p>
            <a:r>
              <a:rPr lang="en-GB" dirty="0"/>
              <a:t>Non-Canonical means Gospels that exist but are not part of the book we call Bible today. </a:t>
            </a:r>
          </a:p>
          <a:p>
            <a:r>
              <a:rPr lang="en-GB" dirty="0"/>
              <a:t>The Bible we have today especially that of the Catholics was agreed by the </a:t>
            </a:r>
            <a:r>
              <a:rPr lang="en-GB" b="1" u="sng" dirty="0"/>
              <a:t>Council of Nicaea </a:t>
            </a:r>
          </a:p>
          <a:p>
            <a:pPr lvl="1"/>
            <a:r>
              <a:rPr lang="en-GB" dirty="0"/>
              <a:t>4</a:t>
            </a:r>
            <a:r>
              <a:rPr lang="en-GB" baseline="30000" dirty="0"/>
              <a:t>th</a:t>
            </a:r>
            <a:r>
              <a:rPr lang="en-GB" dirty="0"/>
              <a:t> Century Roman Constantine brought about bishops and scholars at the time and wrote down what the religion of Christians (Pauline Christians) should be. Then he went out and killed off all the other sects calling them heretics. </a:t>
            </a:r>
            <a:endParaRPr lang="en-GB" b="1" u="sng"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65</a:t>
            </a:fld>
            <a:endParaRPr lang="en-GB" dirty="0"/>
          </a:p>
        </p:txBody>
      </p:sp>
    </p:spTree>
    <p:extLst>
      <p:ext uri="{BB962C8B-B14F-4D97-AF65-F5344CB8AC3E}">
        <p14:creationId xmlns:p14="http://schemas.microsoft.com/office/powerpoint/2010/main" val="36227501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Non-Canonical Gospels that allege Jesus was not Crucified.</a:t>
            </a:r>
          </a:p>
        </p:txBody>
      </p:sp>
      <p:sp>
        <p:nvSpPr>
          <p:cNvPr id="3" name="Content Placeholder 2"/>
          <p:cNvSpPr>
            <a:spLocks noGrp="1"/>
          </p:cNvSpPr>
          <p:nvPr>
            <p:ph idx="1"/>
          </p:nvPr>
        </p:nvSpPr>
        <p:spPr>
          <a:xfrm>
            <a:off x="838200" y="1825625"/>
            <a:ext cx="5193632" cy="4351338"/>
          </a:xfrm>
        </p:spPr>
        <p:txBody>
          <a:bodyPr>
            <a:normAutofit/>
          </a:bodyPr>
          <a:lstStyle/>
          <a:p>
            <a:pPr marL="514350" indent="-514350">
              <a:buFont typeface="+mj-lt"/>
              <a:buAutoNum type="arabicPeriod"/>
            </a:pPr>
            <a:r>
              <a:rPr lang="en-GB" dirty="0"/>
              <a:t>The Gospel of Barnabas</a:t>
            </a:r>
          </a:p>
          <a:p>
            <a:pPr marL="514350" indent="-514350">
              <a:buFont typeface="+mj-lt"/>
              <a:buAutoNum type="arabicPeriod"/>
            </a:pPr>
            <a:r>
              <a:rPr lang="en-GB" dirty="0"/>
              <a:t>The Acts of John</a:t>
            </a:r>
          </a:p>
          <a:p>
            <a:pPr marL="514350" indent="-514350">
              <a:buFont typeface="+mj-lt"/>
              <a:buAutoNum type="arabicPeriod"/>
            </a:pPr>
            <a:r>
              <a:rPr lang="en-GB" dirty="0"/>
              <a:t>The Second Treatise of the Great Seth</a:t>
            </a:r>
          </a:p>
          <a:p>
            <a:pPr marL="514350" indent="-514350">
              <a:buFont typeface="+mj-lt"/>
              <a:buAutoNum type="arabicPeriod"/>
            </a:pPr>
            <a:r>
              <a:rPr lang="en-GB" dirty="0"/>
              <a:t>The Apocalypse of Peter </a:t>
            </a:r>
          </a:p>
          <a:p>
            <a:pPr marL="514350" indent="-514350">
              <a:buFont typeface="+mj-lt"/>
              <a:buAutoNum type="arabicPeriod"/>
            </a:pPr>
            <a:r>
              <a:rPr lang="en-GB" dirty="0"/>
              <a:t>The Gospel of Thomas</a:t>
            </a:r>
          </a:p>
          <a:p>
            <a:pPr marL="514350" indent="-514350">
              <a:buFont typeface="+mj-lt"/>
              <a:buAutoNum type="arabicPeriod"/>
            </a:pPr>
            <a:endParaRPr lang="en-GB" dirty="0"/>
          </a:p>
        </p:txBody>
      </p:sp>
      <p:sp>
        <p:nvSpPr>
          <p:cNvPr id="4" name="Content Placeholder 2"/>
          <p:cNvSpPr txBox="1">
            <a:spLocks/>
          </p:cNvSpPr>
          <p:nvPr/>
        </p:nvSpPr>
        <p:spPr>
          <a:xfrm>
            <a:off x="6452937" y="1825625"/>
            <a:ext cx="519363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6. Gospel of Judas</a:t>
            </a:r>
          </a:p>
          <a:p>
            <a:pPr marL="0" indent="0">
              <a:buNone/>
            </a:pPr>
            <a:r>
              <a:rPr lang="en-GB" dirty="0"/>
              <a:t>7. Two Books of </a:t>
            </a:r>
            <a:r>
              <a:rPr lang="en-GB" dirty="0" err="1"/>
              <a:t>Jeu</a:t>
            </a:r>
            <a:endParaRPr lang="en-GB" dirty="0"/>
          </a:p>
          <a:p>
            <a:pPr marL="0" indent="0">
              <a:buNone/>
            </a:pPr>
            <a:r>
              <a:rPr lang="en-GB" dirty="0"/>
              <a:t> 8. Codex </a:t>
            </a:r>
            <a:r>
              <a:rPr lang="en-GB" dirty="0" err="1"/>
              <a:t>Sinaticus</a:t>
            </a:r>
            <a:endParaRPr lang="en-GB" dirty="0"/>
          </a:p>
          <a:p>
            <a:pPr marL="0" indent="0">
              <a:buNone/>
            </a:pPr>
            <a:r>
              <a:rPr lang="en-GB" dirty="0"/>
              <a:t> 9. </a:t>
            </a:r>
            <a:r>
              <a:rPr lang="en-GB" dirty="0" err="1"/>
              <a:t>Najah</a:t>
            </a:r>
            <a:r>
              <a:rPr lang="en-GB" dirty="0"/>
              <a:t> </a:t>
            </a:r>
            <a:r>
              <a:rPr lang="en-GB" dirty="0" err="1"/>
              <a:t>Hammadi</a:t>
            </a:r>
            <a:endParaRPr lang="en-GB" dirty="0"/>
          </a:p>
        </p:txBody>
      </p:sp>
      <p:sp>
        <p:nvSpPr>
          <p:cNvPr id="5" name="Content Placeholder 2"/>
          <p:cNvSpPr txBox="1">
            <a:spLocks/>
          </p:cNvSpPr>
          <p:nvPr/>
        </p:nvSpPr>
        <p:spPr>
          <a:xfrm>
            <a:off x="1459832" y="5322803"/>
            <a:ext cx="10186737" cy="13186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Source where you can obtain info on all the ancient scriptures and when they were written.</a:t>
            </a:r>
          </a:p>
          <a:p>
            <a:pPr marL="0" indent="0">
              <a:buNone/>
            </a:pPr>
            <a:r>
              <a:rPr lang="en-GB" dirty="0">
                <a:hlinkClick r:id="rId2"/>
              </a:rPr>
              <a:t>http://www.earlychristianwritings.com/index.html</a:t>
            </a:r>
            <a:r>
              <a:rPr lang="en-GB" dirty="0"/>
              <a:t> </a:t>
            </a:r>
          </a:p>
        </p:txBody>
      </p:sp>
      <p:sp>
        <p:nvSpPr>
          <p:cNvPr id="6" name="Slide Number Placeholder 5"/>
          <p:cNvSpPr>
            <a:spLocks noGrp="1"/>
          </p:cNvSpPr>
          <p:nvPr>
            <p:ph type="sldNum" sz="quarter" idx="12"/>
          </p:nvPr>
        </p:nvSpPr>
        <p:spPr/>
        <p:txBody>
          <a:bodyPr/>
          <a:lstStyle/>
          <a:p>
            <a:fld id="{F62474EA-D387-4888-B685-230C69CF717C}" type="slidenum">
              <a:rPr lang="en-GB" smtClean="0"/>
              <a:pPr/>
              <a:t>66</a:t>
            </a:fld>
            <a:endParaRPr lang="en-GB" dirty="0"/>
          </a:p>
        </p:txBody>
      </p:sp>
    </p:spTree>
    <p:extLst>
      <p:ext uri="{BB962C8B-B14F-4D97-AF65-F5344CB8AC3E}">
        <p14:creationId xmlns:p14="http://schemas.microsoft.com/office/powerpoint/2010/main" val="1301988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2387600"/>
          </a:xfrm>
        </p:spPr>
        <p:txBody>
          <a:bodyPr>
            <a:normAutofit/>
          </a:bodyPr>
          <a:lstStyle/>
          <a:p>
            <a:r>
              <a:rPr lang="en-GB" b="1" dirty="0"/>
              <a:t>Opinions of some early sects/denominations of Christendom</a:t>
            </a:r>
            <a:endParaRPr lang="en-GB" dirty="0"/>
          </a:p>
        </p:txBody>
      </p:sp>
      <p:sp>
        <p:nvSpPr>
          <p:cNvPr id="5" name="Subtitle 4"/>
          <p:cNvSpPr>
            <a:spLocks noGrp="1"/>
          </p:cNvSpPr>
          <p:nvPr>
            <p:ph type="subTitle" idx="1"/>
          </p:nvPr>
        </p:nvSpPr>
        <p:spPr/>
        <p:txBody>
          <a:bodyPr/>
          <a:lstStyle/>
          <a:p>
            <a:endParaRPr lang="en-GB"/>
          </a:p>
        </p:txBody>
      </p:sp>
      <p:sp>
        <p:nvSpPr>
          <p:cNvPr id="2" name="Footer Placeholder 1"/>
          <p:cNvSpPr>
            <a:spLocks noGrp="1"/>
          </p:cNvSpPr>
          <p:nvPr>
            <p:ph type="ftr" sz="quarter" idx="11"/>
          </p:nvPr>
        </p:nvSpPr>
        <p:spPr/>
        <p:txBody>
          <a:bodyPr/>
          <a:lstStyle/>
          <a:p>
            <a:endParaRPr lang="en-GB" sz="1050" dirty="0"/>
          </a:p>
        </p:txBody>
      </p:sp>
      <p:sp>
        <p:nvSpPr>
          <p:cNvPr id="3" name="Slide Number Placeholder 2"/>
          <p:cNvSpPr>
            <a:spLocks noGrp="1"/>
          </p:cNvSpPr>
          <p:nvPr>
            <p:ph type="sldNum" sz="quarter" idx="12"/>
          </p:nvPr>
        </p:nvSpPr>
        <p:spPr/>
        <p:txBody>
          <a:bodyPr/>
          <a:lstStyle/>
          <a:p>
            <a:fld id="{68B2257C-F4DE-487A-AD1D-10A725B8CFE9}" type="slidenum">
              <a:rPr lang="en-GB" smtClean="0"/>
              <a:t>67</a:t>
            </a:fld>
            <a:endParaRPr lang="en-GB" dirty="0"/>
          </a:p>
        </p:txBody>
      </p:sp>
    </p:spTree>
    <p:extLst>
      <p:ext uri="{BB962C8B-B14F-4D97-AF65-F5344CB8AC3E}">
        <p14:creationId xmlns:p14="http://schemas.microsoft.com/office/powerpoint/2010/main" val="16772979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Early sects that had similar view</a:t>
            </a:r>
          </a:p>
        </p:txBody>
      </p:sp>
      <p:sp>
        <p:nvSpPr>
          <p:cNvPr id="3" name="Content Placeholder 2"/>
          <p:cNvSpPr>
            <a:spLocks noGrp="1"/>
          </p:cNvSpPr>
          <p:nvPr>
            <p:ph idx="1"/>
          </p:nvPr>
        </p:nvSpPr>
        <p:spPr/>
        <p:txBody>
          <a:bodyPr/>
          <a:lstStyle/>
          <a:p>
            <a:r>
              <a:rPr lang="en-US" dirty="0"/>
              <a:t>In early Christianity there are no less than </a:t>
            </a:r>
            <a:r>
              <a:rPr lang="en-US" sz="4000" b="1" dirty="0"/>
              <a:t>five sects</a:t>
            </a:r>
            <a:r>
              <a:rPr lang="en-US" dirty="0"/>
              <a:t> which believed that either Jesus was not </a:t>
            </a:r>
            <a:r>
              <a:rPr lang="en-US" dirty="0" err="1"/>
              <a:t>crucifed</a:t>
            </a:r>
            <a:r>
              <a:rPr lang="en-US" dirty="0"/>
              <a:t> or that somebody else was put on the cross instead of him:</a:t>
            </a:r>
          </a:p>
          <a:p>
            <a:pPr marL="914400" lvl="1" indent="-457200">
              <a:buFont typeface="+mj-lt"/>
              <a:buAutoNum type="arabicPeriod"/>
            </a:pPr>
            <a:r>
              <a:rPr lang="en-US" dirty="0" err="1"/>
              <a:t>Basilinians</a:t>
            </a:r>
            <a:r>
              <a:rPr lang="en-US" dirty="0"/>
              <a:t> </a:t>
            </a:r>
          </a:p>
          <a:p>
            <a:pPr marL="914400" lvl="1" indent="-457200">
              <a:buFont typeface="+mj-lt"/>
              <a:buAutoNum type="arabicPeriod"/>
            </a:pPr>
            <a:r>
              <a:rPr lang="en-US" dirty="0"/>
              <a:t>The </a:t>
            </a:r>
            <a:r>
              <a:rPr lang="en-US" dirty="0" err="1"/>
              <a:t>Nazoreans</a:t>
            </a:r>
            <a:r>
              <a:rPr lang="en-US" dirty="0"/>
              <a:t>/Nazarenes – Most Earliest Christians</a:t>
            </a:r>
          </a:p>
          <a:p>
            <a:pPr marL="914400" lvl="1" indent="-457200">
              <a:buFont typeface="+mj-lt"/>
              <a:buAutoNum type="arabicPeriod"/>
            </a:pPr>
            <a:r>
              <a:rPr lang="en-US" dirty="0"/>
              <a:t>Corinthians</a:t>
            </a:r>
          </a:p>
          <a:p>
            <a:pPr marL="914400" lvl="1" indent="-457200">
              <a:buFont typeface="+mj-lt"/>
              <a:buAutoNum type="arabicPeriod"/>
            </a:pPr>
            <a:r>
              <a:rPr lang="en-US" dirty="0"/>
              <a:t>Docetism</a:t>
            </a:r>
          </a:p>
          <a:p>
            <a:pPr marL="914400" lvl="1" indent="-457200">
              <a:buFont typeface="+mj-lt"/>
              <a:buAutoNum type="arabicPeriod"/>
            </a:pPr>
            <a:r>
              <a:rPr lang="en-US" dirty="0" err="1"/>
              <a:t>Ebionites</a:t>
            </a:r>
            <a:r>
              <a:rPr lang="en-US" dirty="0"/>
              <a:t> – Most Earliest Christians</a:t>
            </a:r>
          </a:p>
          <a:p>
            <a:pPr marL="914400" lvl="1" indent="-457200">
              <a:buFont typeface="+mj-lt"/>
              <a:buAutoNum type="arabicPeriod"/>
            </a:pPr>
            <a:endParaRPr lang="en-US" dirty="0"/>
          </a:p>
          <a:p>
            <a:pPr lvl="1"/>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68</a:t>
            </a:fld>
            <a:endParaRPr lang="en-GB" dirty="0"/>
          </a:p>
        </p:txBody>
      </p:sp>
    </p:spTree>
    <p:extLst>
      <p:ext uri="{BB962C8B-B14F-4D97-AF65-F5344CB8AC3E}">
        <p14:creationId xmlns:p14="http://schemas.microsoft.com/office/powerpoint/2010/main" val="2941833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2387600"/>
          </a:xfrm>
        </p:spPr>
        <p:txBody>
          <a:bodyPr>
            <a:normAutofit/>
          </a:bodyPr>
          <a:lstStyle/>
          <a:p>
            <a:r>
              <a:rPr lang="en-GB" b="1" dirty="0"/>
              <a:t>Opinions of other Christians</a:t>
            </a:r>
            <a:endParaRPr lang="en-GB" dirty="0"/>
          </a:p>
        </p:txBody>
      </p:sp>
      <p:sp>
        <p:nvSpPr>
          <p:cNvPr id="5" name="Subtitle 4"/>
          <p:cNvSpPr>
            <a:spLocks noGrp="1"/>
          </p:cNvSpPr>
          <p:nvPr>
            <p:ph type="subTitle" idx="1"/>
          </p:nvPr>
        </p:nvSpPr>
        <p:spPr/>
        <p:txBody>
          <a:bodyPr/>
          <a:lstStyle/>
          <a:p>
            <a:endParaRPr lang="en-GB"/>
          </a:p>
        </p:txBody>
      </p:sp>
      <p:sp>
        <p:nvSpPr>
          <p:cNvPr id="2" name="Footer Placeholder 1"/>
          <p:cNvSpPr>
            <a:spLocks noGrp="1"/>
          </p:cNvSpPr>
          <p:nvPr>
            <p:ph type="ftr" sz="quarter" idx="11"/>
          </p:nvPr>
        </p:nvSpPr>
        <p:spPr/>
        <p:txBody>
          <a:bodyPr/>
          <a:lstStyle/>
          <a:p>
            <a:endParaRPr lang="en-GB" sz="1050" dirty="0"/>
          </a:p>
        </p:txBody>
      </p:sp>
      <p:sp>
        <p:nvSpPr>
          <p:cNvPr id="3" name="Slide Number Placeholder 2"/>
          <p:cNvSpPr>
            <a:spLocks noGrp="1"/>
          </p:cNvSpPr>
          <p:nvPr>
            <p:ph type="sldNum" sz="quarter" idx="12"/>
          </p:nvPr>
        </p:nvSpPr>
        <p:spPr/>
        <p:txBody>
          <a:bodyPr/>
          <a:lstStyle/>
          <a:p>
            <a:fld id="{68B2257C-F4DE-487A-AD1D-10A725B8CFE9}" type="slidenum">
              <a:rPr lang="en-GB" smtClean="0"/>
              <a:t>69</a:t>
            </a:fld>
            <a:endParaRPr lang="en-GB" dirty="0"/>
          </a:p>
        </p:txBody>
      </p:sp>
    </p:spTree>
    <p:extLst>
      <p:ext uri="{BB962C8B-B14F-4D97-AF65-F5344CB8AC3E}">
        <p14:creationId xmlns:p14="http://schemas.microsoft.com/office/powerpoint/2010/main" val="48033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 of “Resurrection”</a:t>
            </a:r>
          </a:p>
        </p:txBody>
      </p:sp>
      <p:sp>
        <p:nvSpPr>
          <p:cNvPr id="3" name="Content Placeholder 2"/>
          <p:cNvSpPr>
            <a:spLocks noGrp="1"/>
          </p:cNvSpPr>
          <p:nvPr>
            <p:ph idx="1"/>
          </p:nvPr>
        </p:nvSpPr>
        <p:spPr/>
        <p:txBody>
          <a:bodyPr/>
          <a:lstStyle/>
          <a:p>
            <a:pPr marL="514350" indent="-514350">
              <a:buFont typeface="+mj-lt"/>
              <a:buAutoNum type="arabicPeriod"/>
            </a:pPr>
            <a:r>
              <a:rPr lang="en-GB" b="1" dirty="0"/>
              <a:t>a supposed act or instance of a dead person </a:t>
            </a:r>
            <a:r>
              <a:rPr lang="en-GB" b="1" dirty="0">
                <a:hlinkClick r:id="rId2" tooltip="Definition of coming"/>
              </a:rPr>
              <a:t>coming</a:t>
            </a:r>
            <a:r>
              <a:rPr lang="en-GB" b="1" dirty="0"/>
              <a:t> back to life  </a:t>
            </a:r>
            <a:r>
              <a:rPr lang="en-GB" dirty="0"/>
              <a:t>- Collins Dictionary</a:t>
            </a:r>
          </a:p>
          <a:p>
            <a:pPr marL="514350" indent="-514350">
              <a:buFont typeface="+mj-lt"/>
              <a:buAutoNum type="arabicPeriod"/>
            </a:pPr>
            <a:endParaRPr lang="en-GB" dirty="0"/>
          </a:p>
          <a:p>
            <a:pPr marL="514350" indent="-514350">
              <a:buFont typeface="+mj-lt"/>
              <a:buAutoNum type="arabicPeriod"/>
            </a:pPr>
            <a:r>
              <a:rPr lang="en-GB" b="1" dirty="0"/>
              <a:t>In Christian belief, the Resurrection is the </a:t>
            </a:r>
            <a:r>
              <a:rPr lang="en-GB" b="1" dirty="0">
                <a:hlinkClick r:id="rId3" tooltip="Definition of event"/>
              </a:rPr>
              <a:t>event</a:t>
            </a:r>
            <a:r>
              <a:rPr lang="en-GB" b="1" dirty="0"/>
              <a:t> in which </a:t>
            </a:r>
            <a:r>
              <a:rPr lang="en-GB" b="1" dirty="0">
                <a:hlinkClick r:id="rId4" tooltip="Definition of Jesus"/>
              </a:rPr>
              <a:t>Jesus</a:t>
            </a:r>
            <a:r>
              <a:rPr lang="en-GB" b="1" dirty="0"/>
              <a:t> Christ </a:t>
            </a:r>
            <a:r>
              <a:rPr lang="en-GB" b="1" dirty="0">
                <a:hlinkClick r:id="rId5" tooltip="Definition of came"/>
              </a:rPr>
              <a:t>came</a:t>
            </a:r>
            <a:r>
              <a:rPr lang="en-GB" b="1" dirty="0"/>
              <a:t> back to life after he had been </a:t>
            </a:r>
            <a:r>
              <a:rPr lang="en-GB" b="1" dirty="0">
                <a:hlinkClick r:id="rId6" tooltip="Definition of killed"/>
              </a:rPr>
              <a:t>killed</a:t>
            </a:r>
            <a:r>
              <a:rPr lang="en-GB" b="1" dirty="0"/>
              <a:t>. </a:t>
            </a:r>
            <a:r>
              <a:rPr lang="en-GB" dirty="0"/>
              <a:t>– Collins Dictionary</a:t>
            </a:r>
          </a:p>
          <a:p>
            <a:pPr marL="514350" indent="-514350">
              <a:buFont typeface="+mj-lt"/>
              <a:buAutoNum type="arabicPeriod"/>
            </a:pPr>
            <a:endParaRPr lang="en-GB" dirty="0"/>
          </a:p>
          <a:p>
            <a:pPr marL="514350" indent="-514350">
              <a:buFont typeface="+mj-lt"/>
              <a:buAutoNum type="arabicPeriod"/>
            </a:pPr>
            <a:r>
              <a:rPr lang="en-GB" b="1" dirty="0"/>
              <a:t>To revive (bring back) something that is inactive (dead) </a:t>
            </a:r>
            <a:r>
              <a:rPr lang="en-GB" dirty="0"/>
              <a:t>– Oxford Dictionary</a:t>
            </a:r>
          </a:p>
        </p:txBody>
      </p:sp>
      <p:sp>
        <p:nvSpPr>
          <p:cNvPr id="4" name="Slide Number Placeholder 3"/>
          <p:cNvSpPr>
            <a:spLocks noGrp="1"/>
          </p:cNvSpPr>
          <p:nvPr>
            <p:ph type="sldNum" sz="quarter" idx="12"/>
          </p:nvPr>
        </p:nvSpPr>
        <p:spPr/>
        <p:txBody>
          <a:bodyPr/>
          <a:lstStyle/>
          <a:p>
            <a:fld id="{F62474EA-D387-4888-B685-230C69CF717C}" type="slidenum">
              <a:rPr lang="en-GB" smtClean="0"/>
              <a:pPr/>
              <a:t>7</a:t>
            </a:fld>
            <a:endParaRPr lang="en-GB" dirty="0"/>
          </a:p>
        </p:txBody>
      </p:sp>
    </p:spTree>
    <p:extLst>
      <p:ext uri="{BB962C8B-B14F-4D97-AF65-F5344CB8AC3E}">
        <p14:creationId xmlns:p14="http://schemas.microsoft.com/office/powerpoint/2010/main" val="32503865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Christian Medical opinion  - Shroud of Turin </a:t>
            </a:r>
          </a:p>
        </p:txBody>
      </p:sp>
      <p:sp>
        <p:nvSpPr>
          <p:cNvPr id="3" name="Content Placeholder 2"/>
          <p:cNvSpPr>
            <a:spLocks noGrp="1"/>
          </p:cNvSpPr>
          <p:nvPr>
            <p:ph idx="1"/>
          </p:nvPr>
        </p:nvSpPr>
        <p:spPr>
          <a:xfrm>
            <a:off x="838200" y="1825625"/>
            <a:ext cx="10968789" cy="4351338"/>
          </a:xfrm>
        </p:spPr>
        <p:txBody>
          <a:bodyPr>
            <a:normAutofit/>
          </a:bodyPr>
          <a:lstStyle/>
          <a:p>
            <a:r>
              <a:rPr lang="en-GB" sz="2000" dirty="0" err="1"/>
              <a:t>Dr.</a:t>
            </a:r>
            <a:r>
              <a:rPr lang="en-GB" sz="2000" dirty="0"/>
              <a:t> J. G. Bourne, head of the Department of Anaesthesia and Resuscitation at St. Thomas’s Hospital in London also emphasised in 1965: </a:t>
            </a:r>
            <a:r>
              <a:rPr lang="en-GB" sz="2400" dirty="0"/>
              <a:t>“</a:t>
            </a:r>
            <a:r>
              <a:rPr lang="en-GB" sz="2400" b="1" dirty="0"/>
              <a:t>Jesus survived in a death-like condition</a:t>
            </a:r>
            <a:r>
              <a:rPr lang="en-GB" sz="2000" dirty="0"/>
              <a:t>, awoke and </a:t>
            </a:r>
            <a:r>
              <a:rPr lang="en-GB" sz="2000" b="1" u="sng" dirty="0"/>
              <a:t>revived</a:t>
            </a:r>
            <a:r>
              <a:rPr lang="en-GB" sz="2000" dirty="0"/>
              <a:t> in the sepulchre.”</a:t>
            </a:r>
          </a:p>
          <a:p>
            <a:r>
              <a:rPr lang="en-GB" sz="2000" dirty="0"/>
              <a:t>The nature of the bloodstains on the shroud is further proof that Jesus was still alive: visible around the edges of the stains is a kind of border caused by the blood serum, which occurs only in living blood.</a:t>
            </a:r>
          </a:p>
        </p:txBody>
      </p:sp>
      <p:sp>
        <p:nvSpPr>
          <p:cNvPr id="4" name="Rectangle 3"/>
          <p:cNvSpPr/>
          <p:nvPr/>
        </p:nvSpPr>
        <p:spPr>
          <a:xfrm>
            <a:off x="838200" y="5693404"/>
            <a:ext cx="5517998" cy="646331"/>
          </a:xfrm>
          <a:prstGeom prst="rect">
            <a:avLst/>
          </a:prstGeom>
        </p:spPr>
        <p:txBody>
          <a:bodyPr wrap="square">
            <a:spAutoFit/>
          </a:bodyPr>
          <a:lstStyle/>
          <a:p>
            <a:r>
              <a:rPr lang="en-GB" dirty="0"/>
              <a:t>Source:   </a:t>
            </a:r>
            <a:r>
              <a:rPr lang="en-GB" dirty="0">
                <a:hlinkClick r:id="rId2"/>
              </a:rPr>
              <a:t>https://www.facts-are-facts.com/article/jesus-didnt-die-on-the-cross</a:t>
            </a:r>
            <a:r>
              <a:rPr lang="en-GB" dirty="0"/>
              <a:t> </a:t>
            </a:r>
          </a:p>
        </p:txBody>
      </p:sp>
      <p:pic>
        <p:nvPicPr>
          <p:cNvPr id="4098" name="Picture 2" descr="File:Turin shroud positive and negative displaying original color information 708 x 465 pixels 94 K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089" y="3748484"/>
            <a:ext cx="4519863" cy="296855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62474EA-D387-4888-B685-230C69CF717C}" type="slidenum">
              <a:rPr lang="en-GB" smtClean="0"/>
              <a:pPr/>
              <a:t>70</a:t>
            </a:fld>
            <a:endParaRPr lang="en-GB" dirty="0"/>
          </a:p>
        </p:txBody>
      </p:sp>
    </p:spTree>
    <p:extLst>
      <p:ext uri="{BB962C8B-B14F-4D97-AF65-F5344CB8AC3E}">
        <p14:creationId xmlns:p14="http://schemas.microsoft.com/office/powerpoint/2010/main" val="3590846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CNN report </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7761" t="16179" b="5767"/>
          <a:stretch/>
        </p:blipFill>
        <p:spPr>
          <a:xfrm>
            <a:off x="160421" y="1572126"/>
            <a:ext cx="11119083" cy="5292684"/>
          </a:xfrm>
          <a:prstGeom prst="rect">
            <a:avLst/>
          </a:prstGeom>
        </p:spPr>
      </p:pic>
      <p:sp>
        <p:nvSpPr>
          <p:cNvPr id="5" name="Rectangle 4"/>
          <p:cNvSpPr/>
          <p:nvPr/>
        </p:nvSpPr>
        <p:spPr>
          <a:xfrm>
            <a:off x="5502443" y="704740"/>
            <a:ext cx="6096000" cy="646331"/>
          </a:xfrm>
          <a:prstGeom prst="rect">
            <a:avLst/>
          </a:prstGeom>
        </p:spPr>
        <p:txBody>
          <a:bodyPr>
            <a:spAutoFit/>
          </a:bodyPr>
          <a:lstStyle/>
          <a:p>
            <a:r>
              <a:rPr lang="en-GB" dirty="0">
                <a:hlinkClick r:id="rId3"/>
              </a:rPr>
              <a:t>http://religion.blogs.cnn.com/2010/07/01/bible-doesnt-say-jesus-was-crucified-scholar-claims/</a:t>
            </a:r>
            <a:r>
              <a:rPr lang="en-GB" dirty="0"/>
              <a:t> </a:t>
            </a:r>
          </a:p>
        </p:txBody>
      </p:sp>
      <p:sp>
        <p:nvSpPr>
          <p:cNvPr id="6" name="Slide Number Placeholder 5"/>
          <p:cNvSpPr>
            <a:spLocks noGrp="1"/>
          </p:cNvSpPr>
          <p:nvPr>
            <p:ph type="sldNum" sz="quarter" idx="12"/>
          </p:nvPr>
        </p:nvSpPr>
        <p:spPr/>
        <p:txBody>
          <a:bodyPr/>
          <a:lstStyle/>
          <a:p>
            <a:fld id="{F62474EA-D387-4888-B685-230C69CF717C}" type="slidenum">
              <a:rPr lang="en-GB" smtClean="0"/>
              <a:pPr/>
              <a:t>71</a:t>
            </a:fld>
            <a:endParaRPr lang="en-GB" dirty="0"/>
          </a:p>
        </p:txBody>
      </p:sp>
    </p:spTree>
    <p:extLst>
      <p:ext uri="{BB962C8B-B14F-4D97-AF65-F5344CB8AC3E}">
        <p14:creationId xmlns:p14="http://schemas.microsoft.com/office/powerpoint/2010/main" val="26293593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Telegraph article</a:t>
            </a:r>
          </a:p>
        </p:txBody>
      </p:sp>
      <p:sp>
        <p:nvSpPr>
          <p:cNvPr id="3" name="Content Placeholder 2"/>
          <p:cNvSpPr>
            <a:spLocks noGrp="1"/>
          </p:cNvSpPr>
          <p:nvPr>
            <p:ph idx="1"/>
          </p:nvPr>
        </p:nvSpPr>
        <p:spPr/>
        <p:txBody>
          <a:bodyPr/>
          <a:lstStyle/>
          <a:p>
            <a:endParaRPr lang="en-GB"/>
          </a:p>
        </p:txBody>
      </p:sp>
      <p:sp>
        <p:nvSpPr>
          <p:cNvPr id="4" name="Rectangle 3"/>
          <p:cNvSpPr/>
          <p:nvPr/>
        </p:nvSpPr>
        <p:spPr>
          <a:xfrm>
            <a:off x="324853" y="2367852"/>
            <a:ext cx="5281863" cy="646331"/>
          </a:xfrm>
          <a:prstGeom prst="rect">
            <a:avLst/>
          </a:prstGeom>
        </p:spPr>
        <p:txBody>
          <a:bodyPr wrap="square">
            <a:spAutoFit/>
          </a:bodyPr>
          <a:lstStyle/>
          <a:p>
            <a:r>
              <a:rPr lang="en-GB" dirty="0">
                <a:hlinkClick r:id="rId2"/>
              </a:rPr>
              <a:t>http://www.telegraph.co.uk/news/religion/7849852/Jesus-did-not-die-on-cross-says-scholar.html</a:t>
            </a:r>
            <a:r>
              <a:rPr lang="en-GB" dirty="0"/>
              <a:t> </a:t>
            </a:r>
          </a:p>
        </p:txBody>
      </p:sp>
      <p:pic>
        <p:nvPicPr>
          <p:cNvPr id="5" name="Picture 4"/>
          <p:cNvPicPr>
            <a:picLocks noChangeAspect="1"/>
          </p:cNvPicPr>
          <p:nvPr/>
        </p:nvPicPr>
        <p:blipFill rotWithShape="1">
          <a:blip r:embed="rId3"/>
          <a:srcRect l="17280" t="17135" r="37933"/>
          <a:stretch/>
        </p:blipFill>
        <p:spPr>
          <a:xfrm>
            <a:off x="5606716" y="0"/>
            <a:ext cx="6328611" cy="6586497"/>
          </a:xfrm>
          <a:prstGeom prst="rect">
            <a:avLst/>
          </a:prstGeom>
        </p:spPr>
      </p:pic>
      <p:sp>
        <p:nvSpPr>
          <p:cNvPr id="6" name="Slide Number Placeholder 5"/>
          <p:cNvSpPr>
            <a:spLocks noGrp="1"/>
          </p:cNvSpPr>
          <p:nvPr>
            <p:ph type="sldNum" sz="quarter" idx="12"/>
          </p:nvPr>
        </p:nvSpPr>
        <p:spPr/>
        <p:txBody>
          <a:bodyPr/>
          <a:lstStyle/>
          <a:p>
            <a:fld id="{F62474EA-D387-4888-B685-230C69CF717C}" type="slidenum">
              <a:rPr lang="en-GB" smtClean="0"/>
              <a:pPr/>
              <a:t>72</a:t>
            </a:fld>
            <a:endParaRPr lang="en-GB" dirty="0"/>
          </a:p>
        </p:txBody>
      </p:sp>
    </p:spTree>
    <p:extLst>
      <p:ext uri="{BB962C8B-B14F-4D97-AF65-F5344CB8AC3E}">
        <p14:creationId xmlns:p14="http://schemas.microsoft.com/office/powerpoint/2010/main" val="2245973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1667" t="12144" r="41053"/>
          <a:stretch/>
        </p:blipFill>
        <p:spPr>
          <a:xfrm>
            <a:off x="5037220" y="365125"/>
            <a:ext cx="6817895" cy="7126218"/>
          </a:xfrm>
          <a:prstGeom prst="rect">
            <a:avLst/>
          </a:prstGeom>
        </p:spPr>
      </p:pic>
      <p:sp>
        <p:nvSpPr>
          <p:cNvPr id="5" name="Rectangle 4"/>
          <p:cNvSpPr/>
          <p:nvPr/>
        </p:nvSpPr>
        <p:spPr>
          <a:xfrm>
            <a:off x="733926" y="2111224"/>
            <a:ext cx="3801979" cy="923330"/>
          </a:xfrm>
          <a:prstGeom prst="rect">
            <a:avLst/>
          </a:prstGeom>
        </p:spPr>
        <p:txBody>
          <a:bodyPr wrap="square">
            <a:spAutoFit/>
          </a:bodyPr>
          <a:lstStyle/>
          <a:p>
            <a:r>
              <a:rPr lang="en-GB" dirty="0">
                <a:hlinkClick r:id="rId3"/>
              </a:rPr>
              <a:t>http://www.express.co.uk/news/science/773739/Jesus-did-NOT-die-cross-crucifixion-bible</a:t>
            </a:r>
            <a:r>
              <a:rPr lang="en-GB" dirty="0"/>
              <a:t> </a:t>
            </a:r>
          </a:p>
        </p:txBody>
      </p:sp>
      <p:sp>
        <p:nvSpPr>
          <p:cNvPr id="6" name="Slide Number Placeholder 5"/>
          <p:cNvSpPr>
            <a:spLocks noGrp="1"/>
          </p:cNvSpPr>
          <p:nvPr>
            <p:ph type="sldNum" sz="quarter" idx="12"/>
          </p:nvPr>
        </p:nvSpPr>
        <p:spPr/>
        <p:txBody>
          <a:bodyPr/>
          <a:lstStyle/>
          <a:p>
            <a:fld id="{F62474EA-D387-4888-B685-230C69CF717C}" type="slidenum">
              <a:rPr lang="en-GB" smtClean="0"/>
              <a:pPr/>
              <a:t>73</a:t>
            </a:fld>
            <a:endParaRPr lang="en-GB" dirty="0"/>
          </a:p>
        </p:txBody>
      </p:sp>
    </p:spTree>
    <p:extLst>
      <p:ext uri="{BB962C8B-B14F-4D97-AF65-F5344CB8AC3E}">
        <p14:creationId xmlns:p14="http://schemas.microsoft.com/office/powerpoint/2010/main" val="26297368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Article by Dan Barker</a:t>
            </a:r>
          </a:p>
        </p:txBody>
      </p:sp>
      <p:sp>
        <p:nvSpPr>
          <p:cNvPr id="3" name="Content Placeholder 2"/>
          <p:cNvSpPr>
            <a:spLocks noGrp="1"/>
          </p:cNvSpPr>
          <p:nvPr>
            <p:ph idx="1"/>
          </p:nvPr>
        </p:nvSpPr>
        <p:spPr/>
        <p:txBody>
          <a:bodyPr/>
          <a:lstStyle/>
          <a:p>
            <a:endParaRPr lang="en-GB"/>
          </a:p>
        </p:txBody>
      </p:sp>
      <p:sp>
        <p:nvSpPr>
          <p:cNvPr id="4" name="Rectangle 3"/>
          <p:cNvSpPr/>
          <p:nvPr/>
        </p:nvSpPr>
        <p:spPr>
          <a:xfrm>
            <a:off x="7315199" y="555892"/>
            <a:ext cx="4443663" cy="646331"/>
          </a:xfrm>
          <a:prstGeom prst="rect">
            <a:avLst/>
          </a:prstGeom>
        </p:spPr>
        <p:txBody>
          <a:bodyPr wrap="square">
            <a:spAutoFit/>
          </a:bodyPr>
          <a:lstStyle/>
          <a:p>
            <a:r>
              <a:rPr lang="en-GB" dirty="0">
                <a:hlinkClick r:id="rId2"/>
              </a:rPr>
              <a:t>https://ffrf.org/legacy/about/bybarker/rise.php</a:t>
            </a:r>
            <a:r>
              <a:rPr lang="en-GB" dirty="0"/>
              <a:t> </a:t>
            </a:r>
          </a:p>
        </p:txBody>
      </p:sp>
      <p:pic>
        <p:nvPicPr>
          <p:cNvPr id="5" name="Picture 4"/>
          <p:cNvPicPr>
            <a:picLocks noChangeAspect="1"/>
          </p:cNvPicPr>
          <p:nvPr/>
        </p:nvPicPr>
        <p:blipFill rotWithShape="1">
          <a:blip r:embed="rId3"/>
          <a:srcRect l="10131" t="12787" r="12324"/>
          <a:stretch/>
        </p:blipFill>
        <p:spPr>
          <a:xfrm>
            <a:off x="2801703" y="1395663"/>
            <a:ext cx="8374338" cy="5297905"/>
          </a:xfrm>
          <a:prstGeom prst="rect">
            <a:avLst/>
          </a:prstGeom>
        </p:spPr>
      </p:pic>
      <p:sp>
        <p:nvSpPr>
          <p:cNvPr id="6" name="Slide Number Placeholder 5"/>
          <p:cNvSpPr>
            <a:spLocks noGrp="1"/>
          </p:cNvSpPr>
          <p:nvPr>
            <p:ph type="sldNum" sz="quarter" idx="12"/>
          </p:nvPr>
        </p:nvSpPr>
        <p:spPr/>
        <p:txBody>
          <a:bodyPr/>
          <a:lstStyle/>
          <a:p>
            <a:fld id="{F62474EA-D387-4888-B685-230C69CF717C}" type="slidenum">
              <a:rPr lang="en-GB" smtClean="0"/>
              <a:pPr/>
              <a:t>74</a:t>
            </a:fld>
            <a:endParaRPr lang="en-GB" dirty="0"/>
          </a:p>
        </p:txBody>
      </p:sp>
    </p:spTree>
    <p:extLst>
      <p:ext uri="{BB962C8B-B14F-4D97-AF65-F5344CB8AC3E}">
        <p14:creationId xmlns:p14="http://schemas.microsoft.com/office/powerpoint/2010/main" val="19381819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Geza</a:t>
            </a:r>
            <a:r>
              <a:rPr lang="en-GB" dirty="0"/>
              <a:t> Vermes</a:t>
            </a:r>
          </a:p>
        </p:txBody>
      </p:sp>
      <p:sp>
        <p:nvSpPr>
          <p:cNvPr id="3" name="Content Placeholder 2"/>
          <p:cNvSpPr>
            <a:spLocks noGrp="1"/>
          </p:cNvSpPr>
          <p:nvPr>
            <p:ph idx="1"/>
          </p:nvPr>
        </p:nvSpPr>
        <p:spPr>
          <a:xfrm>
            <a:off x="838200" y="1825625"/>
            <a:ext cx="5514474" cy="4351338"/>
          </a:xfrm>
        </p:spPr>
        <p:txBody>
          <a:bodyPr>
            <a:normAutofit/>
          </a:bodyPr>
          <a:lstStyle/>
          <a:p>
            <a:r>
              <a:rPr lang="en-GB" sz="2200" dirty="0"/>
              <a:t>as a British scholar of Jewish </a:t>
            </a:r>
            <a:r>
              <a:rPr lang="en-GB" sz="2200" dirty="0">
                <a:hlinkClick r:id="rId2" tooltip="Hungarian people"/>
              </a:rPr>
              <a:t>Hungarian</a:t>
            </a:r>
            <a:r>
              <a:rPr lang="en-GB" sz="2200" dirty="0"/>
              <a:t> origin—one who also served as a Catholic priest in his youth—and writer on religious history, </a:t>
            </a:r>
          </a:p>
          <a:p>
            <a:r>
              <a:rPr lang="en-GB" sz="2200" dirty="0"/>
              <a:t>He wrote about the </a:t>
            </a:r>
            <a:r>
              <a:rPr lang="en-GB" sz="2200" dirty="0">
                <a:hlinkClick r:id="rId3" tooltip="Dead Sea Scrolls"/>
              </a:rPr>
              <a:t>Dead Sea Scrolls</a:t>
            </a:r>
            <a:r>
              <a:rPr lang="en-GB" sz="2200" dirty="0"/>
              <a:t> and ancient works in </a:t>
            </a:r>
            <a:r>
              <a:rPr lang="en-GB" sz="2200" dirty="0">
                <a:hlinkClick r:id="rId4" tooltip="Aramaic"/>
              </a:rPr>
              <a:t>Aramaic</a:t>
            </a:r>
            <a:r>
              <a:rPr lang="en-GB" sz="2200" dirty="0"/>
              <a:t> such as the </a:t>
            </a:r>
            <a:r>
              <a:rPr lang="en-GB" sz="2200" dirty="0" err="1"/>
              <a:t>Targums</a:t>
            </a:r>
            <a:r>
              <a:rPr lang="en-GB" sz="2200" dirty="0"/>
              <a:t>, and on the life and religion of Jesus.</a:t>
            </a:r>
          </a:p>
        </p:txBody>
      </p:sp>
      <p:pic>
        <p:nvPicPr>
          <p:cNvPr id="6146" name="Picture 2" descr="https://upload.wikimedia.org/wikipedia/commons/thumb/3/3c/Vermes_G%C3%A9za.jpg/300px-Vermes_G%C3%A9z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0893" y="3068734"/>
            <a:ext cx="4472907" cy="29819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62474EA-D387-4888-B685-230C69CF717C}" type="slidenum">
              <a:rPr lang="en-GB" smtClean="0"/>
              <a:pPr/>
              <a:t>75</a:t>
            </a:fld>
            <a:endParaRPr lang="en-GB" dirty="0"/>
          </a:p>
        </p:txBody>
      </p:sp>
    </p:spTree>
    <p:extLst>
      <p:ext uri="{BB962C8B-B14F-4D97-AF65-F5344CB8AC3E}">
        <p14:creationId xmlns:p14="http://schemas.microsoft.com/office/powerpoint/2010/main" val="21925756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Why sign of Jonah cannot mean Time factor?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2022473"/>
              </p:ext>
            </p:extLst>
          </p:nvPr>
        </p:nvGraphicFramePr>
        <p:xfrm>
          <a:off x="838200" y="1825625"/>
          <a:ext cx="9731478" cy="3926245"/>
        </p:xfrm>
        <a:graphic>
          <a:graphicData uri="http://schemas.openxmlformats.org/drawingml/2006/table">
            <a:tbl>
              <a:tblPr firstRow="1" bandRow="1">
                <a:tableStyleId>{5C22544A-7EE6-4342-B048-85BDC9FD1C3A}</a:tableStyleId>
              </a:tblPr>
              <a:tblGrid>
                <a:gridCol w="3243826">
                  <a:extLst>
                    <a:ext uri="{9D8B030D-6E8A-4147-A177-3AD203B41FA5}">
                      <a16:colId xmlns:a16="http://schemas.microsoft.com/office/drawing/2014/main" val="4102693120"/>
                    </a:ext>
                  </a:extLst>
                </a:gridCol>
                <a:gridCol w="3243826">
                  <a:extLst>
                    <a:ext uri="{9D8B030D-6E8A-4147-A177-3AD203B41FA5}">
                      <a16:colId xmlns:a16="http://schemas.microsoft.com/office/drawing/2014/main" val="1137955937"/>
                    </a:ext>
                  </a:extLst>
                </a:gridCol>
                <a:gridCol w="3243826">
                  <a:extLst>
                    <a:ext uri="{9D8B030D-6E8A-4147-A177-3AD203B41FA5}">
                      <a16:colId xmlns:a16="http://schemas.microsoft.com/office/drawing/2014/main" val="4020614109"/>
                    </a:ext>
                  </a:extLst>
                </a:gridCol>
              </a:tblGrid>
              <a:tr h="785249">
                <a:tc>
                  <a:txBody>
                    <a:bodyPr/>
                    <a:lstStyle/>
                    <a:p>
                      <a:pPr algn="ctr"/>
                      <a:r>
                        <a:rPr lang="en-GB" sz="2400" dirty="0"/>
                        <a:t>Easter Week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GB" sz="2400" dirty="0"/>
                        <a:t>DAYS in Tomb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lang="en-GB" sz="2400" dirty="0"/>
                        <a:t>NIGHTS in Tomb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973635198"/>
                  </a:ext>
                </a:extLst>
              </a:tr>
              <a:tr h="785249">
                <a:tc>
                  <a:txBody>
                    <a:bodyPr/>
                    <a:lstStyle/>
                    <a:p>
                      <a:pPr algn="ctr"/>
                      <a:r>
                        <a:rPr lang="en-GB" dirty="0"/>
                        <a:t>FRIDAY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t>Nil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t>1 night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40647626"/>
                  </a:ext>
                </a:extLst>
              </a:tr>
              <a:tr h="785249">
                <a:tc>
                  <a:txBody>
                    <a:bodyPr/>
                    <a:lstStyle/>
                    <a:p>
                      <a:pPr algn="ctr"/>
                      <a:r>
                        <a:rPr lang="en-GB" dirty="0"/>
                        <a:t>SATURDAY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t>1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t>1 night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50412175"/>
                  </a:ext>
                </a:extLst>
              </a:tr>
              <a:tr h="785249">
                <a:tc>
                  <a:txBody>
                    <a:bodyPr/>
                    <a:lstStyle/>
                    <a:p>
                      <a:pPr algn="ctr"/>
                      <a:r>
                        <a:rPr lang="en-GB" dirty="0"/>
                        <a:t>SUNDAY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t>Nil</a:t>
                      </a:r>
                      <a:r>
                        <a:rPr lang="en-GB" baseline="0" dirty="0"/>
                        <a:t> </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dirty="0"/>
                        <a:t>Nil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26437110"/>
                  </a:ext>
                </a:extLst>
              </a:tr>
              <a:tr h="785249">
                <a:tc>
                  <a:txBody>
                    <a:bodyPr/>
                    <a:lstStyle/>
                    <a:p>
                      <a:pPr algn="ctr"/>
                      <a:r>
                        <a:rPr lang="en-GB" dirty="0"/>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dirty="0"/>
                        <a:t>1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dirty="0"/>
                        <a:t>2 nights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427441467"/>
                  </a:ext>
                </a:extLst>
              </a:tr>
            </a:tbl>
          </a:graphicData>
        </a:graphic>
      </p:graphicFrame>
      <p:sp>
        <p:nvSpPr>
          <p:cNvPr id="3" name="Slide Number Placeholder 2"/>
          <p:cNvSpPr>
            <a:spLocks noGrp="1"/>
          </p:cNvSpPr>
          <p:nvPr>
            <p:ph type="sldNum" sz="quarter" idx="12"/>
          </p:nvPr>
        </p:nvSpPr>
        <p:spPr/>
        <p:txBody>
          <a:bodyPr/>
          <a:lstStyle/>
          <a:p>
            <a:fld id="{F62474EA-D387-4888-B685-230C69CF717C}" type="slidenum">
              <a:rPr lang="en-GB" smtClean="0"/>
              <a:pPr/>
              <a:t>76</a:t>
            </a:fld>
            <a:endParaRPr lang="en-GB" dirty="0"/>
          </a:p>
        </p:txBody>
      </p:sp>
    </p:spTree>
    <p:extLst>
      <p:ext uri="{BB962C8B-B14F-4D97-AF65-F5344CB8AC3E}">
        <p14:creationId xmlns:p14="http://schemas.microsoft.com/office/powerpoint/2010/main" val="24135221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References</a:t>
            </a:r>
          </a:p>
        </p:txBody>
      </p:sp>
      <p:sp>
        <p:nvSpPr>
          <p:cNvPr id="4" name="Slide Number Placeholder 3"/>
          <p:cNvSpPr>
            <a:spLocks noGrp="1"/>
          </p:cNvSpPr>
          <p:nvPr>
            <p:ph type="sldNum" sz="quarter" idx="12"/>
          </p:nvPr>
        </p:nvSpPr>
        <p:spPr/>
        <p:txBody>
          <a:bodyPr/>
          <a:lstStyle/>
          <a:p>
            <a:fld id="{F62474EA-D387-4888-B685-230C69CF717C}" type="slidenum">
              <a:rPr lang="en-GB" smtClean="0"/>
              <a:pPr/>
              <a:t>77</a:t>
            </a:fld>
            <a:endParaRPr lang="en-GB" dirty="0"/>
          </a:p>
        </p:txBody>
      </p:sp>
      <p:sp>
        <p:nvSpPr>
          <p:cNvPr id="5" name="Content Placeholder 2"/>
          <p:cNvSpPr>
            <a:spLocks noGrp="1"/>
          </p:cNvSpPr>
          <p:nvPr>
            <p:ph idx="1"/>
          </p:nvPr>
        </p:nvSpPr>
        <p:spPr>
          <a:xfrm>
            <a:off x="838200" y="1825625"/>
            <a:ext cx="5261658" cy="4351338"/>
          </a:xfrm>
        </p:spPr>
        <p:txBody>
          <a:bodyPr>
            <a:noAutofit/>
          </a:bodyPr>
          <a:lstStyle/>
          <a:p>
            <a:pPr marL="0" indent="0">
              <a:buNone/>
            </a:pPr>
            <a:r>
              <a:rPr lang="en-GB" sz="1600" b="1" u="sng" dirty="0"/>
              <a:t>Online Resources</a:t>
            </a:r>
          </a:p>
          <a:p>
            <a:r>
              <a:rPr lang="en-GB" sz="1200" dirty="0">
                <a:hlinkClick r:id="rId2"/>
              </a:rPr>
              <a:t>http://www.newworldencyclopedia.org/entry/Ebionites</a:t>
            </a:r>
            <a:r>
              <a:rPr lang="en-GB" sz="1200" dirty="0"/>
              <a:t>  </a:t>
            </a:r>
          </a:p>
          <a:p>
            <a:r>
              <a:rPr lang="en-GB" sz="1200" dirty="0">
                <a:hlinkClick r:id="rId3"/>
              </a:rPr>
              <a:t>http://www.scripture4all.org/OnlineInterlinear/Greek_Index.htm</a:t>
            </a:r>
            <a:r>
              <a:rPr lang="en-GB" sz="1200" dirty="0"/>
              <a:t> </a:t>
            </a:r>
          </a:p>
          <a:p>
            <a:r>
              <a:rPr lang="en-GB" sz="1200" dirty="0">
                <a:hlinkClick r:id="rId4"/>
              </a:rPr>
              <a:t>http://www.ntslibrary.com/PDF%20Books%20II/The%20Septuagint.pdf</a:t>
            </a:r>
            <a:endParaRPr lang="en-GB" sz="1200" dirty="0"/>
          </a:p>
          <a:p>
            <a:r>
              <a:rPr lang="en-GB" sz="1200" dirty="0">
                <a:hlinkClick r:id="rId5"/>
              </a:rPr>
              <a:t>http://corpus.quran.com/translation.jsp?chapter=3&amp;verse=31</a:t>
            </a:r>
            <a:r>
              <a:rPr lang="en-GB" sz="1200" dirty="0"/>
              <a:t> </a:t>
            </a:r>
          </a:p>
          <a:p>
            <a:r>
              <a:rPr lang="en-GB" sz="1200" dirty="0">
                <a:hlinkClick r:id="rId6"/>
              </a:rPr>
              <a:t>https://www.biblestudytools.com/dictionary/trinity-1/</a:t>
            </a:r>
            <a:r>
              <a:rPr lang="en-GB" sz="1200" dirty="0"/>
              <a:t> </a:t>
            </a:r>
          </a:p>
          <a:p>
            <a:r>
              <a:rPr lang="en-GB" sz="1200" dirty="0">
                <a:hlinkClick r:id="rId7"/>
              </a:rPr>
              <a:t>http://biblehub.com/</a:t>
            </a:r>
            <a:r>
              <a:rPr lang="en-GB" sz="1200" dirty="0"/>
              <a:t> </a:t>
            </a:r>
          </a:p>
          <a:p>
            <a:r>
              <a:rPr lang="en-GB" sz="1200" dirty="0">
                <a:hlinkClick r:id="rId8"/>
              </a:rPr>
              <a:t>https://www.biblegateway.com/passage</a:t>
            </a:r>
            <a:r>
              <a:rPr lang="en-GB" sz="1200" dirty="0"/>
              <a:t> </a:t>
            </a:r>
          </a:p>
          <a:p>
            <a:r>
              <a:rPr lang="en-GB" sz="1200" dirty="0">
                <a:hlinkClick r:id="rId9"/>
              </a:rPr>
              <a:t>www.answering-islam.org/</a:t>
            </a:r>
            <a:r>
              <a:rPr lang="en-GB" sz="1200" dirty="0"/>
              <a:t> </a:t>
            </a:r>
          </a:p>
          <a:p>
            <a:r>
              <a:rPr lang="en-GB" sz="1200" dirty="0">
                <a:hlinkClick r:id="rId10"/>
              </a:rPr>
              <a:t>http://www.answering-christianity.com</a:t>
            </a:r>
            <a:r>
              <a:rPr lang="en-GB" sz="1200" dirty="0"/>
              <a:t> </a:t>
            </a:r>
          </a:p>
          <a:p>
            <a:r>
              <a:rPr lang="en-GB" sz="1200" dirty="0">
                <a:hlinkClick r:id="rId11"/>
              </a:rPr>
              <a:t>https://bible.knowing-jesus.com/</a:t>
            </a:r>
            <a:r>
              <a:rPr lang="en-GB" sz="1200" dirty="0"/>
              <a:t> </a:t>
            </a:r>
          </a:p>
          <a:p>
            <a:r>
              <a:rPr lang="en-GB" sz="1200" dirty="0">
                <a:hlinkClick r:id="rId12"/>
              </a:rPr>
              <a:t>http://catholic-resources.org/Bible/Christological_Titles.htm</a:t>
            </a:r>
            <a:r>
              <a:rPr lang="en-GB" sz="1200" dirty="0"/>
              <a:t> </a:t>
            </a:r>
          </a:p>
        </p:txBody>
      </p:sp>
      <p:sp>
        <p:nvSpPr>
          <p:cNvPr id="6" name="Content Placeholder 2"/>
          <p:cNvSpPr txBox="1">
            <a:spLocks/>
          </p:cNvSpPr>
          <p:nvPr/>
        </p:nvSpPr>
        <p:spPr>
          <a:xfrm>
            <a:off x="6313025" y="1825625"/>
            <a:ext cx="526165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u="sng" dirty="0"/>
              <a:t>Books: </a:t>
            </a:r>
          </a:p>
          <a:p>
            <a:r>
              <a:rPr lang="en-GB" sz="1200" dirty="0"/>
              <a:t>Is Jesus God – Ahmed </a:t>
            </a:r>
            <a:r>
              <a:rPr lang="en-GB" sz="1200" dirty="0" err="1"/>
              <a:t>Deedat</a:t>
            </a:r>
            <a:endParaRPr lang="en-GB" sz="1200" dirty="0"/>
          </a:p>
          <a:p>
            <a:r>
              <a:rPr lang="en-GB" sz="1200" dirty="0"/>
              <a:t>Christ in Islam – Ahmed </a:t>
            </a:r>
            <a:r>
              <a:rPr lang="en-GB" sz="1200" dirty="0" err="1"/>
              <a:t>Deedat</a:t>
            </a:r>
            <a:endParaRPr lang="en-GB" sz="1200" dirty="0"/>
          </a:p>
          <a:p>
            <a:r>
              <a:rPr lang="en-GB" sz="1200" dirty="0"/>
              <a:t>What did Jesus say really say – By </a:t>
            </a:r>
            <a:r>
              <a:rPr lang="en-GB" sz="1200" dirty="0" err="1"/>
              <a:t>Misha’al</a:t>
            </a:r>
            <a:r>
              <a:rPr lang="en-GB" sz="1200" dirty="0"/>
              <a:t> Al-</a:t>
            </a:r>
            <a:r>
              <a:rPr lang="en-GB" sz="1200" dirty="0" err="1"/>
              <a:t>Kadhi</a:t>
            </a:r>
            <a:endParaRPr lang="en-GB" sz="1200" dirty="0"/>
          </a:p>
          <a:p>
            <a:r>
              <a:rPr lang="en-GB" sz="1200" dirty="0"/>
              <a:t>Holy Quran</a:t>
            </a:r>
          </a:p>
          <a:p>
            <a:r>
              <a:rPr lang="en-GB" sz="1200" dirty="0"/>
              <a:t>Holy Bible – Various versions</a:t>
            </a:r>
          </a:p>
          <a:p>
            <a:r>
              <a:rPr lang="en-GB" sz="1200" dirty="0"/>
              <a:t>“Jesus a Prophet of Islam,” by Muhammad `Ata </a:t>
            </a:r>
            <a:r>
              <a:rPr lang="en-GB" sz="1200" dirty="0" err="1"/>
              <a:t>ur</a:t>
            </a:r>
            <a:r>
              <a:rPr lang="en-GB" sz="1200" dirty="0"/>
              <a:t>-Rahim,</a:t>
            </a:r>
          </a:p>
          <a:p>
            <a:r>
              <a:rPr lang="en-GB" sz="1200" dirty="0"/>
              <a:t>Dr </a:t>
            </a:r>
            <a:r>
              <a:rPr lang="en-GB" sz="1200" dirty="0" err="1"/>
              <a:t>Shabbir</a:t>
            </a:r>
            <a:r>
              <a:rPr lang="en-GB" sz="1200" dirty="0"/>
              <a:t> Ally </a:t>
            </a:r>
            <a:r>
              <a:rPr lang="en-GB" sz="1200" dirty="0" err="1"/>
              <a:t>Lectueres</a:t>
            </a:r>
            <a:endParaRPr lang="en-GB" sz="1200" dirty="0"/>
          </a:p>
          <a:p>
            <a:r>
              <a:rPr lang="en-GB" sz="1200" dirty="0"/>
              <a:t>Shaikh Ahmed </a:t>
            </a:r>
            <a:r>
              <a:rPr lang="en-GB" sz="1200" dirty="0" err="1"/>
              <a:t>Deedat</a:t>
            </a:r>
            <a:r>
              <a:rPr lang="en-GB" sz="1200" dirty="0"/>
              <a:t> Lectures</a:t>
            </a:r>
          </a:p>
          <a:p>
            <a:r>
              <a:rPr lang="en-GB" sz="1200" dirty="0" err="1"/>
              <a:t>Shaykh</a:t>
            </a:r>
            <a:r>
              <a:rPr lang="en-GB" sz="1200" dirty="0"/>
              <a:t> </a:t>
            </a:r>
            <a:r>
              <a:rPr lang="en-GB" sz="1200" dirty="0" err="1"/>
              <a:t>Atabek</a:t>
            </a:r>
            <a:r>
              <a:rPr lang="en-GB" sz="1200" dirty="0"/>
              <a:t> </a:t>
            </a:r>
            <a:r>
              <a:rPr lang="en-GB" sz="1200" dirty="0" err="1"/>
              <a:t>Shukurov</a:t>
            </a:r>
            <a:r>
              <a:rPr lang="en-GB" sz="1200" dirty="0"/>
              <a:t> Lectures</a:t>
            </a:r>
          </a:p>
        </p:txBody>
      </p:sp>
    </p:spTree>
    <p:extLst>
      <p:ext uri="{BB962C8B-B14F-4D97-AF65-F5344CB8AC3E}">
        <p14:creationId xmlns:p14="http://schemas.microsoft.com/office/powerpoint/2010/main" val="2240795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2387600"/>
          </a:xfrm>
        </p:spPr>
        <p:txBody>
          <a:bodyPr/>
          <a:lstStyle/>
          <a:p>
            <a:pPr algn="ctr"/>
            <a:r>
              <a:rPr lang="en-GB" b="1" dirty="0">
                <a:latin typeface="Trajan Pro" panose="02020502050506020301" pitchFamily="18" charset="0"/>
              </a:rPr>
              <a:t>End of presentation</a:t>
            </a:r>
          </a:p>
        </p:txBody>
      </p:sp>
      <p:sp>
        <p:nvSpPr>
          <p:cNvPr id="5" name="Subtitle 4"/>
          <p:cNvSpPr>
            <a:spLocks noGrp="1"/>
          </p:cNvSpPr>
          <p:nvPr>
            <p:ph type="subTitle" idx="1"/>
          </p:nvPr>
        </p:nvSpPr>
        <p:spPr/>
        <p:txBody>
          <a:bodyPr/>
          <a:lstStyle/>
          <a:p>
            <a:endParaRPr lang="en-GB"/>
          </a:p>
        </p:txBody>
      </p:sp>
      <p:sp>
        <p:nvSpPr>
          <p:cNvPr id="7" name="Slide Number Placeholder 6"/>
          <p:cNvSpPr>
            <a:spLocks noGrp="1"/>
          </p:cNvSpPr>
          <p:nvPr>
            <p:ph type="sldNum" sz="quarter" idx="12"/>
          </p:nvPr>
        </p:nvSpPr>
        <p:spPr/>
        <p:txBody>
          <a:bodyPr/>
          <a:lstStyle/>
          <a:p>
            <a:fld id="{68B2257C-F4DE-487A-AD1D-10A725B8CFE9}" type="slidenum">
              <a:rPr lang="en-GB" smtClean="0"/>
              <a:t>78</a:t>
            </a:fld>
            <a:endParaRPr lang="en-GB" dirty="0"/>
          </a:p>
        </p:txBody>
      </p:sp>
    </p:spTree>
    <p:extLst>
      <p:ext uri="{BB962C8B-B14F-4D97-AF65-F5344CB8AC3E}">
        <p14:creationId xmlns:p14="http://schemas.microsoft.com/office/powerpoint/2010/main" val="167265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Importance of Crucifixion for Christians </a:t>
            </a:r>
            <a:endParaRPr lang="en-GB" sz="4000" dirty="0"/>
          </a:p>
        </p:txBody>
      </p:sp>
      <p:sp>
        <p:nvSpPr>
          <p:cNvPr id="3" name="Content Placeholder 2"/>
          <p:cNvSpPr>
            <a:spLocks noGrp="1"/>
          </p:cNvSpPr>
          <p:nvPr>
            <p:ph idx="1"/>
          </p:nvPr>
        </p:nvSpPr>
        <p:spPr/>
        <p:txBody>
          <a:bodyPr/>
          <a:lstStyle/>
          <a:p>
            <a:pPr lvl="0"/>
            <a:r>
              <a:rPr lang="en-GB" dirty="0"/>
              <a:t>Paul says: </a:t>
            </a:r>
          </a:p>
          <a:p>
            <a:pPr lvl="1"/>
            <a:r>
              <a:rPr lang="en-GB" b="1" i="1" dirty="0"/>
              <a:t>"If Christ be not risen from the dead, then our preaching is vain, and your faith is also vain." </a:t>
            </a:r>
            <a:r>
              <a:rPr lang="en-GB" dirty="0"/>
              <a:t>(1 Corinthians 15:14)</a:t>
            </a:r>
          </a:p>
          <a:p>
            <a:endParaRPr lang="en-GB" dirty="0"/>
          </a:p>
          <a:p>
            <a:r>
              <a:rPr lang="en-GB" dirty="0"/>
              <a:t>Jesus said:</a:t>
            </a:r>
          </a:p>
          <a:p>
            <a:pPr lvl="1"/>
            <a:r>
              <a:rPr lang="en-GB" b="1" i="1" dirty="0"/>
              <a:t>“If you want eternal life (salvation), keep the commandments.” - </a:t>
            </a:r>
            <a:r>
              <a:rPr lang="en-GB" dirty="0"/>
              <a:t>Matthew 19:17</a:t>
            </a:r>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8</a:t>
            </a:fld>
            <a:endParaRPr lang="en-GB" dirty="0"/>
          </a:p>
        </p:txBody>
      </p:sp>
    </p:spTree>
    <p:extLst>
      <p:ext uri="{BB962C8B-B14F-4D97-AF65-F5344CB8AC3E}">
        <p14:creationId xmlns:p14="http://schemas.microsoft.com/office/powerpoint/2010/main" val="375484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Biblical requirements of Resurrection</a:t>
            </a:r>
          </a:p>
        </p:txBody>
      </p:sp>
      <p:sp>
        <p:nvSpPr>
          <p:cNvPr id="3" name="Content Placeholder 2"/>
          <p:cNvSpPr>
            <a:spLocks noGrp="1"/>
          </p:cNvSpPr>
          <p:nvPr>
            <p:ph idx="1"/>
          </p:nvPr>
        </p:nvSpPr>
        <p:spPr/>
        <p:txBody>
          <a:bodyPr>
            <a:normAutofit/>
          </a:bodyPr>
          <a:lstStyle/>
          <a:p>
            <a:r>
              <a:rPr lang="en-GB" dirty="0"/>
              <a:t>Paul says:</a:t>
            </a:r>
          </a:p>
          <a:p>
            <a:pPr lvl="1"/>
            <a:r>
              <a:rPr lang="en-GB" dirty="0"/>
              <a:t>“</a:t>
            </a:r>
            <a:r>
              <a:rPr lang="en-GB" b="1" i="1" dirty="0"/>
              <a:t>It is sown in weakness it is raised in power. It is sown a natural body, it is raised a </a:t>
            </a:r>
            <a:r>
              <a:rPr lang="en-GB" b="1" i="1" u="sng" dirty="0"/>
              <a:t>spiritual body</a:t>
            </a:r>
            <a:r>
              <a:rPr lang="en-GB" b="1" i="1" dirty="0"/>
              <a:t>” -  </a:t>
            </a:r>
            <a:r>
              <a:rPr lang="en-GB" dirty="0"/>
              <a:t>1 Corinthians 14:17</a:t>
            </a:r>
          </a:p>
          <a:p>
            <a:pPr marL="457200" lvl="1" indent="0">
              <a:buNone/>
            </a:pPr>
            <a:endParaRPr lang="en-GB" dirty="0"/>
          </a:p>
          <a:p>
            <a:r>
              <a:rPr lang="en-GB" dirty="0"/>
              <a:t>Jesus says</a:t>
            </a:r>
          </a:p>
          <a:p>
            <a:pPr lvl="1"/>
            <a:r>
              <a:rPr lang="en-GB" b="1" dirty="0"/>
              <a:t>“and the resurrection from the dead, neither marry, nor are given in marriage: </a:t>
            </a:r>
            <a:r>
              <a:rPr lang="en-GB" b="1" baseline="30000" dirty="0"/>
              <a:t>36 </a:t>
            </a:r>
            <a:r>
              <a:rPr lang="en-GB" b="1" dirty="0"/>
              <a:t>Neither can they die any more: for they are </a:t>
            </a:r>
            <a:r>
              <a:rPr lang="en-GB" b="1" u="sng" dirty="0"/>
              <a:t>equal unto the angels; </a:t>
            </a:r>
            <a:r>
              <a:rPr lang="en-GB" b="1" dirty="0"/>
              <a:t>and are the children of God, being the children of the resurrection.”  </a:t>
            </a:r>
            <a:r>
              <a:rPr lang="en-GB" dirty="0"/>
              <a:t>- John 20:35-36</a:t>
            </a:r>
          </a:p>
          <a:p>
            <a:endParaRPr lang="en-GB" dirty="0"/>
          </a:p>
        </p:txBody>
      </p:sp>
      <p:sp>
        <p:nvSpPr>
          <p:cNvPr id="4" name="Slide Number Placeholder 3"/>
          <p:cNvSpPr>
            <a:spLocks noGrp="1"/>
          </p:cNvSpPr>
          <p:nvPr>
            <p:ph type="sldNum" sz="quarter" idx="12"/>
          </p:nvPr>
        </p:nvSpPr>
        <p:spPr/>
        <p:txBody>
          <a:bodyPr/>
          <a:lstStyle/>
          <a:p>
            <a:fld id="{F62474EA-D387-4888-B685-230C69CF717C}" type="slidenum">
              <a:rPr lang="en-GB" smtClean="0"/>
              <a:pPr/>
              <a:t>9</a:t>
            </a:fld>
            <a:endParaRPr lang="en-GB" dirty="0"/>
          </a:p>
        </p:txBody>
      </p:sp>
    </p:spTree>
    <p:extLst>
      <p:ext uri="{BB962C8B-B14F-4D97-AF65-F5344CB8AC3E}">
        <p14:creationId xmlns:p14="http://schemas.microsoft.com/office/powerpoint/2010/main" val="999528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3139</TotalTime>
  <Words>4115</Words>
  <Application>Microsoft Office PowerPoint</Application>
  <PresentationFormat>Widescreen</PresentationFormat>
  <Paragraphs>461</Paragraphs>
  <Slides>78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Georgia</vt:lpstr>
      <vt:lpstr>Monotype Corsiva</vt:lpstr>
      <vt:lpstr>Trajan Pro</vt:lpstr>
      <vt:lpstr>Office Theme</vt:lpstr>
      <vt:lpstr>Crucifixion of Christ</vt:lpstr>
      <vt:lpstr>PowerPoint Presentation</vt:lpstr>
      <vt:lpstr>Similarities and differences on Christ</vt:lpstr>
      <vt:lpstr>What Islam/Quran says about Jesus’ Crucifixion</vt:lpstr>
      <vt:lpstr>Two most famous opinions</vt:lpstr>
      <vt:lpstr>Definition of “Crucifixion”</vt:lpstr>
      <vt:lpstr>Definition of “Resurrection”</vt:lpstr>
      <vt:lpstr>Importance of Crucifixion for Christians </vt:lpstr>
      <vt:lpstr>Biblical requirements of Resurrection</vt:lpstr>
      <vt:lpstr>Gospel writers were not eye-witnesses</vt:lpstr>
      <vt:lpstr>Study of the Crucixion</vt:lpstr>
      <vt:lpstr>Part 1</vt:lpstr>
      <vt:lpstr>1. Jesus reluctant to die</vt:lpstr>
      <vt:lpstr>At the Garden of Gethsemane </vt:lpstr>
      <vt:lpstr>2. Jesus Prays for Rescue</vt:lpstr>
      <vt:lpstr>Jesus prays more</vt:lpstr>
      <vt:lpstr>Deuteronomy prophecy about Prophets</vt:lpstr>
      <vt:lpstr>3.  God hears his prayer</vt:lpstr>
      <vt:lpstr>4.  God strengthens Jesus with an Angel</vt:lpstr>
      <vt:lpstr>Disciples fight soldiers</vt:lpstr>
      <vt:lpstr>Jesus Trialled Falsely</vt:lpstr>
      <vt:lpstr>Jesus trialled by Romans</vt:lpstr>
      <vt:lpstr>5. Pilate’s wife has a dream</vt:lpstr>
      <vt:lpstr>Part 2</vt:lpstr>
      <vt:lpstr>6. Jesus was only on the cross for a few hours</vt:lpstr>
      <vt:lpstr>7. The cross mates of Jesus were still Alive.</vt:lpstr>
      <vt:lpstr>It is possible he was tied not nailed to the cross. </vt:lpstr>
      <vt:lpstr>Was Jesus nailed or tied to the cross - Joe Zias</vt:lpstr>
      <vt:lpstr>8. When Speared, Came there out blood and water</vt:lpstr>
      <vt:lpstr>Blood Does Not Flow From a Dead Body – says Professional Doctors</vt:lpstr>
      <vt:lpstr>9. Legs were not broken – Fulfilment of Prophecy</vt:lpstr>
      <vt:lpstr>10. Thunderstorm, Earthquake and darkening of the sun </vt:lpstr>
      <vt:lpstr>11. Pilate is amazed when he finds out that Jesus is dead </vt:lpstr>
      <vt:lpstr>Man survives after being on Cross for 65 Hours</vt:lpstr>
      <vt:lpstr>So many reports of Survivors from being Crucified.</vt:lpstr>
      <vt:lpstr>12. Tomb or Sepulchre of Christ</vt:lpstr>
      <vt:lpstr>13. Jews worried that he may still be alive</vt:lpstr>
      <vt:lpstr>Jewish errors</vt:lpstr>
      <vt:lpstr>They plan but God is a greater planner</vt:lpstr>
      <vt:lpstr>Part 3</vt:lpstr>
      <vt:lpstr>14. Mary visits Christ to anoint/massage him. </vt:lpstr>
      <vt:lpstr>15. Stone removed – Sheets unwound and folded up. </vt:lpstr>
      <vt:lpstr>16. Testimony of men around the Tomb claim he is ALIVE</vt:lpstr>
      <vt:lpstr>17. Testimony of angles</vt:lpstr>
      <vt:lpstr>18. Mary sees Jesus and he is in DISGUISE. </vt:lpstr>
      <vt:lpstr>19. Mary wants to take Him away</vt:lpstr>
      <vt:lpstr>20. Mary realises its Jesus but he forbids her to touch him</vt:lpstr>
      <vt:lpstr>21. Jesus says “Not YET ASCENDED unto my Father” </vt:lpstr>
      <vt:lpstr>22. Mary NOT AFRAID on recognising Jesus. </vt:lpstr>
      <vt:lpstr>23. Disciples did not believe Mary.</vt:lpstr>
      <vt:lpstr>24. Journey to Emmaus – proves his great disguise</vt:lpstr>
      <vt:lpstr>25. Disciples petrified on seeing Jesus</vt:lpstr>
      <vt:lpstr>26. Jesus EATS FOOD again and again to prove he is ALIVE!</vt:lpstr>
      <vt:lpstr>Part 4</vt:lpstr>
      <vt:lpstr>27. The Prophecy (only miracle) according to Jesus.</vt:lpstr>
      <vt:lpstr>LIKE JONAH</vt:lpstr>
      <vt:lpstr>What is the sign of Jonah?</vt:lpstr>
      <vt:lpstr>MIRACLE…MIRACLE…MIRACLE!!!!!</vt:lpstr>
      <vt:lpstr>Jesus prophesised…</vt:lpstr>
      <vt:lpstr>Is this LIKE Jonah or UNLIKE Jonah</vt:lpstr>
      <vt:lpstr>Summary of points</vt:lpstr>
      <vt:lpstr>Summary of points</vt:lpstr>
      <vt:lpstr>Misconcpetions</vt:lpstr>
      <vt:lpstr>Non-Canonical Gospels of Early Christian Writings</vt:lpstr>
      <vt:lpstr>Non-Canonical Gospels of Early Christian Writings</vt:lpstr>
      <vt:lpstr>Non-Canonical Gospels that allege Jesus was not Crucified.</vt:lpstr>
      <vt:lpstr>Opinions of some early sects/denominations of Christendom</vt:lpstr>
      <vt:lpstr>Early sects that had similar view</vt:lpstr>
      <vt:lpstr>Opinions of other Christians</vt:lpstr>
      <vt:lpstr>Christian Medical opinion  - Shroud of Turin </vt:lpstr>
      <vt:lpstr>CNN report </vt:lpstr>
      <vt:lpstr>Telegraph article</vt:lpstr>
      <vt:lpstr>PowerPoint Presentation</vt:lpstr>
      <vt:lpstr>Article by Dan Barker</vt:lpstr>
      <vt:lpstr>Geza Vermes</vt:lpstr>
      <vt:lpstr>Why sign of Jonah cannot mean Time factor?</vt:lpstr>
      <vt:lpstr>References</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Moneeb Minhas</dc:creator>
  <cp:lastModifiedBy>Moneeb Minhas</cp:lastModifiedBy>
  <cp:revision>75</cp:revision>
  <dcterms:created xsi:type="dcterms:W3CDTF">2017-04-04T14:19:55Z</dcterms:created>
  <dcterms:modified xsi:type="dcterms:W3CDTF">2020-05-04T23:01:49Z</dcterms:modified>
  <cp:contentStatus/>
</cp:coreProperties>
</file>