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handoutMasterIdLst>
    <p:handoutMasterId r:id="rId160"/>
  </p:handoutMasterIdLst>
  <p:sldIdLst>
    <p:sldId id="256" r:id="rId2"/>
    <p:sldId id="260" r:id="rId3"/>
    <p:sldId id="257" r:id="rId4"/>
    <p:sldId id="266" r:id="rId5"/>
    <p:sldId id="269" r:id="rId6"/>
    <p:sldId id="274" r:id="rId7"/>
    <p:sldId id="271" r:id="rId8"/>
    <p:sldId id="267" r:id="rId9"/>
    <p:sldId id="272" r:id="rId10"/>
    <p:sldId id="273" r:id="rId11"/>
    <p:sldId id="277" r:id="rId12"/>
    <p:sldId id="280" r:id="rId13"/>
    <p:sldId id="278" r:id="rId14"/>
    <p:sldId id="279" r:id="rId15"/>
    <p:sldId id="281" r:id="rId16"/>
    <p:sldId id="286" r:id="rId17"/>
    <p:sldId id="283" r:id="rId18"/>
    <p:sldId id="288" r:id="rId19"/>
    <p:sldId id="282" r:id="rId20"/>
    <p:sldId id="284" r:id="rId21"/>
    <p:sldId id="287" r:id="rId22"/>
    <p:sldId id="285" r:id="rId23"/>
    <p:sldId id="275" r:id="rId24"/>
    <p:sldId id="333" r:id="rId25"/>
    <p:sldId id="296" r:id="rId26"/>
    <p:sldId id="303" r:id="rId27"/>
    <p:sldId id="300" r:id="rId28"/>
    <p:sldId id="318" r:id="rId29"/>
    <p:sldId id="314" r:id="rId30"/>
    <p:sldId id="463" r:id="rId31"/>
    <p:sldId id="322" r:id="rId32"/>
    <p:sldId id="316" r:id="rId33"/>
    <p:sldId id="340" r:id="rId34"/>
    <p:sldId id="323" r:id="rId35"/>
    <p:sldId id="376" r:id="rId36"/>
    <p:sldId id="326" r:id="rId37"/>
    <p:sldId id="328" r:id="rId38"/>
    <p:sldId id="327" r:id="rId39"/>
    <p:sldId id="329" r:id="rId40"/>
    <p:sldId id="330" r:id="rId41"/>
    <p:sldId id="331" r:id="rId42"/>
    <p:sldId id="332" r:id="rId43"/>
    <p:sldId id="319" r:id="rId44"/>
    <p:sldId id="335" r:id="rId45"/>
    <p:sldId id="334" r:id="rId46"/>
    <p:sldId id="336" r:id="rId47"/>
    <p:sldId id="337" r:id="rId48"/>
    <p:sldId id="338" r:id="rId49"/>
    <p:sldId id="339" r:id="rId50"/>
    <p:sldId id="341" r:id="rId51"/>
    <p:sldId id="444" r:id="rId52"/>
    <p:sldId id="306" r:id="rId53"/>
    <p:sldId id="307" r:id="rId54"/>
    <p:sldId id="308" r:id="rId55"/>
    <p:sldId id="309" r:id="rId56"/>
    <p:sldId id="443" r:id="rId57"/>
    <p:sldId id="321" r:id="rId58"/>
    <p:sldId id="342" r:id="rId59"/>
    <p:sldId id="344" r:id="rId60"/>
    <p:sldId id="345" r:id="rId61"/>
    <p:sldId id="346" r:id="rId62"/>
    <p:sldId id="347" r:id="rId63"/>
    <p:sldId id="348" r:id="rId64"/>
    <p:sldId id="262" r:id="rId65"/>
    <p:sldId id="289" r:id="rId66"/>
    <p:sldId id="365" r:id="rId67"/>
    <p:sldId id="360" r:id="rId68"/>
    <p:sldId id="364" r:id="rId69"/>
    <p:sldId id="361" r:id="rId70"/>
    <p:sldId id="393" r:id="rId71"/>
    <p:sldId id="394" r:id="rId72"/>
    <p:sldId id="395" r:id="rId73"/>
    <p:sldId id="397" r:id="rId74"/>
    <p:sldId id="398" r:id="rId75"/>
    <p:sldId id="382" r:id="rId76"/>
    <p:sldId id="399" r:id="rId77"/>
    <p:sldId id="384" r:id="rId78"/>
    <p:sldId id="385" r:id="rId79"/>
    <p:sldId id="464" r:id="rId80"/>
    <p:sldId id="465" r:id="rId81"/>
    <p:sldId id="467" r:id="rId82"/>
    <p:sldId id="366" r:id="rId83"/>
    <p:sldId id="373" r:id="rId84"/>
    <p:sldId id="386" r:id="rId85"/>
    <p:sldId id="387" r:id="rId86"/>
    <p:sldId id="392" r:id="rId87"/>
    <p:sldId id="388" r:id="rId88"/>
    <p:sldId id="391" r:id="rId89"/>
    <p:sldId id="389" r:id="rId90"/>
    <p:sldId id="367" r:id="rId91"/>
    <p:sldId id="349" r:id="rId92"/>
    <p:sldId id="357" r:id="rId93"/>
    <p:sldId id="351" r:id="rId94"/>
    <p:sldId id="352" r:id="rId95"/>
    <p:sldId id="356" r:id="rId96"/>
    <p:sldId id="358" r:id="rId97"/>
    <p:sldId id="359" r:id="rId98"/>
    <p:sldId id="368" r:id="rId99"/>
    <p:sldId id="468" r:id="rId100"/>
    <p:sldId id="354" r:id="rId101"/>
    <p:sldId id="369" r:id="rId102"/>
    <p:sldId id="374" r:id="rId103"/>
    <p:sldId id="469" r:id="rId104"/>
    <p:sldId id="375" r:id="rId105"/>
    <p:sldId id="377" r:id="rId106"/>
    <p:sldId id="378" r:id="rId107"/>
    <p:sldId id="400" r:id="rId108"/>
    <p:sldId id="407" r:id="rId109"/>
    <p:sldId id="401" r:id="rId110"/>
    <p:sldId id="380" r:id="rId111"/>
    <p:sldId id="381" r:id="rId112"/>
    <p:sldId id="403" r:id="rId113"/>
    <p:sldId id="405" r:id="rId114"/>
    <p:sldId id="412" r:id="rId115"/>
    <p:sldId id="413" r:id="rId116"/>
    <p:sldId id="414" r:id="rId117"/>
    <p:sldId id="415" r:id="rId118"/>
    <p:sldId id="416" r:id="rId119"/>
    <p:sldId id="417" r:id="rId120"/>
    <p:sldId id="428" r:id="rId121"/>
    <p:sldId id="418" r:id="rId122"/>
    <p:sldId id="423" r:id="rId123"/>
    <p:sldId id="425" r:id="rId124"/>
    <p:sldId id="424" r:id="rId125"/>
    <p:sldId id="427" r:id="rId126"/>
    <p:sldId id="430" r:id="rId127"/>
    <p:sldId id="441" r:id="rId128"/>
    <p:sldId id="363" r:id="rId129"/>
    <p:sldId id="429" r:id="rId130"/>
    <p:sldId id="434" r:id="rId131"/>
    <p:sldId id="435" r:id="rId132"/>
    <p:sldId id="438" r:id="rId133"/>
    <p:sldId id="458" r:id="rId134"/>
    <p:sldId id="439" r:id="rId135"/>
    <p:sldId id="440" r:id="rId136"/>
    <p:sldId id="433" r:id="rId137"/>
    <p:sldId id="448" r:id="rId138"/>
    <p:sldId id="449" r:id="rId139"/>
    <p:sldId id="450" r:id="rId140"/>
    <p:sldId id="451" r:id="rId141"/>
    <p:sldId id="455" r:id="rId142"/>
    <p:sldId id="452" r:id="rId143"/>
    <p:sldId id="454" r:id="rId144"/>
    <p:sldId id="456" r:id="rId145"/>
    <p:sldId id="410" r:id="rId146"/>
    <p:sldId id="461" r:id="rId147"/>
    <p:sldId id="462" r:id="rId148"/>
    <p:sldId id="445" r:id="rId149"/>
    <p:sldId id="446" r:id="rId150"/>
    <p:sldId id="460" r:id="rId151"/>
    <p:sldId id="404" r:id="rId152"/>
    <p:sldId id="362" r:id="rId153"/>
    <p:sldId id="261" r:id="rId154"/>
    <p:sldId id="379" r:id="rId155"/>
    <p:sldId id="437" r:id="rId156"/>
    <p:sldId id="436" r:id="rId157"/>
    <p:sldId id="372" r:id="rId15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0" autoAdjust="0"/>
    <p:restoredTop sz="89066" autoAdjust="0"/>
  </p:normalViewPr>
  <p:slideViewPr>
    <p:cSldViewPr snapToGrid="0">
      <p:cViewPr varScale="1">
        <p:scale>
          <a:sx n="94" d="100"/>
          <a:sy n="94" d="100"/>
        </p:scale>
        <p:origin x="2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200"/>
            </a:lvl1pPr>
          </a:lstStyle>
          <a:p>
            <a:fld id="{FC699925-F3E7-47F8-925E-71E90AE46BFB}" type="datetimeFigureOut">
              <a:rPr lang="en-GB" smtClean="0"/>
              <a:t>05/05/2020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5558" tIns="47779" rIns="95558" bIns="4777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5558" tIns="47779" rIns="95558" bIns="47779" rtlCol="0" anchor="b"/>
          <a:lstStyle>
            <a:lvl1pPr algn="r">
              <a:defRPr sz="1200"/>
            </a:lvl1pPr>
          </a:lstStyle>
          <a:p>
            <a:fld id="{1FB8113B-21BA-45F0-959E-A1EA9C8FBCE6}" type="slidenum">
              <a:rPr lang="en-GB" smtClean="0"/>
              <a:t>‹#›</a:t>
            </a:fld>
            <a:endParaRPr lang="en-GB"/>
          </a:p>
        </p:txBody>
      </p:sp>
    </p:spTree>
    <p:extLst>
      <p:ext uri="{BB962C8B-B14F-4D97-AF65-F5344CB8AC3E}">
        <p14:creationId xmlns:p14="http://schemas.microsoft.com/office/powerpoint/2010/main" val="3433550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3BB02AB8-B3A4-4476-ACA0-69A12EF2FC0C}" type="datetimeFigureOut">
              <a:rPr lang="en-GB" smtClean="0"/>
              <a:t>05/05/2020</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E989775D-622A-4DFB-AB60-E94788969FF5}" type="slidenum">
              <a:rPr lang="en-GB" smtClean="0"/>
              <a:t>‹#›</a:t>
            </a:fld>
            <a:endParaRPr lang="en-GB"/>
          </a:p>
        </p:txBody>
      </p:sp>
    </p:spTree>
    <p:extLst>
      <p:ext uri="{BB962C8B-B14F-4D97-AF65-F5344CB8AC3E}">
        <p14:creationId xmlns:p14="http://schemas.microsoft.com/office/powerpoint/2010/main" val="11587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a:t>
            </a:fld>
            <a:endParaRPr lang="en-GB"/>
          </a:p>
        </p:txBody>
      </p:sp>
    </p:spTree>
    <p:extLst>
      <p:ext uri="{BB962C8B-B14F-4D97-AF65-F5344CB8AC3E}">
        <p14:creationId xmlns:p14="http://schemas.microsoft.com/office/powerpoint/2010/main" val="66476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a:t>
            </a:fld>
            <a:endParaRPr lang="en-GB"/>
          </a:p>
        </p:txBody>
      </p:sp>
    </p:spTree>
    <p:extLst>
      <p:ext uri="{BB962C8B-B14F-4D97-AF65-F5344CB8AC3E}">
        <p14:creationId xmlns:p14="http://schemas.microsoft.com/office/powerpoint/2010/main" val="21547951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100</a:t>
            </a:fld>
            <a:endParaRPr lang="en-GB"/>
          </a:p>
        </p:txBody>
      </p:sp>
    </p:spTree>
    <p:extLst>
      <p:ext uri="{BB962C8B-B14F-4D97-AF65-F5344CB8AC3E}">
        <p14:creationId xmlns:p14="http://schemas.microsoft.com/office/powerpoint/2010/main" val="10488746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101</a:t>
            </a:fld>
            <a:endParaRPr lang="en-GB"/>
          </a:p>
        </p:txBody>
      </p:sp>
    </p:spTree>
    <p:extLst>
      <p:ext uri="{BB962C8B-B14F-4D97-AF65-F5344CB8AC3E}">
        <p14:creationId xmlns:p14="http://schemas.microsoft.com/office/powerpoint/2010/main" val="24827997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102</a:t>
            </a:fld>
            <a:endParaRPr lang="en-GB"/>
          </a:p>
        </p:txBody>
      </p:sp>
    </p:spTree>
    <p:extLst>
      <p:ext uri="{BB962C8B-B14F-4D97-AF65-F5344CB8AC3E}">
        <p14:creationId xmlns:p14="http://schemas.microsoft.com/office/powerpoint/2010/main" val="1789966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103</a:t>
            </a:fld>
            <a:endParaRPr lang="en-GB"/>
          </a:p>
        </p:txBody>
      </p:sp>
    </p:spTree>
    <p:extLst>
      <p:ext uri="{BB962C8B-B14F-4D97-AF65-F5344CB8AC3E}">
        <p14:creationId xmlns:p14="http://schemas.microsoft.com/office/powerpoint/2010/main" val="10518883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104</a:t>
            </a:fld>
            <a:endParaRPr lang="en-GB"/>
          </a:p>
        </p:txBody>
      </p:sp>
    </p:spTree>
    <p:extLst>
      <p:ext uri="{BB962C8B-B14F-4D97-AF65-F5344CB8AC3E}">
        <p14:creationId xmlns:p14="http://schemas.microsoft.com/office/powerpoint/2010/main" val="18547440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105</a:t>
            </a:fld>
            <a:endParaRPr lang="en-GB"/>
          </a:p>
        </p:txBody>
      </p:sp>
    </p:spTree>
    <p:extLst>
      <p:ext uri="{BB962C8B-B14F-4D97-AF65-F5344CB8AC3E}">
        <p14:creationId xmlns:p14="http://schemas.microsoft.com/office/powerpoint/2010/main" val="30262916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106</a:t>
            </a:fld>
            <a:endParaRPr lang="en-GB"/>
          </a:p>
        </p:txBody>
      </p:sp>
    </p:spTree>
    <p:extLst>
      <p:ext uri="{BB962C8B-B14F-4D97-AF65-F5344CB8AC3E}">
        <p14:creationId xmlns:p14="http://schemas.microsoft.com/office/powerpoint/2010/main" val="25850733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107</a:t>
            </a:fld>
            <a:endParaRPr lang="en-GB"/>
          </a:p>
        </p:txBody>
      </p:sp>
    </p:spTree>
    <p:extLst>
      <p:ext uri="{BB962C8B-B14F-4D97-AF65-F5344CB8AC3E}">
        <p14:creationId xmlns:p14="http://schemas.microsoft.com/office/powerpoint/2010/main" val="7460230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108</a:t>
            </a:fld>
            <a:endParaRPr lang="en-GB"/>
          </a:p>
        </p:txBody>
      </p:sp>
    </p:spTree>
    <p:extLst>
      <p:ext uri="{BB962C8B-B14F-4D97-AF65-F5344CB8AC3E}">
        <p14:creationId xmlns:p14="http://schemas.microsoft.com/office/powerpoint/2010/main" val="2707657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109</a:t>
            </a:fld>
            <a:endParaRPr lang="en-GB"/>
          </a:p>
        </p:txBody>
      </p:sp>
    </p:spTree>
    <p:extLst>
      <p:ext uri="{BB962C8B-B14F-4D97-AF65-F5344CB8AC3E}">
        <p14:creationId xmlns:p14="http://schemas.microsoft.com/office/powerpoint/2010/main" val="417674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a:t>
            </a:fld>
            <a:endParaRPr lang="en-GB"/>
          </a:p>
        </p:txBody>
      </p:sp>
    </p:spTree>
    <p:extLst>
      <p:ext uri="{BB962C8B-B14F-4D97-AF65-F5344CB8AC3E}">
        <p14:creationId xmlns:p14="http://schemas.microsoft.com/office/powerpoint/2010/main" val="8101967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110</a:t>
            </a:fld>
            <a:endParaRPr lang="en-GB"/>
          </a:p>
        </p:txBody>
      </p:sp>
    </p:spTree>
    <p:extLst>
      <p:ext uri="{BB962C8B-B14F-4D97-AF65-F5344CB8AC3E}">
        <p14:creationId xmlns:p14="http://schemas.microsoft.com/office/powerpoint/2010/main" val="84557408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111</a:t>
            </a:fld>
            <a:endParaRPr lang="en-GB"/>
          </a:p>
        </p:txBody>
      </p:sp>
    </p:spTree>
    <p:extLst>
      <p:ext uri="{BB962C8B-B14F-4D97-AF65-F5344CB8AC3E}">
        <p14:creationId xmlns:p14="http://schemas.microsoft.com/office/powerpoint/2010/main" val="18061581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112</a:t>
            </a:fld>
            <a:endParaRPr lang="en-GB"/>
          </a:p>
        </p:txBody>
      </p:sp>
    </p:spTree>
    <p:extLst>
      <p:ext uri="{BB962C8B-B14F-4D97-AF65-F5344CB8AC3E}">
        <p14:creationId xmlns:p14="http://schemas.microsoft.com/office/powerpoint/2010/main" val="2151492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113</a:t>
            </a:fld>
            <a:endParaRPr lang="en-GB"/>
          </a:p>
        </p:txBody>
      </p:sp>
    </p:spTree>
    <p:extLst>
      <p:ext uri="{BB962C8B-B14F-4D97-AF65-F5344CB8AC3E}">
        <p14:creationId xmlns:p14="http://schemas.microsoft.com/office/powerpoint/2010/main" val="2782849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114</a:t>
            </a:fld>
            <a:endParaRPr lang="en-GB"/>
          </a:p>
        </p:txBody>
      </p:sp>
    </p:spTree>
    <p:extLst>
      <p:ext uri="{BB962C8B-B14F-4D97-AF65-F5344CB8AC3E}">
        <p14:creationId xmlns:p14="http://schemas.microsoft.com/office/powerpoint/2010/main" val="19186990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115</a:t>
            </a:fld>
            <a:endParaRPr lang="en-GB"/>
          </a:p>
        </p:txBody>
      </p:sp>
    </p:spTree>
    <p:extLst>
      <p:ext uri="{BB962C8B-B14F-4D97-AF65-F5344CB8AC3E}">
        <p14:creationId xmlns:p14="http://schemas.microsoft.com/office/powerpoint/2010/main" val="31997186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116</a:t>
            </a:fld>
            <a:endParaRPr lang="en-GB"/>
          </a:p>
        </p:txBody>
      </p:sp>
    </p:spTree>
    <p:extLst>
      <p:ext uri="{BB962C8B-B14F-4D97-AF65-F5344CB8AC3E}">
        <p14:creationId xmlns:p14="http://schemas.microsoft.com/office/powerpoint/2010/main" val="123527858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117</a:t>
            </a:fld>
            <a:endParaRPr lang="en-GB"/>
          </a:p>
        </p:txBody>
      </p:sp>
    </p:spTree>
    <p:extLst>
      <p:ext uri="{BB962C8B-B14F-4D97-AF65-F5344CB8AC3E}">
        <p14:creationId xmlns:p14="http://schemas.microsoft.com/office/powerpoint/2010/main" val="249559029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118</a:t>
            </a:fld>
            <a:endParaRPr lang="en-GB"/>
          </a:p>
        </p:txBody>
      </p:sp>
    </p:spTree>
    <p:extLst>
      <p:ext uri="{BB962C8B-B14F-4D97-AF65-F5344CB8AC3E}">
        <p14:creationId xmlns:p14="http://schemas.microsoft.com/office/powerpoint/2010/main" val="26021567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119</a:t>
            </a:fld>
            <a:endParaRPr lang="en-GB"/>
          </a:p>
        </p:txBody>
      </p:sp>
    </p:spTree>
    <p:extLst>
      <p:ext uri="{BB962C8B-B14F-4D97-AF65-F5344CB8AC3E}">
        <p14:creationId xmlns:p14="http://schemas.microsoft.com/office/powerpoint/2010/main" val="87403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a:t>
            </a:fld>
            <a:endParaRPr lang="en-GB"/>
          </a:p>
        </p:txBody>
      </p:sp>
    </p:spTree>
    <p:extLst>
      <p:ext uri="{BB962C8B-B14F-4D97-AF65-F5344CB8AC3E}">
        <p14:creationId xmlns:p14="http://schemas.microsoft.com/office/powerpoint/2010/main" val="8377855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120</a:t>
            </a:fld>
            <a:endParaRPr lang="en-GB"/>
          </a:p>
        </p:txBody>
      </p:sp>
    </p:spTree>
    <p:extLst>
      <p:ext uri="{BB962C8B-B14F-4D97-AF65-F5344CB8AC3E}">
        <p14:creationId xmlns:p14="http://schemas.microsoft.com/office/powerpoint/2010/main" val="232778734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121</a:t>
            </a:fld>
            <a:endParaRPr lang="en-GB"/>
          </a:p>
        </p:txBody>
      </p:sp>
    </p:spTree>
    <p:extLst>
      <p:ext uri="{BB962C8B-B14F-4D97-AF65-F5344CB8AC3E}">
        <p14:creationId xmlns:p14="http://schemas.microsoft.com/office/powerpoint/2010/main" val="32636974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122</a:t>
            </a:fld>
            <a:endParaRPr lang="en-GB"/>
          </a:p>
        </p:txBody>
      </p:sp>
    </p:spTree>
    <p:extLst>
      <p:ext uri="{BB962C8B-B14F-4D97-AF65-F5344CB8AC3E}">
        <p14:creationId xmlns:p14="http://schemas.microsoft.com/office/powerpoint/2010/main" val="2907232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123</a:t>
            </a:fld>
            <a:endParaRPr lang="en-GB"/>
          </a:p>
        </p:txBody>
      </p:sp>
    </p:spTree>
    <p:extLst>
      <p:ext uri="{BB962C8B-B14F-4D97-AF65-F5344CB8AC3E}">
        <p14:creationId xmlns:p14="http://schemas.microsoft.com/office/powerpoint/2010/main" val="163671068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124</a:t>
            </a:fld>
            <a:endParaRPr lang="en-GB"/>
          </a:p>
        </p:txBody>
      </p:sp>
    </p:spTree>
    <p:extLst>
      <p:ext uri="{BB962C8B-B14F-4D97-AF65-F5344CB8AC3E}">
        <p14:creationId xmlns:p14="http://schemas.microsoft.com/office/powerpoint/2010/main" val="16035561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125</a:t>
            </a:fld>
            <a:endParaRPr lang="en-GB"/>
          </a:p>
        </p:txBody>
      </p:sp>
    </p:spTree>
    <p:extLst>
      <p:ext uri="{BB962C8B-B14F-4D97-AF65-F5344CB8AC3E}">
        <p14:creationId xmlns:p14="http://schemas.microsoft.com/office/powerpoint/2010/main" val="25020316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126</a:t>
            </a:fld>
            <a:endParaRPr lang="en-GB"/>
          </a:p>
        </p:txBody>
      </p:sp>
    </p:spTree>
    <p:extLst>
      <p:ext uri="{BB962C8B-B14F-4D97-AF65-F5344CB8AC3E}">
        <p14:creationId xmlns:p14="http://schemas.microsoft.com/office/powerpoint/2010/main" val="195565587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127</a:t>
            </a:fld>
            <a:endParaRPr lang="en-GB"/>
          </a:p>
        </p:txBody>
      </p:sp>
    </p:spTree>
    <p:extLst>
      <p:ext uri="{BB962C8B-B14F-4D97-AF65-F5344CB8AC3E}">
        <p14:creationId xmlns:p14="http://schemas.microsoft.com/office/powerpoint/2010/main" val="16468995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128</a:t>
            </a:fld>
            <a:endParaRPr lang="en-GB"/>
          </a:p>
        </p:txBody>
      </p:sp>
    </p:spTree>
    <p:extLst>
      <p:ext uri="{BB962C8B-B14F-4D97-AF65-F5344CB8AC3E}">
        <p14:creationId xmlns:p14="http://schemas.microsoft.com/office/powerpoint/2010/main" val="367592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129</a:t>
            </a:fld>
            <a:endParaRPr lang="en-GB"/>
          </a:p>
        </p:txBody>
      </p:sp>
    </p:spTree>
    <p:extLst>
      <p:ext uri="{BB962C8B-B14F-4D97-AF65-F5344CB8AC3E}">
        <p14:creationId xmlns:p14="http://schemas.microsoft.com/office/powerpoint/2010/main" val="28102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a:t>
            </a:fld>
            <a:endParaRPr lang="en-GB"/>
          </a:p>
        </p:txBody>
      </p:sp>
    </p:spTree>
    <p:extLst>
      <p:ext uri="{BB962C8B-B14F-4D97-AF65-F5344CB8AC3E}">
        <p14:creationId xmlns:p14="http://schemas.microsoft.com/office/powerpoint/2010/main" val="2325323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130</a:t>
            </a:fld>
            <a:endParaRPr lang="en-GB"/>
          </a:p>
        </p:txBody>
      </p:sp>
    </p:spTree>
    <p:extLst>
      <p:ext uri="{BB962C8B-B14F-4D97-AF65-F5344CB8AC3E}">
        <p14:creationId xmlns:p14="http://schemas.microsoft.com/office/powerpoint/2010/main" val="24162488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131</a:t>
            </a:fld>
            <a:endParaRPr lang="en-GB"/>
          </a:p>
        </p:txBody>
      </p:sp>
    </p:spTree>
    <p:extLst>
      <p:ext uri="{BB962C8B-B14F-4D97-AF65-F5344CB8AC3E}">
        <p14:creationId xmlns:p14="http://schemas.microsoft.com/office/powerpoint/2010/main" val="3345587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132</a:t>
            </a:fld>
            <a:endParaRPr lang="en-GB"/>
          </a:p>
        </p:txBody>
      </p:sp>
    </p:spTree>
    <p:extLst>
      <p:ext uri="{BB962C8B-B14F-4D97-AF65-F5344CB8AC3E}">
        <p14:creationId xmlns:p14="http://schemas.microsoft.com/office/powerpoint/2010/main" val="3255369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133</a:t>
            </a:fld>
            <a:endParaRPr lang="en-GB"/>
          </a:p>
        </p:txBody>
      </p:sp>
    </p:spTree>
    <p:extLst>
      <p:ext uri="{BB962C8B-B14F-4D97-AF65-F5344CB8AC3E}">
        <p14:creationId xmlns:p14="http://schemas.microsoft.com/office/powerpoint/2010/main" val="11570334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134</a:t>
            </a:fld>
            <a:endParaRPr lang="en-GB"/>
          </a:p>
        </p:txBody>
      </p:sp>
    </p:spTree>
    <p:extLst>
      <p:ext uri="{BB962C8B-B14F-4D97-AF65-F5344CB8AC3E}">
        <p14:creationId xmlns:p14="http://schemas.microsoft.com/office/powerpoint/2010/main" val="19651769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135</a:t>
            </a:fld>
            <a:endParaRPr lang="en-GB"/>
          </a:p>
        </p:txBody>
      </p:sp>
    </p:spTree>
    <p:extLst>
      <p:ext uri="{BB962C8B-B14F-4D97-AF65-F5344CB8AC3E}">
        <p14:creationId xmlns:p14="http://schemas.microsoft.com/office/powerpoint/2010/main" val="13828567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136</a:t>
            </a:fld>
            <a:endParaRPr lang="en-GB"/>
          </a:p>
        </p:txBody>
      </p:sp>
    </p:spTree>
    <p:extLst>
      <p:ext uri="{BB962C8B-B14F-4D97-AF65-F5344CB8AC3E}">
        <p14:creationId xmlns:p14="http://schemas.microsoft.com/office/powerpoint/2010/main" val="30717919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137</a:t>
            </a:fld>
            <a:endParaRPr lang="en-GB"/>
          </a:p>
        </p:txBody>
      </p:sp>
    </p:spTree>
    <p:extLst>
      <p:ext uri="{BB962C8B-B14F-4D97-AF65-F5344CB8AC3E}">
        <p14:creationId xmlns:p14="http://schemas.microsoft.com/office/powerpoint/2010/main" val="39695480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138</a:t>
            </a:fld>
            <a:endParaRPr lang="en-GB"/>
          </a:p>
        </p:txBody>
      </p:sp>
    </p:spTree>
    <p:extLst>
      <p:ext uri="{BB962C8B-B14F-4D97-AF65-F5344CB8AC3E}">
        <p14:creationId xmlns:p14="http://schemas.microsoft.com/office/powerpoint/2010/main" val="39342193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to Question 6 of questionnaire here!</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139</a:t>
            </a:fld>
            <a:endParaRPr lang="en-GB"/>
          </a:p>
        </p:txBody>
      </p:sp>
    </p:spTree>
    <p:extLst>
      <p:ext uri="{BB962C8B-B14F-4D97-AF65-F5344CB8AC3E}">
        <p14:creationId xmlns:p14="http://schemas.microsoft.com/office/powerpoint/2010/main" val="55793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a:t>
            </a:fld>
            <a:endParaRPr lang="en-GB"/>
          </a:p>
        </p:txBody>
      </p:sp>
    </p:spTree>
    <p:extLst>
      <p:ext uri="{BB962C8B-B14F-4D97-AF65-F5344CB8AC3E}">
        <p14:creationId xmlns:p14="http://schemas.microsoft.com/office/powerpoint/2010/main" val="20890144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to Question 6 of questionnaire here!</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140</a:t>
            </a:fld>
            <a:endParaRPr lang="en-GB"/>
          </a:p>
        </p:txBody>
      </p:sp>
    </p:spTree>
    <p:extLst>
      <p:ext uri="{BB962C8B-B14F-4D97-AF65-F5344CB8AC3E}">
        <p14:creationId xmlns:p14="http://schemas.microsoft.com/office/powerpoint/2010/main" val="364581551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to Question 6 of questionnaire here!</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141</a:t>
            </a:fld>
            <a:endParaRPr lang="en-GB"/>
          </a:p>
        </p:txBody>
      </p:sp>
    </p:spTree>
    <p:extLst>
      <p:ext uri="{BB962C8B-B14F-4D97-AF65-F5344CB8AC3E}">
        <p14:creationId xmlns:p14="http://schemas.microsoft.com/office/powerpoint/2010/main" val="339188865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someone to read this verse</a:t>
            </a:r>
            <a:r>
              <a:rPr lang="en-GB" baseline="0" dirty="0"/>
              <a:t> out.</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142</a:t>
            </a:fld>
            <a:endParaRPr lang="en-GB"/>
          </a:p>
        </p:txBody>
      </p:sp>
    </p:spTree>
    <p:extLst>
      <p:ext uri="{BB962C8B-B14F-4D97-AF65-F5344CB8AC3E}">
        <p14:creationId xmlns:p14="http://schemas.microsoft.com/office/powerpoint/2010/main" val="38505526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someone to read this verse</a:t>
            </a:r>
            <a:r>
              <a:rPr lang="en-GB" baseline="0" dirty="0"/>
              <a:t> out.</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143</a:t>
            </a:fld>
            <a:endParaRPr lang="en-GB"/>
          </a:p>
        </p:txBody>
      </p:sp>
    </p:spTree>
    <p:extLst>
      <p:ext uri="{BB962C8B-B14F-4D97-AF65-F5344CB8AC3E}">
        <p14:creationId xmlns:p14="http://schemas.microsoft.com/office/powerpoint/2010/main" val="346237700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someone to read this verse</a:t>
            </a:r>
            <a:r>
              <a:rPr lang="en-GB" baseline="0" dirty="0"/>
              <a:t> out.</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144</a:t>
            </a:fld>
            <a:endParaRPr lang="en-GB"/>
          </a:p>
        </p:txBody>
      </p:sp>
    </p:spTree>
    <p:extLst>
      <p:ext uri="{BB962C8B-B14F-4D97-AF65-F5344CB8AC3E}">
        <p14:creationId xmlns:p14="http://schemas.microsoft.com/office/powerpoint/2010/main" val="34015829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145</a:t>
            </a:fld>
            <a:endParaRPr lang="en-GB"/>
          </a:p>
        </p:txBody>
      </p:sp>
    </p:spTree>
    <p:extLst>
      <p:ext uri="{BB962C8B-B14F-4D97-AF65-F5344CB8AC3E}">
        <p14:creationId xmlns:p14="http://schemas.microsoft.com/office/powerpoint/2010/main" val="9825390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146</a:t>
            </a:fld>
            <a:endParaRPr lang="en-GB"/>
          </a:p>
        </p:txBody>
      </p:sp>
    </p:spTree>
    <p:extLst>
      <p:ext uri="{BB962C8B-B14F-4D97-AF65-F5344CB8AC3E}">
        <p14:creationId xmlns:p14="http://schemas.microsoft.com/office/powerpoint/2010/main" val="239126976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147</a:t>
            </a:fld>
            <a:endParaRPr lang="en-GB"/>
          </a:p>
        </p:txBody>
      </p:sp>
    </p:spTree>
    <p:extLst>
      <p:ext uri="{BB962C8B-B14F-4D97-AF65-F5344CB8AC3E}">
        <p14:creationId xmlns:p14="http://schemas.microsoft.com/office/powerpoint/2010/main" val="412968130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148</a:t>
            </a:fld>
            <a:endParaRPr lang="en-GB"/>
          </a:p>
        </p:txBody>
      </p:sp>
    </p:spTree>
    <p:extLst>
      <p:ext uri="{BB962C8B-B14F-4D97-AF65-F5344CB8AC3E}">
        <p14:creationId xmlns:p14="http://schemas.microsoft.com/office/powerpoint/2010/main" val="160313897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149</a:t>
            </a:fld>
            <a:endParaRPr lang="en-GB"/>
          </a:p>
        </p:txBody>
      </p:sp>
    </p:spTree>
    <p:extLst>
      <p:ext uri="{BB962C8B-B14F-4D97-AF65-F5344CB8AC3E}">
        <p14:creationId xmlns:p14="http://schemas.microsoft.com/office/powerpoint/2010/main" val="76475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a:t>
            </a:fld>
            <a:endParaRPr lang="en-GB"/>
          </a:p>
        </p:txBody>
      </p:sp>
    </p:spTree>
    <p:extLst>
      <p:ext uri="{BB962C8B-B14F-4D97-AF65-F5344CB8AC3E}">
        <p14:creationId xmlns:p14="http://schemas.microsoft.com/office/powerpoint/2010/main" val="16038610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150</a:t>
            </a:fld>
            <a:endParaRPr lang="en-GB"/>
          </a:p>
        </p:txBody>
      </p:sp>
    </p:spTree>
    <p:extLst>
      <p:ext uri="{BB962C8B-B14F-4D97-AF65-F5344CB8AC3E}">
        <p14:creationId xmlns:p14="http://schemas.microsoft.com/office/powerpoint/2010/main" val="411678936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151</a:t>
            </a:fld>
            <a:endParaRPr lang="en-GB"/>
          </a:p>
        </p:txBody>
      </p:sp>
    </p:spTree>
    <p:extLst>
      <p:ext uri="{BB962C8B-B14F-4D97-AF65-F5344CB8AC3E}">
        <p14:creationId xmlns:p14="http://schemas.microsoft.com/office/powerpoint/2010/main" val="39285071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152</a:t>
            </a:fld>
            <a:endParaRPr lang="en-GB"/>
          </a:p>
        </p:txBody>
      </p:sp>
    </p:spTree>
    <p:extLst>
      <p:ext uri="{BB962C8B-B14F-4D97-AF65-F5344CB8AC3E}">
        <p14:creationId xmlns:p14="http://schemas.microsoft.com/office/powerpoint/2010/main" val="307144320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153</a:t>
            </a:fld>
            <a:endParaRPr lang="en-GB"/>
          </a:p>
        </p:txBody>
      </p:sp>
    </p:spTree>
    <p:extLst>
      <p:ext uri="{BB962C8B-B14F-4D97-AF65-F5344CB8AC3E}">
        <p14:creationId xmlns:p14="http://schemas.microsoft.com/office/powerpoint/2010/main" val="220455973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154</a:t>
            </a:fld>
            <a:endParaRPr lang="en-GB"/>
          </a:p>
        </p:txBody>
      </p:sp>
    </p:spTree>
    <p:extLst>
      <p:ext uri="{BB962C8B-B14F-4D97-AF65-F5344CB8AC3E}">
        <p14:creationId xmlns:p14="http://schemas.microsoft.com/office/powerpoint/2010/main" val="64009172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155</a:t>
            </a:fld>
            <a:endParaRPr lang="en-GB"/>
          </a:p>
        </p:txBody>
      </p:sp>
    </p:spTree>
    <p:extLst>
      <p:ext uri="{BB962C8B-B14F-4D97-AF65-F5344CB8AC3E}">
        <p14:creationId xmlns:p14="http://schemas.microsoft.com/office/powerpoint/2010/main" val="38950447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156</a:t>
            </a:fld>
            <a:endParaRPr lang="en-GB"/>
          </a:p>
        </p:txBody>
      </p:sp>
    </p:spTree>
    <p:extLst>
      <p:ext uri="{BB962C8B-B14F-4D97-AF65-F5344CB8AC3E}">
        <p14:creationId xmlns:p14="http://schemas.microsoft.com/office/powerpoint/2010/main" val="21579837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157</a:t>
            </a:fld>
            <a:endParaRPr lang="en-GB"/>
          </a:p>
        </p:txBody>
      </p:sp>
    </p:spTree>
    <p:extLst>
      <p:ext uri="{BB962C8B-B14F-4D97-AF65-F5344CB8AC3E}">
        <p14:creationId xmlns:p14="http://schemas.microsoft.com/office/powerpoint/2010/main" val="115676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16</a:t>
            </a:fld>
            <a:endParaRPr lang="en-GB"/>
          </a:p>
        </p:txBody>
      </p:sp>
    </p:spTree>
    <p:extLst>
      <p:ext uri="{BB962C8B-B14F-4D97-AF65-F5344CB8AC3E}">
        <p14:creationId xmlns:p14="http://schemas.microsoft.com/office/powerpoint/2010/main" val="258982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17</a:t>
            </a:fld>
            <a:endParaRPr lang="en-GB"/>
          </a:p>
        </p:txBody>
      </p:sp>
    </p:spTree>
    <p:extLst>
      <p:ext uri="{BB962C8B-B14F-4D97-AF65-F5344CB8AC3E}">
        <p14:creationId xmlns:p14="http://schemas.microsoft.com/office/powerpoint/2010/main" val="427505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18</a:t>
            </a:fld>
            <a:endParaRPr lang="en-GB"/>
          </a:p>
        </p:txBody>
      </p:sp>
    </p:spTree>
    <p:extLst>
      <p:ext uri="{BB962C8B-B14F-4D97-AF65-F5344CB8AC3E}">
        <p14:creationId xmlns:p14="http://schemas.microsoft.com/office/powerpoint/2010/main" val="395936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19</a:t>
            </a:fld>
            <a:endParaRPr lang="en-GB"/>
          </a:p>
        </p:txBody>
      </p:sp>
    </p:spTree>
    <p:extLst>
      <p:ext uri="{BB962C8B-B14F-4D97-AF65-F5344CB8AC3E}">
        <p14:creationId xmlns:p14="http://schemas.microsoft.com/office/powerpoint/2010/main" val="250744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a:t>
            </a:fld>
            <a:endParaRPr lang="en-GB"/>
          </a:p>
        </p:txBody>
      </p:sp>
    </p:spTree>
    <p:extLst>
      <p:ext uri="{BB962C8B-B14F-4D97-AF65-F5344CB8AC3E}">
        <p14:creationId xmlns:p14="http://schemas.microsoft.com/office/powerpoint/2010/main" val="382571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20</a:t>
            </a:fld>
            <a:endParaRPr lang="en-GB"/>
          </a:p>
        </p:txBody>
      </p:sp>
    </p:spTree>
    <p:extLst>
      <p:ext uri="{BB962C8B-B14F-4D97-AF65-F5344CB8AC3E}">
        <p14:creationId xmlns:p14="http://schemas.microsoft.com/office/powerpoint/2010/main" val="200451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21</a:t>
            </a:fld>
            <a:endParaRPr lang="en-GB"/>
          </a:p>
        </p:txBody>
      </p:sp>
    </p:spTree>
    <p:extLst>
      <p:ext uri="{BB962C8B-B14F-4D97-AF65-F5344CB8AC3E}">
        <p14:creationId xmlns:p14="http://schemas.microsoft.com/office/powerpoint/2010/main" val="29075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22</a:t>
            </a:fld>
            <a:endParaRPr lang="en-GB"/>
          </a:p>
        </p:txBody>
      </p:sp>
    </p:spTree>
    <p:extLst>
      <p:ext uri="{BB962C8B-B14F-4D97-AF65-F5344CB8AC3E}">
        <p14:creationId xmlns:p14="http://schemas.microsoft.com/office/powerpoint/2010/main" val="17524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23</a:t>
            </a:fld>
            <a:endParaRPr lang="en-GB"/>
          </a:p>
        </p:txBody>
      </p:sp>
    </p:spTree>
    <p:extLst>
      <p:ext uri="{BB962C8B-B14F-4D97-AF65-F5344CB8AC3E}">
        <p14:creationId xmlns:p14="http://schemas.microsoft.com/office/powerpoint/2010/main" val="311556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24</a:t>
            </a:fld>
            <a:endParaRPr lang="en-GB"/>
          </a:p>
        </p:txBody>
      </p:sp>
    </p:spTree>
    <p:extLst>
      <p:ext uri="{BB962C8B-B14F-4D97-AF65-F5344CB8AC3E}">
        <p14:creationId xmlns:p14="http://schemas.microsoft.com/office/powerpoint/2010/main" val="394934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25</a:t>
            </a:fld>
            <a:endParaRPr lang="en-GB"/>
          </a:p>
        </p:txBody>
      </p:sp>
    </p:spTree>
    <p:extLst>
      <p:ext uri="{BB962C8B-B14F-4D97-AF65-F5344CB8AC3E}">
        <p14:creationId xmlns:p14="http://schemas.microsoft.com/office/powerpoint/2010/main" val="2198840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26</a:t>
            </a:fld>
            <a:endParaRPr lang="en-GB"/>
          </a:p>
        </p:txBody>
      </p:sp>
    </p:spTree>
    <p:extLst>
      <p:ext uri="{BB962C8B-B14F-4D97-AF65-F5344CB8AC3E}">
        <p14:creationId xmlns:p14="http://schemas.microsoft.com/office/powerpoint/2010/main" val="2219867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27</a:t>
            </a:fld>
            <a:endParaRPr lang="en-GB"/>
          </a:p>
        </p:txBody>
      </p:sp>
    </p:spTree>
    <p:extLst>
      <p:ext uri="{BB962C8B-B14F-4D97-AF65-F5344CB8AC3E}">
        <p14:creationId xmlns:p14="http://schemas.microsoft.com/office/powerpoint/2010/main" val="214456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28</a:t>
            </a:fld>
            <a:endParaRPr lang="en-GB"/>
          </a:p>
        </p:txBody>
      </p:sp>
    </p:spTree>
    <p:extLst>
      <p:ext uri="{BB962C8B-B14F-4D97-AF65-F5344CB8AC3E}">
        <p14:creationId xmlns:p14="http://schemas.microsoft.com/office/powerpoint/2010/main" val="2420776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29</a:t>
            </a:fld>
            <a:endParaRPr lang="en-GB"/>
          </a:p>
        </p:txBody>
      </p:sp>
    </p:spTree>
    <p:extLst>
      <p:ext uri="{BB962C8B-B14F-4D97-AF65-F5344CB8AC3E}">
        <p14:creationId xmlns:p14="http://schemas.microsoft.com/office/powerpoint/2010/main" val="286463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a:t>
            </a:fld>
            <a:endParaRPr lang="en-GB"/>
          </a:p>
        </p:txBody>
      </p:sp>
    </p:spTree>
    <p:extLst>
      <p:ext uri="{BB962C8B-B14F-4D97-AF65-F5344CB8AC3E}">
        <p14:creationId xmlns:p14="http://schemas.microsoft.com/office/powerpoint/2010/main" val="161537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30</a:t>
            </a:fld>
            <a:endParaRPr lang="en-GB"/>
          </a:p>
        </p:txBody>
      </p:sp>
    </p:spTree>
    <p:extLst>
      <p:ext uri="{BB962C8B-B14F-4D97-AF65-F5344CB8AC3E}">
        <p14:creationId xmlns:p14="http://schemas.microsoft.com/office/powerpoint/2010/main" val="2688210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31</a:t>
            </a:fld>
            <a:endParaRPr lang="en-GB"/>
          </a:p>
        </p:txBody>
      </p:sp>
    </p:spTree>
    <p:extLst>
      <p:ext uri="{BB962C8B-B14F-4D97-AF65-F5344CB8AC3E}">
        <p14:creationId xmlns:p14="http://schemas.microsoft.com/office/powerpoint/2010/main" val="732916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32</a:t>
            </a:fld>
            <a:endParaRPr lang="en-GB"/>
          </a:p>
        </p:txBody>
      </p:sp>
    </p:spTree>
    <p:extLst>
      <p:ext uri="{BB962C8B-B14F-4D97-AF65-F5344CB8AC3E}">
        <p14:creationId xmlns:p14="http://schemas.microsoft.com/office/powerpoint/2010/main" val="383529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33</a:t>
            </a:fld>
            <a:endParaRPr lang="en-GB"/>
          </a:p>
        </p:txBody>
      </p:sp>
    </p:spTree>
    <p:extLst>
      <p:ext uri="{BB962C8B-B14F-4D97-AF65-F5344CB8AC3E}">
        <p14:creationId xmlns:p14="http://schemas.microsoft.com/office/powerpoint/2010/main" val="4107739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34</a:t>
            </a:fld>
            <a:endParaRPr lang="en-GB"/>
          </a:p>
        </p:txBody>
      </p:sp>
    </p:spTree>
    <p:extLst>
      <p:ext uri="{BB962C8B-B14F-4D97-AF65-F5344CB8AC3E}">
        <p14:creationId xmlns:p14="http://schemas.microsoft.com/office/powerpoint/2010/main" val="4122279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35</a:t>
            </a:fld>
            <a:endParaRPr lang="en-GB"/>
          </a:p>
        </p:txBody>
      </p:sp>
    </p:spTree>
    <p:extLst>
      <p:ext uri="{BB962C8B-B14F-4D97-AF65-F5344CB8AC3E}">
        <p14:creationId xmlns:p14="http://schemas.microsoft.com/office/powerpoint/2010/main" val="2511234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36</a:t>
            </a:fld>
            <a:endParaRPr lang="en-GB"/>
          </a:p>
        </p:txBody>
      </p:sp>
    </p:spTree>
    <p:extLst>
      <p:ext uri="{BB962C8B-B14F-4D97-AF65-F5344CB8AC3E}">
        <p14:creationId xmlns:p14="http://schemas.microsoft.com/office/powerpoint/2010/main" val="1912321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37</a:t>
            </a:fld>
            <a:endParaRPr lang="en-GB"/>
          </a:p>
        </p:txBody>
      </p:sp>
    </p:spTree>
    <p:extLst>
      <p:ext uri="{BB962C8B-B14F-4D97-AF65-F5344CB8AC3E}">
        <p14:creationId xmlns:p14="http://schemas.microsoft.com/office/powerpoint/2010/main" val="3019288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a:t>
            </a:r>
            <a:r>
              <a:rPr lang="en-GB" baseline="0" dirty="0"/>
              <a:t> though this point is more fitting for part 2.2 (as it is more proof for being the son of God) but the same answer is given for points 1e,1f,1g.</a:t>
            </a:r>
            <a:endParaRPr lang="en-GB" dirty="0"/>
          </a:p>
        </p:txBody>
      </p:sp>
      <p:sp>
        <p:nvSpPr>
          <p:cNvPr id="4" name="Slide Number Placeholder 3"/>
          <p:cNvSpPr>
            <a:spLocks noGrp="1"/>
          </p:cNvSpPr>
          <p:nvPr>
            <p:ph type="sldNum" sz="quarter" idx="10"/>
          </p:nvPr>
        </p:nvSpPr>
        <p:spPr/>
        <p:txBody>
          <a:bodyPr/>
          <a:lstStyle/>
          <a:p>
            <a:fld id="{E989775D-622A-4DFB-AB60-E94788969FF5}" type="slidenum">
              <a:rPr lang="en-GB" smtClean="0"/>
              <a:t>38</a:t>
            </a:fld>
            <a:endParaRPr lang="en-GB"/>
          </a:p>
        </p:txBody>
      </p:sp>
    </p:spTree>
    <p:extLst>
      <p:ext uri="{BB962C8B-B14F-4D97-AF65-F5344CB8AC3E}">
        <p14:creationId xmlns:p14="http://schemas.microsoft.com/office/powerpoint/2010/main" val="1794434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39</a:t>
            </a:fld>
            <a:endParaRPr lang="en-GB"/>
          </a:p>
        </p:txBody>
      </p:sp>
    </p:spTree>
    <p:extLst>
      <p:ext uri="{BB962C8B-B14F-4D97-AF65-F5344CB8AC3E}">
        <p14:creationId xmlns:p14="http://schemas.microsoft.com/office/powerpoint/2010/main" val="225052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a:t>
            </a:fld>
            <a:endParaRPr lang="en-GB"/>
          </a:p>
        </p:txBody>
      </p:sp>
    </p:spTree>
    <p:extLst>
      <p:ext uri="{BB962C8B-B14F-4D97-AF65-F5344CB8AC3E}">
        <p14:creationId xmlns:p14="http://schemas.microsoft.com/office/powerpoint/2010/main" val="428198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40</a:t>
            </a:fld>
            <a:endParaRPr lang="en-GB"/>
          </a:p>
        </p:txBody>
      </p:sp>
    </p:spTree>
    <p:extLst>
      <p:ext uri="{BB962C8B-B14F-4D97-AF65-F5344CB8AC3E}">
        <p14:creationId xmlns:p14="http://schemas.microsoft.com/office/powerpoint/2010/main" val="2444210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41</a:t>
            </a:fld>
            <a:endParaRPr lang="en-GB"/>
          </a:p>
        </p:txBody>
      </p:sp>
    </p:spTree>
    <p:extLst>
      <p:ext uri="{BB962C8B-B14F-4D97-AF65-F5344CB8AC3E}">
        <p14:creationId xmlns:p14="http://schemas.microsoft.com/office/powerpoint/2010/main" val="2977210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42</a:t>
            </a:fld>
            <a:endParaRPr lang="en-GB"/>
          </a:p>
        </p:txBody>
      </p:sp>
    </p:spTree>
    <p:extLst>
      <p:ext uri="{BB962C8B-B14F-4D97-AF65-F5344CB8AC3E}">
        <p14:creationId xmlns:p14="http://schemas.microsoft.com/office/powerpoint/2010/main" val="2748495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43</a:t>
            </a:fld>
            <a:endParaRPr lang="en-GB"/>
          </a:p>
        </p:txBody>
      </p:sp>
    </p:spTree>
    <p:extLst>
      <p:ext uri="{BB962C8B-B14F-4D97-AF65-F5344CB8AC3E}">
        <p14:creationId xmlns:p14="http://schemas.microsoft.com/office/powerpoint/2010/main" val="401814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44</a:t>
            </a:fld>
            <a:endParaRPr lang="en-GB"/>
          </a:p>
        </p:txBody>
      </p:sp>
    </p:spTree>
    <p:extLst>
      <p:ext uri="{BB962C8B-B14F-4D97-AF65-F5344CB8AC3E}">
        <p14:creationId xmlns:p14="http://schemas.microsoft.com/office/powerpoint/2010/main" val="735846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45</a:t>
            </a:fld>
            <a:endParaRPr lang="en-GB"/>
          </a:p>
        </p:txBody>
      </p:sp>
    </p:spTree>
    <p:extLst>
      <p:ext uri="{BB962C8B-B14F-4D97-AF65-F5344CB8AC3E}">
        <p14:creationId xmlns:p14="http://schemas.microsoft.com/office/powerpoint/2010/main" val="1874948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46</a:t>
            </a:fld>
            <a:endParaRPr lang="en-GB"/>
          </a:p>
        </p:txBody>
      </p:sp>
    </p:spTree>
    <p:extLst>
      <p:ext uri="{BB962C8B-B14F-4D97-AF65-F5344CB8AC3E}">
        <p14:creationId xmlns:p14="http://schemas.microsoft.com/office/powerpoint/2010/main" val="237570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47</a:t>
            </a:fld>
            <a:endParaRPr lang="en-GB"/>
          </a:p>
        </p:txBody>
      </p:sp>
    </p:spTree>
    <p:extLst>
      <p:ext uri="{BB962C8B-B14F-4D97-AF65-F5344CB8AC3E}">
        <p14:creationId xmlns:p14="http://schemas.microsoft.com/office/powerpoint/2010/main" val="2792796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48</a:t>
            </a:fld>
            <a:endParaRPr lang="en-GB"/>
          </a:p>
        </p:txBody>
      </p:sp>
    </p:spTree>
    <p:extLst>
      <p:ext uri="{BB962C8B-B14F-4D97-AF65-F5344CB8AC3E}">
        <p14:creationId xmlns:p14="http://schemas.microsoft.com/office/powerpoint/2010/main" val="3396671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49</a:t>
            </a:fld>
            <a:endParaRPr lang="en-GB"/>
          </a:p>
        </p:txBody>
      </p:sp>
    </p:spTree>
    <p:extLst>
      <p:ext uri="{BB962C8B-B14F-4D97-AF65-F5344CB8AC3E}">
        <p14:creationId xmlns:p14="http://schemas.microsoft.com/office/powerpoint/2010/main" val="193008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a:t>
            </a:fld>
            <a:endParaRPr lang="en-GB"/>
          </a:p>
        </p:txBody>
      </p:sp>
    </p:spTree>
    <p:extLst>
      <p:ext uri="{BB962C8B-B14F-4D97-AF65-F5344CB8AC3E}">
        <p14:creationId xmlns:p14="http://schemas.microsoft.com/office/powerpoint/2010/main" val="3432726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50</a:t>
            </a:fld>
            <a:endParaRPr lang="en-GB"/>
          </a:p>
        </p:txBody>
      </p:sp>
    </p:spTree>
    <p:extLst>
      <p:ext uri="{BB962C8B-B14F-4D97-AF65-F5344CB8AC3E}">
        <p14:creationId xmlns:p14="http://schemas.microsoft.com/office/powerpoint/2010/main" val="2759602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51</a:t>
            </a:fld>
            <a:endParaRPr lang="en-GB"/>
          </a:p>
        </p:txBody>
      </p:sp>
    </p:spTree>
    <p:extLst>
      <p:ext uri="{BB962C8B-B14F-4D97-AF65-F5344CB8AC3E}">
        <p14:creationId xmlns:p14="http://schemas.microsoft.com/office/powerpoint/2010/main" val="3758021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52</a:t>
            </a:fld>
            <a:endParaRPr lang="en-GB"/>
          </a:p>
        </p:txBody>
      </p:sp>
    </p:spTree>
    <p:extLst>
      <p:ext uri="{BB962C8B-B14F-4D97-AF65-F5344CB8AC3E}">
        <p14:creationId xmlns:p14="http://schemas.microsoft.com/office/powerpoint/2010/main" val="1376801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53</a:t>
            </a:fld>
            <a:endParaRPr lang="en-GB"/>
          </a:p>
        </p:txBody>
      </p:sp>
    </p:spTree>
    <p:extLst>
      <p:ext uri="{BB962C8B-B14F-4D97-AF65-F5344CB8AC3E}">
        <p14:creationId xmlns:p14="http://schemas.microsoft.com/office/powerpoint/2010/main" val="1626030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54</a:t>
            </a:fld>
            <a:endParaRPr lang="en-GB"/>
          </a:p>
        </p:txBody>
      </p:sp>
    </p:spTree>
    <p:extLst>
      <p:ext uri="{BB962C8B-B14F-4D97-AF65-F5344CB8AC3E}">
        <p14:creationId xmlns:p14="http://schemas.microsoft.com/office/powerpoint/2010/main" val="2909638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55</a:t>
            </a:fld>
            <a:endParaRPr lang="en-GB"/>
          </a:p>
        </p:txBody>
      </p:sp>
    </p:spTree>
    <p:extLst>
      <p:ext uri="{BB962C8B-B14F-4D97-AF65-F5344CB8AC3E}">
        <p14:creationId xmlns:p14="http://schemas.microsoft.com/office/powerpoint/2010/main" val="3471109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56</a:t>
            </a:fld>
            <a:endParaRPr lang="en-GB"/>
          </a:p>
        </p:txBody>
      </p:sp>
    </p:spTree>
    <p:extLst>
      <p:ext uri="{BB962C8B-B14F-4D97-AF65-F5344CB8AC3E}">
        <p14:creationId xmlns:p14="http://schemas.microsoft.com/office/powerpoint/2010/main" val="1741007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57</a:t>
            </a:fld>
            <a:endParaRPr lang="en-GB"/>
          </a:p>
        </p:txBody>
      </p:sp>
    </p:spTree>
    <p:extLst>
      <p:ext uri="{BB962C8B-B14F-4D97-AF65-F5344CB8AC3E}">
        <p14:creationId xmlns:p14="http://schemas.microsoft.com/office/powerpoint/2010/main" val="768881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58</a:t>
            </a:fld>
            <a:endParaRPr lang="en-GB"/>
          </a:p>
        </p:txBody>
      </p:sp>
    </p:spTree>
    <p:extLst>
      <p:ext uri="{BB962C8B-B14F-4D97-AF65-F5344CB8AC3E}">
        <p14:creationId xmlns:p14="http://schemas.microsoft.com/office/powerpoint/2010/main" val="338745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59</a:t>
            </a:fld>
            <a:endParaRPr lang="en-GB"/>
          </a:p>
        </p:txBody>
      </p:sp>
    </p:spTree>
    <p:extLst>
      <p:ext uri="{BB962C8B-B14F-4D97-AF65-F5344CB8AC3E}">
        <p14:creationId xmlns:p14="http://schemas.microsoft.com/office/powerpoint/2010/main" val="170283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a:t>
            </a:fld>
            <a:endParaRPr lang="en-GB"/>
          </a:p>
        </p:txBody>
      </p:sp>
    </p:spTree>
    <p:extLst>
      <p:ext uri="{BB962C8B-B14F-4D97-AF65-F5344CB8AC3E}">
        <p14:creationId xmlns:p14="http://schemas.microsoft.com/office/powerpoint/2010/main" val="1321351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60</a:t>
            </a:fld>
            <a:endParaRPr lang="en-GB"/>
          </a:p>
        </p:txBody>
      </p:sp>
    </p:spTree>
    <p:extLst>
      <p:ext uri="{BB962C8B-B14F-4D97-AF65-F5344CB8AC3E}">
        <p14:creationId xmlns:p14="http://schemas.microsoft.com/office/powerpoint/2010/main" val="40450522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61</a:t>
            </a:fld>
            <a:endParaRPr lang="en-GB"/>
          </a:p>
        </p:txBody>
      </p:sp>
    </p:spTree>
    <p:extLst>
      <p:ext uri="{BB962C8B-B14F-4D97-AF65-F5344CB8AC3E}">
        <p14:creationId xmlns:p14="http://schemas.microsoft.com/office/powerpoint/2010/main" val="4025047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62</a:t>
            </a:fld>
            <a:endParaRPr lang="en-GB"/>
          </a:p>
        </p:txBody>
      </p:sp>
    </p:spTree>
    <p:extLst>
      <p:ext uri="{BB962C8B-B14F-4D97-AF65-F5344CB8AC3E}">
        <p14:creationId xmlns:p14="http://schemas.microsoft.com/office/powerpoint/2010/main" val="2990211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63</a:t>
            </a:fld>
            <a:endParaRPr lang="en-GB"/>
          </a:p>
        </p:txBody>
      </p:sp>
    </p:spTree>
    <p:extLst>
      <p:ext uri="{BB962C8B-B14F-4D97-AF65-F5344CB8AC3E}">
        <p14:creationId xmlns:p14="http://schemas.microsoft.com/office/powerpoint/2010/main" val="1901856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64</a:t>
            </a:fld>
            <a:endParaRPr lang="en-GB"/>
          </a:p>
        </p:txBody>
      </p:sp>
    </p:spTree>
    <p:extLst>
      <p:ext uri="{BB962C8B-B14F-4D97-AF65-F5344CB8AC3E}">
        <p14:creationId xmlns:p14="http://schemas.microsoft.com/office/powerpoint/2010/main" val="2609508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65</a:t>
            </a:fld>
            <a:endParaRPr lang="en-GB"/>
          </a:p>
        </p:txBody>
      </p:sp>
    </p:spTree>
    <p:extLst>
      <p:ext uri="{BB962C8B-B14F-4D97-AF65-F5344CB8AC3E}">
        <p14:creationId xmlns:p14="http://schemas.microsoft.com/office/powerpoint/2010/main" val="2866954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66</a:t>
            </a:fld>
            <a:endParaRPr lang="en-GB"/>
          </a:p>
        </p:txBody>
      </p:sp>
    </p:spTree>
    <p:extLst>
      <p:ext uri="{BB962C8B-B14F-4D97-AF65-F5344CB8AC3E}">
        <p14:creationId xmlns:p14="http://schemas.microsoft.com/office/powerpoint/2010/main" val="30796854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67</a:t>
            </a:fld>
            <a:endParaRPr lang="en-GB"/>
          </a:p>
        </p:txBody>
      </p:sp>
    </p:spTree>
    <p:extLst>
      <p:ext uri="{BB962C8B-B14F-4D97-AF65-F5344CB8AC3E}">
        <p14:creationId xmlns:p14="http://schemas.microsoft.com/office/powerpoint/2010/main" val="37806814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68</a:t>
            </a:fld>
            <a:endParaRPr lang="en-GB"/>
          </a:p>
        </p:txBody>
      </p:sp>
    </p:spTree>
    <p:extLst>
      <p:ext uri="{BB962C8B-B14F-4D97-AF65-F5344CB8AC3E}">
        <p14:creationId xmlns:p14="http://schemas.microsoft.com/office/powerpoint/2010/main" val="2863355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69</a:t>
            </a:fld>
            <a:endParaRPr lang="en-GB"/>
          </a:p>
        </p:txBody>
      </p:sp>
    </p:spTree>
    <p:extLst>
      <p:ext uri="{BB962C8B-B14F-4D97-AF65-F5344CB8AC3E}">
        <p14:creationId xmlns:p14="http://schemas.microsoft.com/office/powerpoint/2010/main" val="250367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a:t>
            </a:fld>
            <a:endParaRPr lang="en-GB"/>
          </a:p>
        </p:txBody>
      </p:sp>
    </p:spTree>
    <p:extLst>
      <p:ext uri="{BB962C8B-B14F-4D97-AF65-F5344CB8AC3E}">
        <p14:creationId xmlns:p14="http://schemas.microsoft.com/office/powerpoint/2010/main" val="25069733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70</a:t>
            </a:fld>
            <a:endParaRPr lang="en-GB"/>
          </a:p>
        </p:txBody>
      </p:sp>
    </p:spTree>
    <p:extLst>
      <p:ext uri="{BB962C8B-B14F-4D97-AF65-F5344CB8AC3E}">
        <p14:creationId xmlns:p14="http://schemas.microsoft.com/office/powerpoint/2010/main" val="3044283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71</a:t>
            </a:fld>
            <a:endParaRPr lang="en-GB"/>
          </a:p>
        </p:txBody>
      </p:sp>
    </p:spTree>
    <p:extLst>
      <p:ext uri="{BB962C8B-B14F-4D97-AF65-F5344CB8AC3E}">
        <p14:creationId xmlns:p14="http://schemas.microsoft.com/office/powerpoint/2010/main" val="599243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72</a:t>
            </a:fld>
            <a:endParaRPr lang="en-GB"/>
          </a:p>
        </p:txBody>
      </p:sp>
    </p:spTree>
    <p:extLst>
      <p:ext uri="{BB962C8B-B14F-4D97-AF65-F5344CB8AC3E}">
        <p14:creationId xmlns:p14="http://schemas.microsoft.com/office/powerpoint/2010/main" val="3940696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73</a:t>
            </a:fld>
            <a:endParaRPr lang="en-GB"/>
          </a:p>
        </p:txBody>
      </p:sp>
    </p:spTree>
    <p:extLst>
      <p:ext uri="{BB962C8B-B14F-4D97-AF65-F5344CB8AC3E}">
        <p14:creationId xmlns:p14="http://schemas.microsoft.com/office/powerpoint/2010/main" val="2621900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74</a:t>
            </a:fld>
            <a:endParaRPr lang="en-GB"/>
          </a:p>
        </p:txBody>
      </p:sp>
    </p:spTree>
    <p:extLst>
      <p:ext uri="{BB962C8B-B14F-4D97-AF65-F5344CB8AC3E}">
        <p14:creationId xmlns:p14="http://schemas.microsoft.com/office/powerpoint/2010/main" val="1484056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75</a:t>
            </a:fld>
            <a:endParaRPr lang="en-GB"/>
          </a:p>
        </p:txBody>
      </p:sp>
    </p:spTree>
    <p:extLst>
      <p:ext uri="{BB962C8B-B14F-4D97-AF65-F5344CB8AC3E}">
        <p14:creationId xmlns:p14="http://schemas.microsoft.com/office/powerpoint/2010/main" val="39891689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76</a:t>
            </a:fld>
            <a:endParaRPr lang="en-GB"/>
          </a:p>
        </p:txBody>
      </p:sp>
    </p:spTree>
    <p:extLst>
      <p:ext uri="{BB962C8B-B14F-4D97-AF65-F5344CB8AC3E}">
        <p14:creationId xmlns:p14="http://schemas.microsoft.com/office/powerpoint/2010/main" val="2477663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77</a:t>
            </a:fld>
            <a:endParaRPr lang="en-GB"/>
          </a:p>
        </p:txBody>
      </p:sp>
    </p:spTree>
    <p:extLst>
      <p:ext uri="{BB962C8B-B14F-4D97-AF65-F5344CB8AC3E}">
        <p14:creationId xmlns:p14="http://schemas.microsoft.com/office/powerpoint/2010/main" val="6381740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78</a:t>
            </a:fld>
            <a:endParaRPr lang="en-GB"/>
          </a:p>
        </p:txBody>
      </p:sp>
    </p:spTree>
    <p:extLst>
      <p:ext uri="{BB962C8B-B14F-4D97-AF65-F5344CB8AC3E}">
        <p14:creationId xmlns:p14="http://schemas.microsoft.com/office/powerpoint/2010/main" val="6788606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79</a:t>
            </a:fld>
            <a:endParaRPr lang="en-GB"/>
          </a:p>
        </p:txBody>
      </p:sp>
    </p:spTree>
    <p:extLst>
      <p:ext uri="{BB962C8B-B14F-4D97-AF65-F5344CB8AC3E}">
        <p14:creationId xmlns:p14="http://schemas.microsoft.com/office/powerpoint/2010/main" val="260191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a:t>
            </a:fld>
            <a:endParaRPr lang="en-GB"/>
          </a:p>
        </p:txBody>
      </p:sp>
    </p:spTree>
    <p:extLst>
      <p:ext uri="{BB962C8B-B14F-4D97-AF65-F5344CB8AC3E}">
        <p14:creationId xmlns:p14="http://schemas.microsoft.com/office/powerpoint/2010/main" val="4085676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80</a:t>
            </a:fld>
            <a:endParaRPr lang="en-GB"/>
          </a:p>
        </p:txBody>
      </p:sp>
    </p:spTree>
    <p:extLst>
      <p:ext uri="{BB962C8B-B14F-4D97-AF65-F5344CB8AC3E}">
        <p14:creationId xmlns:p14="http://schemas.microsoft.com/office/powerpoint/2010/main" val="3527429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81</a:t>
            </a:fld>
            <a:endParaRPr lang="en-GB"/>
          </a:p>
        </p:txBody>
      </p:sp>
    </p:spTree>
    <p:extLst>
      <p:ext uri="{BB962C8B-B14F-4D97-AF65-F5344CB8AC3E}">
        <p14:creationId xmlns:p14="http://schemas.microsoft.com/office/powerpoint/2010/main" val="31089882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82</a:t>
            </a:fld>
            <a:endParaRPr lang="en-GB"/>
          </a:p>
        </p:txBody>
      </p:sp>
    </p:spTree>
    <p:extLst>
      <p:ext uri="{BB962C8B-B14F-4D97-AF65-F5344CB8AC3E}">
        <p14:creationId xmlns:p14="http://schemas.microsoft.com/office/powerpoint/2010/main" val="36983441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83</a:t>
            </a:fld>
            <a:endParaRPr lang="en-GB"/>
          </a:p>
        </p:txBody>
      </p:sp>
    </p:spTree>
    <p:extLst>
      <p:ext uri="{BB962C8B-B14F-4D97-AF65-F5344CB8AC3E}">
        <p14:creationId xmlns:p14="http://schemas.microsoft.com/office/powerpoint/2010/main" val="1912011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84</a:t>
            </a:fld>
            <a:endParaRPr lang="en-GB"/>
          </a:p>
        </p:txBody>
      </p:sp>
    </p:spTree>
    <p:extLst>
      <p:ext uri="{BB962C8B-B14F-4D97-AF65-F5344CB8AC3E}">
        <p14:creationId xmlns:p14="http://schemas.microsoft.com/office/powerpoint/2010/main" val="11005919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85</a:t>
            </a:fld>
            <a:endParaRPr lang="en-GB"/>
          </a:p>
        </p:txBody>
      </p:sp>
    </p:spTree>
    <p:extLst>
      <p:ext uri="{BB962C8B-B14F-4D97-AF65-F5344CB8AC3E}">
        <p14:creationId xmlns:p14="http://schemas.microsoft.com/office/powerpoint/2010/main" val="20478836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86</a:t>
            </a:fld>
            <a:endParaRPr lang="en-GB"/>
          </a:p>
        </p:txBody>
      </p:sp>
    </p:spTree>
    <p:extLst>
      <p:ext uri="{BB962C8B-B14F-4D97-AF65-F5344CB8AC3E}">
        <p14:creationId xmlns:p14="http://schemas.microsoft.com/office/powerpoint/2010/main" val="1125025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87</a:t>
            </a:fld>
            <a:endParaRPr lang="en-GB"/>
          </a:p>
        </p:txBody>
      </p:sp>
    </p:spTree>
    <p:extLst>
      <p:ext uri="{BB962C8B-B14F-4D97-AF65-F5344CB8AC3E}">
        <p14:creationId xmlns:p14="http://schemas.microsoft.com/office/powerpoint/2010/main" val="41746369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88</a:t>
            </a:fld>
            <a:endParaRPr lang="en-GB"/>
          </a:p>
        </p:txBody>
      </p:sp>
    </p:spTree>
    <p:extLst>
      <p:ext uri="{BB962C8B-B14F-4D97-AF65-F5344CB8AC3E}">
        <p14:creationId xmlns:p14="http://schemas.microsoft.com/office/powerpoint/2010/main" val="2914282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89</a:t>
            </a:fld>
            <a:endParaRPr lang="en-GB"/>
          </a:p>
        </p:txBody>
      </p:sp>
    </p:spTree>
    <p:extLst>
      <p:ext uri="{BB962C8B-B14F-4D97-AF65-F5344CB8AC3E}">
        <p14:creationId xmlns:p14="http://schemas.microsoft.com/office/powerpoint/2010/main" val="141727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a:t>
            </a:fld>
            <a:endParaRPr lang="en-GB"/>
          </a:p>
        </p:txBody>
      </p:sp>
    </p:spTree>
    <p:extLst>
      <p:ext uri="{BB962C8B-B14F-4D97-AF65-F5344CB8AC3E}">
        <p14:creationId xmlns:p14="http://schemas.microsoft.com/office/powerpoint/2010/main" val="2183952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90</a:t>
            </a:fld>
            <a:endParaRPr lang="en-GB"/>
          </a:p>
        </p:txBody>
      </p:sp>
    </p:spTree>
    <p:extLst>
      <p:ext uri="{BB962C8B-B14F-4D97-AF65-F5344CB8AC3E}">
        <p14:creationId xmlns:p14="http://schemas.microsoft.com/office/powerpoint/2010/main" val="27303855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91</a:t>
            </a:fld>
            <a:endParaRPr lang="en-GB"/>
          </a:p>
        </p:txBody>
      </p:sp>
    </p:spTree>
    <p:extLst>
      <p:ext uri="{BB962C8B-B14F-4D97-AF65-F5344CB8AC3E}">
        <p14:creationId xmlns:p14="http://schemas.microsoft.com/office/powerpoint/2010/main" val="19863729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92</a:t>
            </a:fld>
            <a:endParaRPr lang="en-GB"/>
          </a:p>
        </p:txBody>
      </p:sp>
    </p:spTree>
    <p:extLst>
      <p:ext uri="{BB962C8B-B14F-4D97-AF65-F5344CB8AC3E}">
        <p14:creationId xmlns:p14="http://schemas.microsoft.com/office/powerpoint/2010/main" val="8607681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93</a:t>
            </a:fld>
            <a:endParaRPr lang="en-GB"/>
          </a:p>
        </p:txBody>
      </p:sp>
    </p:spTree>
    <p:extLst>
      <p:ext uri="{BB962C8B-B14F-4D97-AF65-F5344CB8AC3E}">
        <p14:creationId xmlns:p14="http://schemas.microsoft.com/office/powerpoint/2010/main" val="1386828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94</a:t>
            </a:fld>
            <a:endParaRPr lang="en-GB"/>
          </a:p>
        </p:txBody>
      </p:sp>
    </p:spTree>
    <p:extLst>
      <p:ext uri="{BB962C8B-B14F-4D97-AF65-F5344CB8AC3E}">
        <p14:creationId xmlns:p14="http://schemas.microsoft.com/office/powerpoint/2010/main" val="32805590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95</a:t>
            </a:fld>
            <a:endParaRPr lang="en-GB"/>
          </a:p>
        </p:txBody>
      </p:sp>
    </p:spTree>
    <p:extLst>
      <p:ext uri="{BB962C8B-B14F-4D97-AF65-F5344CB8AC3E}">
        <p14:creationId xmlns:p14="http://schemas.microsoft.com/office/powerpoint/2010/main" val="19032460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96</a:t>
            </a:fld>
            <a:endParaRPr lang="en-GB"/>
          </a:p>
        </p:txBody>
      </p:sp>
    </p:spTree>
    <p:extLst>
      <p:ext uri="{BB962C8B-B14F-4D97-AF65-F5344CB8AC3E}">
        <p14:creationId xmlns:p14="http://schemas.microsoft.com/office/powerpoint/2010/main" val="39876982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97</a:t>
            </a:fld>
            <a:endParaRPr lang="en-GB"/>
          </a:p>
        </p:txBody>
      </p:sp>
    </p:spTree>
    <p:extLst>
      <p:ext uri="{BB962C8B-B14F-4D97-AF65-F5344CB8AC3E}">
        <p14:creationId xmlns:p14="http://schemas.microsoft.com/office/powerpoint/2010/main" val="17603086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98</a:t>
            </a:fld>
            <a:endParaRPr lang="en-GB"/>
          </a:p>
        </p:txBody>
      </p:sp>
    </p:spTree>
    <p:extLst>
      <p:ext uri="{BB962C8B-B14F-4D97-AF65-F5344CB8AC3E}">
        <p14:creationId xmlns:p14="http://schemas.microsoft.com/office/powerpoint/2010/main" val="16045876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9775D-622A-4DFB-AB60-E94788969FF5}" type="slidenum">
              <a:rPr lang="en-GB" smtClean="0"/>
              <a:t>99</a:t>
            </a:fld>
            <a:endParaRPr lang="en-GB"/>
          </a:p>
        </p:txBody>
      </p:sp>
    </p:spTree>
    <p:extLst>
      <p:ext uri="{BB962C8B-B14F-4D97-AF65-F5344CB8AC3E}">
        <p14:creationId xmlns:p14="http://schemas.microsoft.com/office/powerpoint/2010/main" val="23445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274282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copyright 2018</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This presentation was researched and compiled by: MONEEB MINHAS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a:p>
        </p:txBody>
      </p:sp>
    </p:spTree>
    <p:extLst>
      <p:ext uri="{BB962C8B-B14F-4D97-AF65-F5344CB8AC3E}">
        <p14:creationId xmlns:p14="http://schemas.microsoft.com/office/powerpoint/2010/main" val="45346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copyright 2018</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This presentation was researched and compiled by: MONEEB MINHAS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a:p>
        </p:txBody>
      </p:sp>
    </p:spTree>
    <p:extLst>
      <p:ext uri="{BB962C8B-B14F-4D97-AF65-F5344CB8AC3E}">
        <p14:creationId xmlns:p14="http://schemas.microsoft.com/office/powerpoint/2010/main" val="39201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223763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143199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93251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62367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8"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180564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7"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173439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348894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sz="1050">
                <a:latin typeface="Trajan Pro" panose="02020502050506020301" pitchFamily="18" charset="0"/>
              </a:defRPr>
            </a:lvl1pPr>
          </a:lstStyle>
          <a:p>
            <a:r>
              <a:rPr lang="en-US"/>
              <a:t>copyright 2018</a:t>
            </a:r>
            <a:endParaRPr lang="en-GB"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lstStyle/>
          <a:p>
            <a:fld id="{10806DA5-E7E3-401E-9CC0-A5C56C0FA5E8}" type="slidenum">
              <a:rPr lang="en-GB" smtClean="0"/>
              <a:t>‹#›</a:t>
            </a:fld>
            <a:endParaRPr lang="en-GB" dirty="0"/>
          </a:p>
        </p:txBody>
      </p:sp>
    </p:spTree>
    <p:extLst>
      <p:ext uri="{BB962C8B-B14F-4D97-AF65-F5344CB8AC3E}">
        <p14:creationId xmlns:p14="http://schemas.microsoft.com/office/powerpoint/2010/main" val="385775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2"/>
          </p:nvPr>
        </p:nvSpPr>
        <p:spPr>
          <a:xfrm>
            <a:off x="838200" y="6356350"/>
            <a:ext cx="2743200" cy="365125"/>
          </a:xfrm>
          <a:prstGeom prst="rect">
            <a:avLst/>
          </a:prstGeom>
        </p:spPr>
        <p:txBody>
          <a:bodyPr/>
          <a:lstStyle>
            <a:lvl1pPr>
              <a:defRPr sz="1050">
                <a:solidFill>
                  <a:schemeClr val="bg1">
                    <a:lumMod val="65000"/>
                  </a:schemeClr>
                </a:solidFill>
                <a:latin typeface="Trajan Pro" panose="02020502050506020301" pitchFamily="18" charset="0"/>
              </a:defRPr>
            </a:lvl1pPr>
          </a:lstStyle>
          <a:p>
            <a:r>
              <a:rPr lang="en-US"/>
              <a:t>copyright 2018</a:t>
            </a:r>
            <a:endParaRPr lang="en-GB" dirty="0"/>
          </a:p>
        </p:txBody>
      </p:sp>
      <p:sp>
        <p:nvSpPr>
          <p:cNvPr id="9" name="Footer Placeholder 4"/>
          <p:cNvSpPr>
            <a:spLocks noGrp="1"/>
          </p:cNvSpPr>
          <p:nvPr>
            <p:ph type="ftr" sz="quarter" idx="3"/>
          </p:nvPr>
        </p:nvSpPr>
        <p:spPr>
          <a:xfrm>
            <a:off x="4038600" y="6356350"/>
            <a:ext cx="4114800" cy="365125"/>
          </a:xfrm>
          <a:prstGeom prst="rect">
            <a:avLst/>
          </a:prstGeom>
        </p:spPr>
        <p:txBody>
          <a:bodyPr/>
          <a:lstStyle>
            <a:lvl1pPr algn="ctr">
              <a:defRPr sz="1000"/>
            </a:lvl1pPr>
          </a:lstStyle>
          <a:p>
            <a:r>
              <a:rPr lang="en-GB" dirty="0">
                <a:solidFill>
                  <a:schemeClr val="bg1">
                    <a:lumMod val="65000"/>
                  </a:schemeClr>
                </a:solidFill>
                <a:latin typeface="Trajan Pro" panose="02020502050506020301" pitchFamily="18" charset="0"/>
              </a:rPr>
              <a:t>This presentation was researched and compiled by:</a:t>
            </a:r>
          </a:p>
          <a:p>
            <a:r>
              <a:rPr lang="en-GB" sz="1100" dirty="0">
                <a:solidFill>
                  <a:schemeClr val="bg1">
                    <a:lumMod val="65000"/>
                  </a:schemeClr>
                </a:solidFill>
                <a:latin typeface="Trajan Pro" panose="02020502050506020301" pitchFamily="18" charset="0"/>
              </a:rPr>
              <a:t>MONEEB MINHAS</a:t>
            </a:r>
          </a:p>
          <a:p>
            <a:endParaRPr lang="en-GB" sz="900"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lstStyle>
            <a:lvl1pPr algn="r">
              <a:defRPr sz="1400">
                <a:solidFill>
                  <a:schemeClr val="bg1">
                    <a:lumMod val="65000"/>
                  </a:schemeClr>
                </a:solidFill>
                <a:latin typeface="Trajan Pro" panose="02020502050506020301" pitchFamily="18" charset="0"/>
              </a:defRPr>
            </a:lvl1pPr>
          </a:lstStyle>
          <a:p>
            <a:fld id="{10806DA5-E7E3-401E-9CC0-A5C56C0FA5E8}" type="slidenum">
              <a:rPr lang="en-GB" smtClean="0"/>
              <a:pPr/>
              <a:t>‹#›</a:t>
            </a:fld>
            <a:endParaRPr lang="en-GB" dirty="0"/>
          </a:p>
        </p:txBody>
      </p:sp>
    </p:spTree>
    <p:extLst>
      <p:ext uri="{BB962C8B-B14F-4D97-AF65-F5344CB8AC3E}">
        <p14:creationId xmlns:p14="http://schemas.microsoft.com/office/powerpoint/2010/main" val="420206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bible.knowing-jesus.com/topics/Jesus-As-Son-Of-Man"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biblegateway.com/passage/?search=John+10&amp;version=NIV;RSV;KJV;NRSV;ESV#fen-NIV-26511c"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www.biblegateway.com/passage/?search=John+10&amp;version=NIV;RSV;KJV;NRSV;ESV#fen-NIV-26511c"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www.biblestudytools.com/dictionary/trinity-1/"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hyperlink" Target="http://biblehub.com/" TargetMode="External"/><Relationship Id="rId13" Type="http://schemas.openxmlformats.org/officeDocument/2006/relationships/hyperlink" Target="http://catholic-resources.org/Bible/Christological_Titles.htm" TargetMode="External"/><Relationship Id="rId3" Type="http://schemas.openxmlformats.org/officeDocument/2006/relationships/hyperlink" Target="http://www.newworldencyclopedia.org/entry/Ebionites" TargetMode="External"/><Relationship Id="rId7" Type="http://schemas.openxmlformats.org/officeDocument/2006/relationships/hyperlink" Target="https://www.biblestudytools.com/dictionary/trinity-1/" TargetMode="External"/><Relationship Id="rId12" Type="http://schemas.openxmlformats.org/officeDocument/2006/relationships/hyperlink" Target="https://bible.knowing-jesus.com/"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6" Type="http://schemas.openxmlformats.org/officeDocument/2006/relationships/hyperlink" Target="http://corpus.quran.com/translation.jsp?chapter=3&amp;verse=31" TargetMode="External"/><Relationship Id="rId11" Type="http://schemas.openxmlformats.org/officeDocument/2006/relationships/hyperlink" Target="http://www.answering-christianity.com/" TargetMode="External"/><Relationship Id="rId5" Type="http://schemas.openxmlformats.org/officeDocument/2006/relationships/hyperlink" Target="http://www.ntslibrary.com/PDF%20Books%20II/The%20Septuagint.pdf" TargetMode="External"/><Relationship Id="rId10" Type="http://schemas.openxmlformats.org/officeDocument/2006/relationships/hyperlink" Target="http://www.answering-islam.org/" TargetMode="External"/><Relationship Id="rId4" Type="http://schemas.openxmlformats.org/officeDocument/2006/relationships/hyperlink" Target="http://www.scripture4all.org/OnlineInterlinear/Greek_Index.htm" TargetMode="External"/><Relationship Id="rId9" Type="http://schemas.openxmlformats.org/officeDocument/2006/relationships/hyperlink" Target="https://www.biblegateway.com/passage"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houghtco.com/miracles-of-jesus-70015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biblestudytools.com/dictionary/trinity-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www.dictionary.com/cgi-bin/dict.pl?term=revere"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biblegateway.com/passage/?search=John+20:25-29&amp;version=NIV;KJV;NKJV;RSV;NASB#fen-NKJV-26897a"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2980" y="17389"/>
            <a:ext cx="9144000" cy="1570779"/>
          </a:xfrm>
        </p:spPr>
        <p:txBody>
          <a:bodyPr>
            <a:noAutofit/>
          </a:bodyPr>
          <a:lstStyle/>
          <a:p>
            <a:r>
              <a:rPr lang="en-GB" sz="6600" b="1" dirty="0"/>
              <a:t>The divinity of Jesus </a:t>
            </a:r>
            <a:r>
              <a:rPr lang="en-GB" sz="1600" b="1" dirty="0"/>
              <a:t>(peace be upon him)?</a:t>
            </a:r>
            <a:endParaRPr lang="en-GB" sz="6600" b="1" dirty="0"/>
          </a:p>
        </p:txBody>
      </p:sp>
      <p:sp>
        <p:nvSpPr>
          <p:cNvPr id="3" name="Subtitle 2"/>
          <p:cNvSpPr>
            <a:spLocks noGrp="1"/>
          </p:cNvSpPr>
          <p:nvPr>
            <p:ph type="subTitle" idx="1"/>
          </p:nvPr>
        </p:nvSpPr>
        <p:spPr>
          <a:xfrm>
            <a:off x="1502979" y="1665463"/>
            <a:ext cx="9144000" cy="1655762"/>
          </a:xfrm>
        </p:spPr>
        <p:txBody>
          <a:bodyPr/>
          <a:lstStyle/>
          <a:p>
            <a:r>
              <a:rPr lang="en-GB" sz="3200" b="1" dirty="0"/>
              <a:t>A </a:t>
            </a:r>
            <a:r>
              <a:rPr lang="en-GB" sz="3200" b="1" dirty="0">
                <a:solidFill>
                  <a:schemeClr val="accent1">
                    <a:lumMod val="75000"/>
                  </a:schemeClr>
                </a:solidFill>
              </a:rPr>
              <a:t>Christian</a:t>
            </a:r>
            <a:r>
              <a:rPr lang="en-GB" sz="3200" b="1" dirty="0"/>
              <a:t> and </a:t>
            </a:r>
            <a:r>
              <a:rPr lang="en-GB" sz="3200" b="1" dirty="0">
                <a:solidFill>
                  <a:schemeClr val="accent6"/>
                </a:solidFill>
              </a:rPr>
              <a:t>Islamic</a:t>
            </a:r>
            <a:r>
              <a:rPr lang="en-GB" sz="3200" b="1" dirty="0"/>
              <a:t> Perspective</a:t>
            </a:r>
          </a:p>
          <a:p>
            <a:r>
              <a:rPr lang="en-GB" b="1" dirty="0"/>
              <a:t>By Moneeb Minhas</a:t>
            </a:r>
          </a:p>
        </p:txBody>
      </p:sp>
      <p:pic>
        <p:nvPicPr>
          <p:cNvPr id="1026" name="Picture 2" descr="Image result for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411" y="3025548"/>
            <a:ext cx="3963286" cy="2642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299" y="4514284"/>
            <a:ext cx="3026454" cy="1723549"/>
          </a:xfrm>
          <a:prstGeom prst="rect">
            <a:avLst/>
          </a:prstGeom>
          <a:noFill/>
        </p:spPr>
        <p:txBody>
          <a:bodyPr wrap="square" rtlCol="0">
            <a:spAutoFit/>
          </a:bodyPr>
          <a:lstStyle/>
          <a:p>
            <a:pPr algn="ctr"/>
            <a:r>
              <a:rPr lang="en-GB" i="1" dirty="0">
                <a:latin typeface="+mj-lt"/>
              </a:rPr>
              <a:t>“For there are three that bear record in heaven, the Father, the Word, and the Holy Spirit: and these three are one.”</a:t>
            </a:r>
          </a:p>
          <a:p>
            <a:pPr algn="ctr"/>
            <a:r>
              <a:rPr lang="en-GB" sz="1400" b="1" dirty="0">
                <a:latin typeface="+mj-lt"/>
              </a:rPr>
              <a:t>1 John 5:7</a:t>
            </a:r>
          </a:p>
        </p:txBody>
      </p:sp>
      <p:pic>
        <p:nvPicPr>
          <p:cNvPr id="2050" name="Picture 2" descr="Image result for trinity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354" y="2467870"/>
            <a:ext cx="1896344" cy="17067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9355" y="4668172"/>
            <a:ext cx="3026454" cy="1415772"/>
          </a:xfrm>
          <a:prstGeom prst="rect">
            <a:avLst/>
          </a:prstGeom>
          <a:noFill/>
        </p:spPr>
        <p:txBody>
          <a:bodyPr wrap="square" rtlCol="0">
            <a:spAutoFit/>
          </a:bodyPr>
          <a:lstStyle/>
          <a:p>
            <a:pPr algn="ctr"/>
            <a:r>
              <a:rPr lang="en-GB" i="1" dirty="0"/>
              <a:t>“The first of all the commandments is, Hear, O Israel; The Lord our God is One Lord:”</a:t>
            </a:r>
          </a:p>
          <a:p>
            <a:pPr algn="ctr"/>
            <a:r>
              <a:rPr lang="en-GB" sz="1400" b="1" dirty="0"/>
              <a:t>Mark 12:30</a:t>
            </a:r>
          </a:p>
        </p:txBody>
      </p:sp>
      <p:pic>
        <p:nvPicPr>
          <p:cNvPr id="2054" name="Picture 6" descr="Image result for the command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717" y="2467870"/>
            <a:ext cx="2194828" cy="18787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0806DA5-E7E3-401E-9CC0-A5C56C0FA5E8}" type="slidenum">
              <a:rPr lang="en-GB" smtClean="0"/>
              <a:t>1</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52166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597666"/>
          </a:xfrm>
        </p:spPr>
        <p:txBody>
          <a:bodyPr/>
          <a:lstStyle/>
          <a:p>
            <a:pPr algn="ctr"/>
            <a:r>
              <a:rPr lang="en-GB" dirty="0"/>
              <a:t>Quran’s view on Jesus Christ</a:t>
            </a:r>
          </a:p>
        </p:txBody>
      </p:sp>
      <p:sp>
        <p:nvSpPr>
          <p:cNvPr id="5" name="Text Placeholder 4"/>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10806DA5-E7E3-401E-9CC0-A5C56C0FA5E8}" type="slidenum">
              <a:rPr lang="en-GB" smtClean="0"/>
              <a:t>10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59385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to 1c.</a:t>
            </a:r>
          </a:p>
        </p:txBody>
      </p:sp>
      <p:sp>
        <p:nvSpPr>
          <p:cNvPr id="3" name="Content Placeholder 2"/>
          <p:cNvSpPr>
            <a:spLocks noGrp="1"/>
          </p:cNvSpPr>
          <p:nvPr>
            <p:ph idx="1"/>
          </p:nvPr>
        </p:nvSpPr>
        <p:spPr/>
        <p:txBody>
          <a:bodyPr/>
          <a:lstStyle/>
          <a:p>
            <a:r>
              <a:rPr lang="en-GB" dirty="0"/>
              <a:t>Calling someone “Lord” or “Master” was a figure of speech used in those days and by the Jews and Christians of the past. It was not used to give someone divine entitlement but a sign of respect. In some places/nations/cultures/religions it is still used as a figure of speech. </a:t>
            </a:r>
          </a:p>
          <a:p>
            <a:r>
              <a:rPr lang="en-GB" dirty="0"/>
              <a:t>Thomas was remembering God in shock as millions have done and are doing till this day when they see something amazing. </a:t>
            </a:r>
            <a:r>
              <a:rPr lang="en-GB" dirty="0" err="1"/>
              <a:t>Eg</a:t>
            </a:r>
            <a:r>
              <a:rPr lang="en-GB" dirty="0"/>
              <a:t>: “My God! That is amazing”. The context of the verses proves this. </a:t>
            </a:r>
          </a:p>
          <a:p>
            <a:endParaRPr lang="en-GB" dirty="0"/>
          </a:p>
        </p:txBody>
      </p:sp>
      <p:sp>
        <p:nvSpPr>
          <p:cNvPr id="4" name="Rectangle 3"/>
          <p:cNvSpPr/>
          <p:nvPr/>
        </p:nvSpPr>
        <p:spPr>
          <a:xfrm>
            <a:off x="8365992" y="6550223"/>
            <a:ext cx="3739870" cy="307777"/>
          </a:xfrm>
          <a:prstGeom prst="rect">
            <a:avLst/>
          </a:prstGeom>
        </p:spPr>
        <p:txBody>
          <a:bodyPr wrap="none">
            <a:spAutoFit/>
          </a:bodyPr>
          <a:lstStyle/>
          <a:p>
            <a:r>
              <a:rPr lang="en-GB" sz="1400" i="1" dirty="0"/>
              <a:t>1c. Analysis to Jesus was called God or Lord</a:t>
            </a:r>
          </a:p>
        </p:txBody>
      </p:sp>
      <p:sp>
        <p:nvSpPr>
          <p:cNvPr id="5" name="Slide Number Placeholder 4"/>
          <p:cNvSpPr>
            <a:spLocks noGrp="1"/>
          </p:cNvSpPr>
          <p:nvPr>
            <p:ph type="sldNum" sz="quarter" idx="12"/>
          </p:nvPr>
        </p:nvSpPr>
        <p:spPr/>
        <p:txBody>
          <a:bodyPr/>
          <a:lstStyle/>
          <a:p>
            <a:fld id="{10806DA5-E7E3-401E-9CC0-A5C56C0FA5E8}" type="slidenum">
              <a:rPr lang="en-GB" smtClean="0"/>
              <a:t>100</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3620454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GB" sz="3600" dirty="0">
                <a:solidFill>
                  <a:schemeClr val="tx1"/>
                </a:solidFill>
              </a:rPr>
              <a:t>These prove he was divine</a:t>
            </a:r>
          </a:p>
        </p:txBody>
      </p:sp>
      <p:sp>
        <p:nvSpPr>
          <p:cNvPr id="6" name="Title 1"/>
          <p:cNvSpPr>
            <a:spLocks noGrp="1"/>
          </p:cNvSpPr>
          <p:nvPr>
            <p:ph type="title"/>
          </p:nvPr>
        </p:nvSpPr>
        <p:spPr/>
        <p:txBody>
          <a:bodyPr>
            <a:normAutofit/>
          </a:bodyPr>
          <a:lstStyle/>
          <a:p>
            <a:pPr algn="ctr"/>
            <a:r>
              <a:rPr lang="en-GB" sz="4800" b="1" u="sng" dirty="0"/>
              <a:t>1d. Analysis to: </a:t>
            </a:r>
            <a:r>
              <a:rPr lang="en-GB" sz="4800" b="1" dirty="0"/>
              <a:t>Jesus did many miracles like raising the dead </a:t>
            </a:r>
            <a:r>
              <a:rPr lang="en-GB" sz="4800" b="1" dirty="0" err="1"/>
              <a:t>etc</a:t>
            </a:r>
            <a:endParaRPr lang="en-GB" sz="4800" b="1" dirty="0"/>
          </a:p>
        </p:txBody>
      </p:sp>
      <p:sp>
        <p:nvSpPr>
          <p:cNvPr id="2" name="Slide Number Placeholder 1"/>
          <p:cNvSpPr>
            <a:spLocks noGrp="1"/>
          </p:cNvSpPr>
          <p:nvPr>
            <p:ph type="sldNum" sz="quarter" idx="12"/>
          </p:nvPr>
        </p:nvSpPr>
        <p:spPr/>
        <p:txBody>
          <a:bodyPr/>
          <a:lstStyle/>
          <a:p>
            <a:fld id="{10806DA5-E7E3-401E-9CC0-A5C56C0FA5E8}" type="slidenum">
              <a:rPr lang="en-GB" smtClean="0"/>
              <a:t>101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31012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4" name="Content Placeholder 3"/>
          <p:cNvSpPr>
            <a:spLocks noGrp="1"/>
          </p:cNvSpPr>
          <p:nvPr>
            <p:ph idx="1"/>
          </p:nvPr>
        </p:nvSpPr>
        <p:spPr>
          <a:xfrm>
            <a:off x="838200" y="365125"/>
            <a:ext cx="10515600" cy="1417955"/>
          </a:xfrm>
        </p:spPr>
        <p:txBody>
          <a:bodyPr>
            <a:normAutofit/>
          </a:bodyPr>
          <a:lstStyle/>
          <a:p>
            <a:pPr marL="0" indent="0">
              <a:buNone/>
            </a:pPr>
            <a:r>
              <a:rPr lang="en-GB" b="1" i="1" dirty="0">
                <a:solidFill>
                  <a:srgbClr val="008000"/>
                </a:solidFill>
              </a:rPr>
              <a:t>1. Numerous Miracles were performed by many Prophets throughout the Old Testament. Some examples below:</a:t>
            </a:r>
          </a:p>
        </p:txBody>
      </p:sp>
      <p:sp>
        <p:nvSpPr>
          <p:cNvPr id="9" name="Content Placeholder 3"/>
          <p:cNvSpPr txBox="1">
            <a:spLocks/>
          </p:cNvSpPr>
          <p:nvPr/>
        </p:nvSpPr>
        <p:spPr>
          <a:xfrm>
            <a:off x="838200" y="1401445"/>
            <a:ext cx="10515600" cy="5148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b="1" dirty="0"/>
              <a:t>Miracle of Elijah and the Widow’s Son Raised From the Dead.</a:t>
            </a:r>
            <a:r>
              <a:rPr lang="en-GB" dirty="0"/>
              <a:t>  -   1st Kings 17:17</a:t>
            </a:r>
          </a:p>
          <a:p>
            <a:pPr marL="514350" indent="-514350">
              <a:buFont typeface="+mj-lt"/>
              <a:buAutoNum type="arabicPeriod"/>
            </a:pPr>
            <a:r>
              <a:rPr lang="en-GB" dirty="0"/>
              <a:t>Elisha </a:t>
            </a:r>
            <a:r>
              <a:rPr lang="en-GB" dirty="0" err="1"/>
              <a:t>Naaman</a:t>
            </a:r>
            <a:r>
              <a:rPr lang="en-GB" dirty="0"/>
              <a:t> </a:t>
            </a:r>
            <a:r>
              <a:rPr lang="en-GB" b="1" dirty="0"/>
              <a:t>cured of leprosy</a:t>
            </a:r>
            <a:r>
              <a:rPr lang="en-GB" dirty="0"/>
              <a:t> - 2 Kings 5:1</a:t>
            </a:r>
          </a:p>
          <a:p>
            <a:pPr marL="514350" indent="-514350">
              <a:buFont typeface="+mj-lt"/>
              <a:buAutoNum type="arabicPeriod"/>
            </a:pPr>
            <a:r>
              <a:rPr lang="en-GB" dirty="0"/>
              <a:t>Elisha’s bones </a:t>
            </a:r>
            <a:r>
              <a:rPr lang="en-GB" b="1" dirty="0"/>
              <a:t>resurrect a dead man  </a:t>
            </a:r>
            <a:r>
              <a:rPr lang="en-GB" dirty="0"/>
              <a:t>-  2 Kings 13:21</a:t>
            </a:r>
          </a:p>
          <a:p>
            <a:pPr marL="514350" indent="-514350">
              <a:buFont typeface="+mj-lt"/>
              <a:buAutoNum type="arabicPeriod"/>
            </a:pPr>
            <a:r>
              <a:rPr lang="en-GB" dirty="0"/>
              <a:t>Moses’s rod </a:t>
            </a:r>
            <a:r>
              <a:rPr lang="en-GB" b="1" dirty="0"/>
              <a:t>becomes a serpent  </a:t>
            </a:r>
            <a:r>
              <a:rPr lang="en-GB" dirty="0"/>
              <a:t>-  Exodus 7:10-12</a:t>
            </a:r>
          </a:p>
          <a:p>
            <a:pPr marL="514350" indent="-514350">
              <a:buFont typeface="+mj-lt"/>
              <a:buAutoNum type="arabicPeriod"/>
            </a:pPr>
            <a:r>
              <a:rPr lang="en-GB" dirty="0"/>
              <a:t>Moses smites the rock and </a:t>
            </a:r>
            <a:r>
              <a:rPr lang="en-GB" b="1" dirty="0"/>
              <a:t>water came out  </a:t>
            </a:r>
            <a:r>
              <a:rPr lang="en-GB" dirty="0"/>
              <a:t>-  Exodus 17:5</a:t>
            </a:r>
          </a:p>
          <a:p>
            <a:pPr marL="514350" indent="-514350">
              <a:buFont typeface="+mj-lt"/>
              <a:buAutoNum type="arabicPeriod"/>
            </a:pPr>
            <a:r>
              <a:rPr lang="en-GB" dirty="0"/>
              <a:t>Elisha makes a </a:t>
            </a:r>
            <a:r>
              <a:rPr lang="en-GB" b="1" dirty="0"/>
              <a:t>whole army blind  </a:t>
            </a:r>
            <a:r>
              <a:rPr lang="en-GB" dirty="0"/>
              <a:t>-  2 Kings 6:18</a:t>
            </a:r>
          </a:p>
          <a:p>
            <a:pPr marL="514350" indent="-514350">
              <a:buFont typeface="+mj-lt"/>
              <a:buAutoNum type="arabicPeriod"/>
            </a:pPr>
            <a:r>
              <a:rPr lang="en-GB" dirty="0"/>
              <a:t>Elisha </a:t>
            </a:r>
            <a:r>
              <a:rPr lang="en-GB" b="1" dirty="0"/>
              <a:t>feeds 100 men with 20 loaves of bread </a:t>
            </a:r>
            <a:r>
              <a:rPr lang="en-GB" dirty="0"/>
              <a:t>– 2 Kings 4:42</a:t>
            </a:r>
          </a:p>
          <a:p>
            <a:pPr marL="514350" indent="-514350">
              <a:buFont typeface="+mj-lt"/>
              <a:buAutoNum type="arabicPeriod"/>
            </a:pPr>
            <a:r>
              <a:rPr lang="en-GB" dirty="0"/>
              <a:t>Isaiah makes the </a:t>
            </a:r>
            <a:r>
              <a:rPr lang="en-GB" b="1" dirty="0"/>
              <a:t>sun go backwards  </a:t>
            </a:r>
            <a:r>
              <a:rPr lang="en-GB" dirty="0"/>
              <a:t>-  2 Kings 20:9</a:t>
            </a:r>
          </a:p>
          <a:p>
            <a:pPr marL="514350" indent="-514350">
              <a:buFont typeface="+mj-lt"/>
              <a:buAutoNum type="arabicPeriod"/>
            </a:pPr>
            <a:r>
              <a:rPr lang="en-GB" dirty="0"/>
              <a:t>Ezekiel raises a </a:t>
            </a:r>
            <a:r>
              <a:rPr lang="en-GB" b="1" u="sng" dirty="0"/>
              <a:t>whole city from the dead</a:t>
            </a:r>
            <a:r>
              <a:rPr lang="en-GB" dirty="0"/>
              <a:t>!  -  Ezekiel 37:1-9</a:t>
            </a:r>
          </a:p>
          <a:p>
            <a:pPr marL="514350" indent="-514350">
              <a:buFont typeface="+mj-lt"/>
              <a:buAutoNum type="arabicPeriod"/>
            </a:pP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102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11630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4" name="Content Placeholder 3"/>
          <p:cNvSpPr>
            <a:spLocks noGrp="1"/>
          </p:cNvSpPr>
          <p:nvPr>
            <p:ph idx="1"/>
          </p:nvPr>
        </p:nvSpPr>
        <p:spPr>
          <a:xfrm>
            <a:off x="479385" y="156782"/>
            <a:ext cx="10515600" cy="401200"/>
          </a:xfrm>
        </p:spPr>
        <p:txBody>
          <a:bodyPr>
            <a:normAutofit/>
          </a:bodyPr>
          <a:lstStyle/>
          <a:p>
            <a:pPr marL="0" indent="0">
              <a:buNone/>
            </a:pPr>
            <a:r>
              <a:rPr lang="en-GB" sz="2000" b="1" i="1" dirty="0">
                <a:solidFill>
                  <a:srgbClr val="008000"/>
                </a:solidFill>
              </a:rPr>
              <a:t>List of Miracles from various Prophets and other people in Bible</a:t>
            </a:r>
          </a:p>
        </p:txBody>
      </p:sp>
      <p:sp>
        <p:nvSpPr>
          <p:cNvPr id="9" name="Content Placeholder 3"/>
          <p:cNvSpPr txBox="1">
            <a:spLocks/>
          </p:cNvSpPr>
          <p:nvPr/>
        </p:nvSpPr>
        <p:spPr>
          <a:xfrm>
            <a:off x="838200" y="1401445"/>
            <a:ext cx="10515600" cy="5148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6" name="Picture 2" descr="The NIV Faithlife Study Bible, built for&#10;curious readers, is full of dynamic&#10;graphics like this one in addition to&#10;family ..."/>
          <p:cNvPicPr>
            <a:picLocks noChangeAspect="1" noChangeArrowheads="1"/>
          </p:cNvPicPr>
          <p:nvPr/>
        </p:nvPicPr>
        <p:blipFill rotWithShape="1">
          <a:blip r:embed="rId3">
            <a:extLst>
              <a:ext uri="{28A0092B-C50C-407E-A947-70E740481C1C}">
                <a14:useLocalDpi xmlns:a14="http://schemas.microsoft.com/office/drawing/2010/main" val="0"/>
              </a:ext>
            </a:extLst>
          </a:blip>
          <a:srcRect l="6438" t="17672" r="5125" b="44604"/>
          <a:stretch/>
        </p:blipFill>
        <p:spPr bwMode="auto">
          <a:xfrm>
            <a:off x="70072" y="717630"/>
            <a:ext cx="5984061" cy="59574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NIV Faithlife Study Bible, built for&#10;curious readers, is full of dynamic&#10;graphics like this one in addition to&#10;family ..."/>
          <p:cNvPicPr>
            <a:picLocks noChangeAspect="1" noChangeArrowheads="1"/>
          </p:cNvPicPr>
          <p:nvPr/>
        </p:nvPicPr>
        <p:blipFill rotWithShape="1">
          <a:blip r:embed="rId3">
            <a:extLst>
              <a:ext uri="{28A0092B-C50C-407E-A947-70E740481C1C}">
                <a14:useLocalDpi xmlns:a14="http://schemas.microsoft.com/office/drawing/2010/main" val="0"/>
              </a:ext>
            </a:extLst>
          </a:blip>
          <a:srcRect l="6438" t="55396" r="5125" b="14712"/>
          <a:stretch/>
        </p:blipFill>
        <p:spPr bwMode="auto">
          <a:xfrm>
            <a:off x="6122824" y="1401445"/>
            <a:ext cx="5984061" cy="47207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0806DA5-E7E3-401E-9CC0-A5C56C0FA5E8}" type="slidenum">
              <a:rPr lang="en-GB" smtClean="0"/>
              <a:t>103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1476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9" name="Content Placeholder 3"/>
          <p:cNvSpPr txBox="1">
            <a:spLocks/>
          </p:cNvSpPr>
          <p:nvPr/>
        </p:nvSpPr>
        <p:spPr>
          <a:xfrm>
            <a:off x="838200" y="579121"/>
            <a:ext cx="10515600" cy="56692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800" b="1" dirty="0"/>
              <a:t>Passage from 1 Kings 17:17 </a:t>
            </a:r>
          </a:p>
          <a:p>
            <a:pPr marL="0" indent="0">
              <a:buNone/>
            </a:pPr>
            <a:endParaRPr lang="en-GB" dirty="0"/>
          </a:p>
          <a:p>
            <a:pPr marL="0" indent="0">
              <a:buNone/>
            </a:pPr>
            <a:r>
              <a:rPr lang="en-GB" dirty="0"/>
              <a:t>Some time later the son of the woman who owned the house became ill. He grew worse and worse, and finally stopped breathing. </a:t>
            </a:r>
            <a:r>
              <a:rPr lang="en-GB" b="1" baseline="30000" dirty="0"/>
              <a:t>18 </a:t>
            </a:r>
            <a:r>
              <a:rPr lang="en-GB" dirty="0"/>
              <a:t>She said to Elijah, “What do you have against me, man of God? Did you come to remind me of my sin and kill my son?”</a:t>
            </a:r>
          </a:p>
          <a:p>
            <a:pPr marL="0" indent="0">
              <a:buNone/>
            </a:pPr>
            <a:r>
              <a:rPr lang="en-GB" b="1" baseline="30000" dirty="0"/>
              <a:t>19 </a:t>
            </a:r>
            <a:r>
              <a:rPr lang="en-GB" dirty="0"/>
              <a:t>“Give me your son,” Elijah replied. He took him from her arms, carried him to the upper room where he was staying, and laid him on his bed.</a:t>
            </a:r>
            <a:r>
              <a:rPr lang="en-GB" b="1" baseline="30000" dirty="0"/>
              <a:t>20 </a:t>
            </a:r>
            <a:r>
              <a:rPr lang="en-GB" dirty="0"/>
              <a:t>Then he cried out to the </a:t>
            </a:r>
            <a:r>
              <a:rPr lang="en-GB" cap="small" dirty="0"/>
              <a:t>Lord</a:t>
            </a:r>
            <a:r>
              <a:rPr lang="en-GB" dirty="0"/>
              <a:t>, “</a:t>
            </a:r>
            <a:r>
              <a:rPr lang="en-GB" cap="small" dirty="0"/>
              <a:t>Lord</a:t>
            </a:r>
            <a:r>
              <a:rPr lang="en-GB" dirty="0"/>
              <a:t> my God, have you brought tragedy even on this widow I am staying with, by causing her son to die?” </a:t>
            </a:r>
            <a:r>
              <a:rPr lang="en-GB" b="1" baseline="30000" dirty="0"/>
              <a:t>21 </a:t>
            </a:r>
            <a:r>
              <a:rPr lang="en-GB" dirty="0"/>
              <a:t>Then he stretched himself out on the boy three times and cried out to the </a:t>
            </a:r>
            <a:r>
              <a:rPr lang="en-GB" cap="small" dirty="0"/>
              <a:t>Lord</a:t>
            </a:r>
            <a:r>
              <a:rPr lang="en-GB" dirty="0"/>
              <a:t>, “</a:t>
            </a:r>
            <a:r>
              <a:rPr lang="en-GB" cap="small" dirty="0"/>
              <a:t>Lord</a:t>
            </a:r>
            <a:r>
              <a:rPr lang="en-GB" dirty="0"/>
              <a:t> my God, let this boy’s life return to him!”</a:t>
            </a:r>
          </a:p>
          <a:p>
            <a:pPr marL="0" indent="0">
              <a:buNone/>
            </a:pPr>
            <a:r>
              <a:rPr lang="en-GB" b="1" baseline="30000" dirty="0"/>
              <a:t>22 </a:t>
            </a:r>
            <a:r>
              <a:rPr lang="en-GB" b="1" dirty="0">
                <a:solidFill>
                  <a:srgbClr val="00B050"/>
                </a:solidFill>
              </a:rPr>
              <a:t>The </a:t>
            </a:r>
            <a:r>
              <a:rPr lang="en-GB" b="1" cap="small" dirty="0">
                <a:solidFill>
                  <a:srgbClr val="00B050"/>
                </a:solidFill>
              </a:rPr>
              <a:t>Lord</a:t>
            </a:r>
            <a:r>
              <a:rPr lang="en-GB" b="1" dirty="0">
                <a:solidFill>
                  <a:srgbClr val="00B050"/>
                </a:solidFill>
              </a:rPr>
              <a:t> heard Elijah’s cry</a:t>
            </a:r>
            <a:r>
              <a:rPr lang="en-GB" dirty="0"/>
              <a:t>, </a:t>
            </a:r>
            <a:r>
              <a:rPr lang="en-GB" b="1" u="sng" dirty="0"/>
              <a:t>and the boy’s life returned to him, and he lived.</a:t>
            </a:r>
          </a:p>
          <a:p>
            <a:pPr marL="0" indent="0">
              <a:buNone/>
            </a:pPr>
            <a:endParaRPr lang="en-GB" dirty="0"/>
          </a:p>
          <a:p>
            <a:r>
              <a:rPr lang="en-GB" sz="2100" dirty="0"/>
              <a:t>Muslim Scholars argue if miracles are a proof for divinity then all these Prophets should also be classed as divine, or none should be including Jesus. </a:t>
            </a:r>
          </a:p>
          <a:p>
            <a:pPr marL="0" indent="0">
              <a:buNone/>
            </a:pP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104</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7335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9" name="Content Placeholder 3"/>
          <p:cNvSpPr txBox="1">
            <a:spLocks/>
          </p:cNvSpPr>
          <p:nvPr/>
        </p:nvSpPr>
        <p:spPr>
          <a:xfrm>
            <a:off x="872924" y="579121"/>
            <a:ext cx="10515600" cy="5669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i="1" dirty="0">
                <a:solidFill>
                  <a:srgbClr val="008000"/>
                </a:solidFill>
              </a:rPr>
              <a:t>2. Jesus himself says he does the miracles by God’s will, not his own. He calls himself powerless without God. </a:t>
            </a:r>
          </a:p>
          <a:p>
            <a:pPr marL="0" indent="0">
              <a:buNone/>
            </a:pPr>
            <a:endParaRPr lang="en-GB" sz="2400" i="1" dirty="0"/>
          </a:p>
          <a:p>
            <a:pPr marL="0" indent="0">
              <a:buNone/>
            </a:pPr>
            <a:r>
              <a:rPr lang="en-GB" sz="2400" dirty="0"/>
              <a:t>“I can of My own self do </a:t>
            </a:r>
            <a:r>
              <a:rPr lang="en-GB" sz="2400" b="1" u="sng" dirty="0"/>
              <a:t>nothing</a:t>
            </a:r>
            <a:r>
              <a:rPr lang="en-GB" sz="2400" dirty="0"/>
              <a:t>. As I hear, I judge; and My judgment is righteous, because I do </a:t>
            </a:r>
            <a:r>
              <a:rPr lang="en-GB" sz="2400" b="1" u="sng" dirty="0"/>
              <a:t>not seek My own </a:t>
            </a:r>
            <a:r>
              <a:rPr lang="en-GB" sz="2400" dirty="0"/>
              <a:t>will but the will of the </a:t>
            </a:r>
            <a:r>
              <a:rPr lang="en-GB" sz="2400" b="1" u="sng" dirty="0"/>
              <a:t>Father who sent Me</a:t>
            </a:r>
            <a:r>
              <a:rPr lang="en-GB" sz="2400" dirty="0"/>
              <a:t>.”   -   </a:t>
            </a:r>
            <a:r>
              <a:rPr lang="en-GB" sz="2000" dirty="0"/>
              <a:t>John 5:30</a:t>
            </a:r>
          </a:p>
          <a:p>
            <a:pPr marL="0" indent="0">
              <a:buNone/>
            </a:pPr>
            <a:endParaRPr lang="en-GB" sz="2400" dirty="0"/>
          </a:p>
          <a:p>
            <a:pPr marL="0" indent="0">
              <a:buNone/>
            </a:pPr>
            <a:r>
              <a:rPr lang="en-GB" sz="2400" dirty="0"/>
              <a:t>“But it is by the </a:t>
            </a:r>
            <a:r>
              <a:rPr lang="en-GB" sz="2400" b="1" u="sng" dirty="0"/>
              <a:t>finger of God </a:t>
            </a:r>
            <a:r>
              <a:rPr lang="en-GB" sz="2400" dirty="0"/>
              <a:t>that I cast out demons”    -    </a:t>
            </a:r>
            <a:r>
              <a:rPr lang="en-GB" sz="2000" dirty="0"/>
              <a:t>Luke 11:20</a:t>
            </a:r>
          </a:p>
          <a:p>
            <a:pPr marL="0" indent="0">
              <a:buNone/>
            </a:pPr>
            <a:endParaRPr lang="en-GB" sz="2000" dirty="0"/>
          </a:p>
          <a:p>
            <a:pPr marL="0" indent="0">
              <a:buNone/>
            </a:pPr>
            <a:r>
              <a:rPr lang="en-GB" sz="2400" b="1" i="1" dirty="0"/>
              <a:t>“But if I cast out devils by the </a:t>
            </a:r>
            <a:r>
              <a:rPr lang="en-GB" sz="2400" b="1" i="1" u="sng" dirty="0"/>
              <a:t>Spirit of God</a:t>
            </a:r>
            <a:r>
              <a:rPr lang="en-GB" sz="2400" b="1" i="1" dirty="0"/>
              <a:t>.”   </a:t>
            </a:r>
            <a:r>
              <a:rPr lang="en-GB" sz="2000" b="1" i="1" dirty="0"/>
              <a:t>-   </a:t>
            </a:r>
            <a:r>
              <a:rPr lang="en-GB" sz="2000" dirty="0"/>
              <a:t>Matthew 12:28</a:t>
            </a:r>
            <a:endParaRPr lang="en-GB" dirty="0"/>
          </a:p>
          <a:p>
            <a:pPr marL="0" indent="0">
              <a:buNone/>
            </a:pPr>
            <a:endParaRPr lang="en-GB" sz="2000" dirty="0"/>
          </a:p>
          <a:p>
            <a:pPr marL="0" indent="0">
              <a:buNone/>
            </a:pPr>
            <a:r>
              <a:rPr lang="en-GB" sz="2400" b="1" i="1" dirty="0"/>
              <a:t>“the works that I do </a:t>
            </a:r>
            <a:r>
              <a:rPr lang="en-GB" sz="2400" b="1" i="1" u="sng" dirty="0"/>
              <a:t>in my Father's name</a:t>
            </a:r>
            <a:r>
              <a:rPr lang="en-GB" sz="2400" b="1" i="1" dirty="0"/>
              <a:t>.”  </a:t>
            </a:r>
            <a:r>
              <a:rPr lang="en-GB" sz="2000" b="1" i="1" dirty="0"/>
              <a:t>- </a:t>
            </a:r>
            <a:r>
              <a:rPr lang="en-GB" sz="2000" dirty="0"/>
              <a:t>John 10:25</a:t>
            </a:r>
          </a:p>
          <a:p>
            <a:pPr marL="0" indent="0">
              <a:buNone/>
            </a:pPr>
            <a:endParaRPr lang="en-GB" sz="2400" dirty="0"/>
          </a:p>
          <a:p>
            <a:pPr marL="0" indent="0">
              <a:buNone/>
            </a:pPr>
            <a:r>
              <a:rPr lang="en-GB" sz="2400" b="1" i="1" dirty="0"/>
              <a:t>“...I do </a:t>
            </a:r>
            <a:r>
              <a:rPr lang="en-GB" sz="2400" b="1" i="1" u="sng" dirty="0"/>
              <a:t>nothing of myself</a:t>
            </a:r>
            <a:r>
              <a:rPr lang="en-GB" sz="2400" b="1" i="1" dirty="0"/>
              <a:t>; but as my Father hath taught me, I speak these things.</a:t>
            </a:r>
            <a:r>
              <a:rPr lang="en-GB" sz="2400" dirty="0"/>
              <a:t>   </a:t>
            </a:r>
            <a:r>
              <a:rPr lang="en-GB" sz="2000" dirty="0"/>
              <a:t>-  John 8:28-29 </a:t>
            </a:r>
            <a:endParaRPr lang="en-GB" dirty="0"/>
          </a:p>
          <a:p>
            <a:endParaRPr lang="en-GB" sz="2000" dirty="0"/>
          </a:p>
        </p:txBody>
      </p:sp>
      <p:sp>
        <p:nvSpPr>
          <p:cNvPr id="2" name="Slide Number Placeholder 1"/>
          <p:cNvSpPr>
            <a:spLocks noGrp="1"/>
          </p:cNvSpPr>
          <p:nvPr>
            <p:ph type="sldNum" sz="quarter" idx="12"/>
          </p:nvPr>
        </p:nvSpPr>
        <p:spPr/>
        <p:txBody>
          <a:bodyPr/>
          <a:lstStyle/>
          <a:p>
            <a:fld id="{10806DA5-E7E3-401E-9CC0-A5C56C0FA5E8}" type="slidenum">
              <a:rPr lang="en-GB" smtClean="0"/>
              <a:t>105</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783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9" name="Content Placeholder 3"/>
          <p:cNvSpPr txBox="1">
            <a:spLocks/>
          </p:cNvSpPr>
          <p:nvPr/>
        </p:nvSpPr>
        <p:spPr>
          <a:xfrm>
            <a:off x="872924" y="579121"/>
            <a:ext cx="10515600" cy="763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i="1" dirty="0">
                <a:solidFill>
                  <a:srgbClr val="008000"/>
                </a:solidFill>
              </a:rPr>
              <a:t>3. The miracle of Lazarus shows a parallel scenario between Jesus and Elijah.   </a:t>
            </a:r>
          </a:p>
        </p:txBody>
      </p:sp>
      <p:sp>
        <p:nvSpPr>
          <p:cNvPr id="2" name="Rectangle 1"/>
          <p:cNvSpPr/>
          <p:nvPr/>
        </p:nvSpPr>
        <p:spPr>
          <a:xfrm>
            <a:off x="466845" y="1471910"/>
            <a:ext cx="5530721" cy="5078313"/>
          </a:xfrm>
          <a:prstGeom prst="rect">
            <a:avLst/>
          </a:prstGeom>
          <a:ln w="28575">
            <a:solidFill>
              <a:srgbClr val="FF5050"/>
            </a:solidFill>
          </a:ln>
        </p:spPr>
        <p:txBody>
          <a:bodyPr wrap="square">
            <a:spAutoFit/>
          </a:bodyPr>
          <a:lstStyle/>
          <a:p>
            <a:r>
              <a:rPr lang="en-GB" dirty="0"/>
              <a:t>Some time later the son of the woman who owned the house became ill. He grew worse and worse, and finally stopped breathing. </a:t>
            </a:r>
            <a:r>
              <a:rPr lang="en-GB" b="1" baseline="30000" dirty="0"/>
              <a:t>18 </a:t>
            </a:r>
            <a:r>
              <a:rPr lang="en-GB" dirty="0"/>
              <a:t>She said to Elijah, “What do you have against me, man of God? Did you come to remind me of my sin and kill my son?”</a:t>
            </a:r>
          </a:p>
          <a:p>
            <a:r>
              <a:rPr lang="en-GB" b="1" baseline="30000" dirty="0"/>
              <a:t>19 </a:t>
            </a:r>
            <a:r>
              <a:rPr lang="en-GB" dirty="0"/>
              <a:t>“Give me your son,” Elijah replied. He took him from her arms, carried him to the upper room where he was staying, and laid him on his bed.</a:t>
            </a:r>
            <a:r>
              <a:rPr lang="en-GB" b="1" baseline="30000" dirty="0"/>
              <a:t>20 </a:t>
            </a:r>
            <a:r>
              <a:rPr lang="en-GB" dirty="0"/>
              <a:t>Then he cried out to the </a:t>
            </a:r>
            <a:r>
              <a:rPr lang="en-GB" cap="small" dirty="0"/>
              <a:t>Lord</a:t>
            </a:r>
            <a:r>
              <a:rPr lang="en-GB" dirty="0"/>
              <a:t>, “</a:t>
            </a:r>
            <a:r>
              <a:rPr lang="en-GB" cap="small" dirty="0"/>
              <a:t>Lord</a:t>
            </a:r>
            <a:r>
              <a:rPr lang="en-GB" dirty="0"/>
              <a:t> my God, have you brought tragedy even on this widow I am staying with, by causing her son to die?” </a:t>
            </a:r>
            <a:r>
              <a:rPr lang="en-GB" b="1" baseline="30000" dirty="0"/>
              <a:t>21 </a:t>
            </a:r>
            <a:r>
              <a:rPr lang="en-GB" dirty="0"/>
              <a:t>Then he stretched himself out on the boy three times and cried out to the </a:t>
            </a:r>
            <a:r>
              <a:rPr lang="en-GB" cap="small" dirty="0"/>
              <a:t>Lord</a:t>
            </a:r>
            <a:r>
              <a:rPr lang="en-GB" dirty="0"/>
              <a:t>, “</a:t>
            </a:r>
            <a:r>
              <a:rPr lang="en-GB" cap="small" dirty="0"/>
              <a:t>Lord</a:t>
            </a:r>
            <a:r>
              <a:rPr lang="en-GB" dirty="0"/>
              <a:t> my God, let this boy’s life return to him!”</a:t>
            </a:r>
          </a:p>
          <a:p>
            <a:r>
              <a:rPr lang="en-GB" b="1" baseline="30000" dirty="0"/>
              <a:t>22 </a:t>
            </a:r>
            <a:r>
              <a:rPr lang="en-GB" b="1" dirty="0">
                <a:solidFill>
                  <a:srgbClr val="FF0000"/>
                </a:solidFill>
              </a:rPr>
              <a:t>The </a:t>
            </a:r>
            <a:r>
              <a:rPr lang="en-GB" b="1" cap="small" dirty="0">
                <a:solidFill>
                  <a:srgbClr val="FF0000"/>
                </a:solidFill>
              </a:rPr>
              <a:t>Lord</a:t>
            </a:r>
            <a:r>
              <a:rPr lang="en-GB" b="1" dirty="0">
                <a:solidFill>
                  <a:srgbClr val="FF0000"/>
                </a:solidFill>
              </a:rPr>
              <a:t> </a:t>
            </a:r>
            <a:r>
              <a:rPr lang="en-GB" b="1" u="sng" dirty="0">
                <a:solidFill>
                  <a:srgbClr val="FF0000"/>
                </a:solidFill>
              </a:rPr>
              <a:t>heard Elijah’s cry</a:t>
            </a:r>
            <a:r>
              <a:rPr lang="en-GB" dirty="0"/>
              <a:t>, </a:t>
            </a:r>
            <a:r>
              <a:rPr lang="en-GB" b="1" u="sng" dirty="0"/>
              <a:t>and the boy’s life returned to him, and he lived.</a:t>
            </a:r>
          </a:p>
          <a:p>
            <a:endParaRPr lang="en-GB" b="1" u="sng" dirty="0"/>
          </a:p>
          <a:p>
            <a:r>
              <a:rPr lang="en-GB" b="1" dirty="0"/>
              <a:t>1 Kings 17:17</a:t>
            </a:r>
          </a:p>
        </p:txBody>
      </p:sp>
      <p:sp>
        <p:nvSpPr>
          <p:cNvPr id="6" name="Rectangle 5"/>
          <p:cNvSpPr/>
          <p:nvPr/>
        </p:nvSpPr>
        <p:spPr>
          <a:xfrm>
            <a:off x="6227179" y="1471910"/>
            <a:ext cx="5760334" cy="3970318"/>
          </a:xfrm>
          <a:prstGeom prst="rect">
            <a:avLst/>
          </a:prstGeom>
          <a:ln w="28575">
            <a:solidFill>
              <a:srgbClr val="FF5050"/>
            </a:solidFill>
          </a:ln>
        </p:spPr>
        <p:txBody>
          <a:bodyPr wrap="square">
            <a:spAutoFit/>
          </a:bodyPr>
          <a:lstStyle/>
          <a:p>
            <a:r>
              <a:rPr lang="en-GB" dirty="0"/>
              <a:t>Therefore, when Jesus saw her weeping, and the Jews who came with her weeping, </a:t>
            </a:r>
            <a:r>
              <a:rPr lang="en-GB" b="1" u="sng" dirty="0"/>
              <a:t>He groaned </a:t>
            </a:r>
            <a:r>
              <a:rPr lang="en-GB" dirty="0"/>
              <a:t>in the spirit and was troubled. </a:t>
            </a:r>
            <a:r>
              <a:rPr lang="en-GB" b="1" baseline="30000" dirty="0"/>
              <a:t>34 </a:t>
            </a:r>
            <a:r>
              <a:rPr lang="en-GB" dirty="0"/>
              <a:t>And He said, “Where have you laid him?” They said to Him, “Lord, come and see.”…. Then Jesus, </a:t>
            </a:r>
            <a:r>
              <a:rPr lang="en-GB" b="1" u="sng" dirty="0"/>
              <a:t>again groaning in Himself</a:t>
            </a:r>
            <a:r>
              <a:rPr lang="en-GB" dirty="0"/>
              <a:t>, came to the tomb. It was a cave, and a stone lay against it. </a:t>
            </a:r>
            <a:r>
              <a:rPr lang="en-GB" b="1" baseline="30000" dirty="0"/>
              <a:t>39 </a:t>
            </a:r>
            <a:r>
              <a:rPr lang="en-GB" dirty="0"/>
              <a:t>Jesus said, “Take away the stone.”</a:t>
            </a:r>
            <a:r>
              <a:rPr lang="en-GB" b="1" baseline="30000" dirty="0"/>
              <a:t>35 </a:t>
            </a:r>
            <a:r>
              <a:rPr lang="en-GB" b="1" u="sng" dirty="0"/>
              <a:t>Jesus wept</a:t>
            </a:r>
            <a:r>
              <a:rPr lang="en-GB" dirty="0"/>
              <a:t>……And Jesus lifted up </a:t>
            </a:r>
            <a:r>
              <a:rPr lang="en-GB" i="1" dirty="0"/>
              <a:t>His</a:t>
            </a:r>
            <a:r>
              <a:rPr lang="en-GB" dirty="0"/>
              <a:t> eyes and said, “</a:t>
            </a:r>
            <a:r>
              <a:rPr lang="en-GB" b="1" dirty="0">
                <a:solidFill>
                  <a:srgbClr val="FF0000"/>
                </a:solidFill>
              </a:rPr>
              <a:t>Father, I thank You that </a:t>
            </a:r>
            <a:r>
              <a:rPr lang="en-GB" b="1" u="sng" dirty="0">
                <a:solidFill>
                  <a:srgbClr val="FF0000"/>
                </a:solidFill>
              </a:rPr>
              <a:t>You have heard </a:t>
            </a:r>
            <a:r>
              <a:rPr lang="en-GB" b="1" dirty="0">
                <a:solidFill>
                  <a:srgbClr val="FF0000"/>
                </a:solidFill>
              </a:rPr>
              <a:t>Me. And I know that You always hear Me, but because of the people who are standing by I said </a:t>
            </a:r>
            <a:r>
              <a:rPr lang="en-GB" b="1" i="1" dirty="0">
                <a:solidFill>
                  <a:srgbClr val="FF0000"/>
                </a:solidFill>
              </a:rPr>
              <a:t>this,</a:t>
            </a:r>
            <a:r>
              <a:rPr lang="en-GB" b="1" dirty="0">
                <a:solidFill>
                  <a:srgbClr val="FF0000"/>
                </a:solidFill>
              </a:rPr>
              <a:t> that they may believe that You sent Me.”……</a:t>
            </a:r>
          </a:p>
          <a:p>
            <a:endParaRPr lang="en-GB" b="1" dirty="0">
              <a:solidFill>
                <a:srgbClr val="FF0000"/>
              </a:solidFill>
            </a:endParaRPr>
          </a:p>
          <a:p>
            <a:r>
              <a:rPr lang="en-GB" b="1" dirty="0"/>
              <a:t>John 11:30-37</a:t>
            </a:r>
          </a:p>
        </p:txBody>
      </p:sp>
      <p:sp>
        <p:nvSpPr>
          <p:cNvPr id="3" name="Slide Number Placeholder 2"/>
          <p:cNvSpPr>
            <a:spLocks noGrp="1"/>
          </p:cNvSpPr>
          <p:nvPr>
            <p:ph type="sldNum" sz="quarter" idx="12"/>
          </p:nvPr>
        </p:nvSpPr>
        <p:spPr/>
        <p:txBody>
          <a:bodyPr/>
          <a:lstStyle/>
          <a:p>
            <a:fld id="{10806DA5-E7E3-401E-9CC0-A5C56C0FA5E8}" type="slidenum">
              <a:rPr lang="en-GB" smtClean="0"/>
              <a:t>106</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5309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GB" sz="3600" dirty="0">
                <a:solidFill>
                  <a:schemeClr val="tx1"/>
                </a:solidFill>
              </a:rPr>
              <a:t>These prove he was divine</a:t>
            </a:r>
          </a:p>
        </p:txBody>
      </p:sp>
      <p:sp>
        <p:nvSpPr>
          <p:cNvPr id="6" name="Title 1"/>
          <p:cNvSpPr>
            <a:spLocks noGrp="1"/>
          </p:cNvSpPr>
          <p:nvPr>
            <p:ph type="title"/>
          </p:nvPr>
        </p:nvSpPr>
        <p:spPr/>
        <p:txBody>
          <a:bodyPr>
            <a:normAutofit/>
          </a:bodyPr>
          <a:lstStyle/>
          <a:p>
            <a:pPr algn="ctr"/>
            <a:r>
              <a:rPr lang="en-GB" sz="4800" b="1" u="sng" dirty="0"/>
              <a:t>1e. Analysis to</a:t>
            </a:r>
            <a:r>
              <a:rPr lang="en-GB" sz="4800" b="1" dirty="0"/>
              <a:t>: Jesus says he is not of this world and God is not of this world, which means he is God. </a:t>
            </a:r>
          </a:p>
        </p:txBody>
      </p:sp>
      <p:sp>
        <p:nvSpPr>
          <p:cNvPr id="2" name="Slide Number Placeholder 1"/>
          <p:cNvSpPr>
            <a:spLocks noGrp="1"/>
          </p:cNvSpPr>
          <p:nvPr>
            <p:ph type="sldNum" sz="quarter" idx="12"/>
          </p:nvPr>
        </p:nvSpPr>
        <p:spPr/>
        <p:txBody>
          <a:bodyPr/>
          <a:lstStyle/>
          <a:p>
            <a:fld id="{10806DA5-E7E3-401E-9CC0-A5C56C0FA5E8}" type="slidenum">
              <a:rPr lang="en-GB" smtClean="0"/>
              <a:t>107</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91188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832592" y="6550223"/>
            <a:ext cx="4384534" cy="307777"/>
          </a:xfrm>
          <a:prstGeom prst="rect">
            <a:avLst/>
          </a:prstGeom>
        </p:spPr>
        <p:txBody>
          <a:bodyPr wrap="none">
            <a:spAutoFit/>
          </a:bodyPr>
          <a:lstStyle/>
          <a:p>
            <a:r>
              <a:rPr lang="en-GB" sz="1400" i="1" dirty="0"/>
              <a:t>1d. Jesus did many miracles which proves he is god</a:t>
            </a:r>
          </a:p>
        </p:txBody>
      </p:sp>
      <p:sp>
        <p:nvSpPr>
          <p:cNvPr id="9" name="Content Placeholder 3"/>
          <p:cNvSpPr txBox="1">
            <a:spLocks/>
          </p:cNvSpPr>
          <p:nvPr/>
        </p:nvSpPr>
        <p:spPr>
          <a:xfrm>
            <a:off x="3796496" y="1520499"/>
            <a:ext cx="7592028" cy="426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Here Jesus uses it to describe others:</a:t>
            </a:r>
          </a:p>
          <a:p>
            <a:pPr marL="0" indent="0">
              <a:buNone/>
            </a:pPr>
            <a:endParaRPr lang="en-GB" sz="2000" dirty="0"/>
          </a:p>
          <a:p>
            <a:pPr marL="0" indent="0">
              <a:buNone/>
            </a:pPr>
            <a:r>
              <a:rPr lang="en-GB" sz="2000" dirty="0"/>
              <a:t>“I have given them thy word; and the world hath hated them, </a:t>
            </a:r>
            <a:r>
              <a:rPr lang="en-GB" sz="2000" b="1" dirty="0"/>
              <a:t>because they are not of the world, even as I am not of the world</a:t>
            </a:r>
            <a:r>
              <a:rPr lang="en-GB" sz="2000" dirty="0"/>
              <a:t>” –   John 17:14</a:t>
            </a:r>
          </a:p>
          <a:p>
            <a:pPr marL="0" indent="0">
              <a:buNone/>
            </a:pPr>
            <a:endParaRPr lang="en-GB" sz="2000" dirty="0"/>
          </a:p>
          <a:p>
            <a:pPr marL="0" indent="0">
              <a:buNone/>
            </a:pPr>
            <a:r>
              <a:rPr lang="en-GB" sz="2000" dirty="0"/>
              <a:t>“</a:t>
            </a:r>
            <a:r>
              <a:rPr lang="en-GB" sz="2000" b="1" dirty="0"/>
              <a:t>They are not of the world, even as I am not of the world</a:t>
            </a:r>
            <a:r>
              <a:rPr lang="en-GB" sz="2000" dirty="0"/>
              <a:t>” -John 17:16</a:t>
            </a:r>
          </a:p>
          <a:p>
            <a:endParaRPr lang="en-GB" sz="1800" dirty="0"/>
          </a:p>
          <a:p>
            <a:endParaRPr lang="en-GB" sz="1800" dirty="0"/>
          </a:p>
        </p:txBody>
      </p:sp>
      <p:sp>
        <p:nvSpPr>
          <p:cNvPr id="2" name="Rectangle 1"/>
          <p:cNvSpPr/>
          <p:nvPr/>
        </p:nvSpPr>
        <p:spPr>
          <a:xfrm>
            <a:off x="462432" y="1520499"/>
            <a:ext cx="3218317" cy="4770537"/>
          </a:xfrm>
          <a:prstGeom prst="rect">
            <a:avLst/>
          </a:prstGeom>
          <a:solidFill>
            <a:schemeClr val="accent1">
              <a:lumMod val="60000"/>
              <a:lumOff val="40000"/>
            </a:schemeClr>
          </a:solidFill>
        </p:spPr>
        <p:txBody>
          <a:bodyPr wrap="square">
            <a:spAutoFit/>
          </a:bodyPr>
          <a:lstStyle/>
          <a:p>
            <a:r>
              <a:rPr lang="en-GB" dirty="0"/>
              <a:t>“And he (Jesus) said unto them, Ye are from beneath; </a:t>
            </a:r>
            <a:r>
              <a:rPr lang="en-GB" b="1" u="sng" dirty="0"/>
              <a:t>I am from above</a:t>
            </a:r>
            <a:r>
              <a:rPr lang="en-GB" dirty="0"/>
              <a:t>: ye are of this world; </a:t>
            </a:r>
            <a:r>
              <a:rPr lang="en-GB" b="1" u="sng" dirty="0"/>
              <a:t>I am not of this world</a:t>
            </a:r>
            <a:r>
              <a:rPr lang="en-GB" dirty="0"/>
              <a:t>.”</a:t>
            </a:r>
          </a:p>
          <a:p>
            <a:endParaRPr lang="en-GB" dirty="0"/>
          </a:p>
          <a:p>
            <a:r>
              <a:rPr lang="en-GB" dirty="0"/>
              <a:t>John 8:23</a:t>
            </a:r>
          </a:p>
          <a:p>
            <a:endParaRPr lang="en-GB" dirty="0"/>
          </a:p>
          <a:p>
            <a:r>
              <a:rPr lang="en-GB" dirty="0"/>
              <a:t>Jesus said, "</a:t>
            </a:r>
            <a:r>
              <a:rPr lang="en-GB" b="1" u="sng" dirty="0"/>
              <a:t>My kingdom is not of this world</a:t>
            </a:r>
            <a:r>
              <a:rPr lang="en-GB" dirty="0"/>
              <a:t>. If it were, my servants would fight to prevent my arrest by the Jewish leaders. But now my kingdom is from another place.“</a:t>
            </a:r>
          </a:p>
          <a:p>
            <a:endParaRPr lang="en-GB" dirty="0"/>
          </a:p>
          <a:p>
            <a:r>
              <a:rPr lang="en-GB" sz="1600" dirty="0"/>
              <a:t>John 18:36</a:t>
            </a:r>
            <a:endParaRPr lang="en-US" sz="1600" dirty="0"/>
          </a:p>
        </p:txBody>
      </p:sp>
      <p:sp>
        <p:nvSpPr>
          <p:cNvPr id="3" name="Rectangle 2"/>
          <p:cNvSpPr/>
          <p:nvPr/>
        </p:nvSpPr>
        <p:spPr>
          <a:xfrm>
            <a:off x="381409" y="388649"/>
            <a:ext cx="11204849" cy="1015663"/>
          </a:xfrm>
          <a:prstGeom prst="rect">
            <a:avLst/>
          </a:prstGeom>
        </p:spPr>
        <p:txBody>
          <a:bodyPr wrap="square">
            <a:spAutoFit/>
          </a:bodyPr>
          <a:lstStyle/>
          <a:p>
            <a:pPr marL="457200" indent="-457200">
              <a:buAutoNum type="arabicPeriod"/>
            </a:pPr>
            <a:r>
              <a:rPr lang="en-GB" sz="2000" b="1" i="1" dirty="0">
                <a:solidFill>
                  <a:srgbClr val="008000"/>
                </a:solidFill>
              </a:rPr>
              <a:t>This statement is a figure of speech. Jesus uses this to describe his disciples. Does this make them God now? No as its metaphorical. If taken literally it could mean anyone who has denounced the world is not of this world.</a:t>
            </a:r>
          </a:p>
        </p:txBody>
      </p:sp>
      <p:sp>
        <p:nvSpPr>
          <p:cNvPr id="4" name="Slide Number Placeholder 3"/>
          <p:cNvSpPr>
            <a:spLocks noGrp="1"/>
          </p:cNvSpPr>
          <p:nvPr>
            <p:ph type="sldNum" sz="quarter" idx="12"/>
          </p:nvPr>
        </p:nvSpPr>
        <p:spPr/>
        <p:txBody>
          <a:bodyPr/>
          <a:lstStyle/>
          <a:p>
            <a:fld id="{10806DA5-E7E3-401E-9CC0-A5C56C0FA5E8}" type="slidenum">
              <a:rPr lang="en-GB" smtClean="0"/>
              <a:t>108</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302670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GB" sz="3600" dirty="0">
                <a:solidFill>
                  <a:schemeClr val="tx1"/>
                </a:solidFill>
              </a:rPr>
              <a:t>These prove he was divine</a:t>
            </a:r>
          </a:p>
        </p:txBody>
      </p:sp>
      <p:sp>
        <p:nvSpPr>
          <p:cNvPr id="6" name="Title 1"/>
          <p:cNvSpPr>
            <a:spLocks noGrp="1"/>
          </p:cNvSpPr>
          <p:nvPr>
            <p:ph type="title"/>
          </p:nvPr>
        </p:nvSpPr>
        <p:spPr/>
        <p:txBody>
          <a:bodyPr>
            <a:normAutofit/>
          </a:bodyPr>
          <a:lstStyle/>
          <a:p>
            <a:pPr algn="ctr"/>
            <a:r>
              <a:rPr lang="en-GB" sz="4800" b="1" u="sng" dirty="0"/>
              <a:t>1f. Analysis to</a:t>
            </a:r>
            <a:r>
              <a:rPr lang="en-GB" sz="4800" b="1" dirty="0"/>
              <a:t>: Jesus was created in God’s image and made before all things</a:t>
            </a:r>
          </a:p>
        </p:txBody>
      </p:sp>
      <p:sp>
        <p:nvSpPr>
          <p:cNvPr id="2" name="Slide Number Placeholder 1"/>
          <p:cNvSpPr>
            <a:spLocks noGrp="1"/>
          </p:cNvSpPr>
          <p:nvPr>
            <p:ph type="sldNum" sz="quarter" idx="12"/>
          </p:nvPr>
        </p:nvSpPr>
        <p:spPr/>
        <p:txBody>
          <a:bodyPr/>
          <a:lstStyle/>
          <a:p>
            <a:fld id="{10806DA5-E7E3-401E-9CC0-A5C56C0FA5E8}" type="slidenum">
              <a:rPr lang="en-GB" smtClean="0"/>
              <a:t>109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81179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According to Quran </a:t>
            </a:r>
            <a:br>
              <a:rPr lang="en-GB" sz="3200" b="1" dirty="0"/>
            </a:br>
            <a:r>
              <a:rPr lang="en-GB" sz="3200" b="1" dirty="0"/>
              <a:t>Jesus was a High esteemed Prophet/Messenger/Messiah (Christ)</a:t>
            </a:r>
          </a:p>
        </p:txBody>
      </p:sp>
      <p:sp>
        <p:nvSpPr>
          <p:cNvPr id="5" name="Content Placeholder 4"/>
          <p:cNvSpPr>
            <a:spLocks noGrp="1"/>
          </p:cNvSpPr>
          <p:nvPr>
            <p:ph idx="1"/>
          </p:nvPr>
        </p:nvSpPr>
        <p:spPr>
          <a:xfrm>
            <a:off x="4105072" y="2354093"/>
            <a:ext cx="7248728" cy="3822869"/>
          </a:xfrm>
        </p:spPr>
        <p:txBody>
          <a:bodyPr/>
          <a:lstStyle/>
          <a:p>
            <a:pPr marL="0" indent="0">
              <a:buNone/>
            </a:pPr>
            <a:r>
              <a:rPr lang="en-GB" b="1" i="1" dirty="0"/>
              <a:t>“And the angles said ‘O Mary, Allah gives you glad tidings of a Word from Him, his name is Messiah, Jesus son of Mary, High </a:t>
            </a:r>
            <a:r>
              <a:rPr lang="en-GB" b="1" i="1" dirty="0" err="1"/>
              <a:t>honored</a:t>
            </a:r>
            <a:r>
              <a:rPr lang="en-GB" b="1" i="1" dirty="0"/>
              <a:t> in this world and the next, of those near to God.” </a:t>
            </a:r>
          </a:p>
          <a:p>
            <a:pPr marL="0" indent="0">
              <a:buNone/>
            </a:pPr>
            <a:endParaRPr lang="en-GB" b="1" i="1" dirty="0"/>
          </a:p>
          <a:p>
            <a:pPr marL="0" indent="0">
              <a:buNone/>
            </a:pPr>
            <a:r>
              <a:rPr lang="en-GB" b="1" dirty="0"/>
              <a:t>Qur’an - 3:40</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8706900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67"/>
            <a:ext cx="10515600" cy="803917"/>
          </a:xfrm>
        </p:spPr>
        <p:txBody>
          <a:bodyPr>
            <a:noAutofit/>
          </a:bodyPr>
          <a:lstStyle/>
          <a:p>
            <a:r>
              <a:rPr lang="en-GB" sz="2400" b="1" dirty="0"/>
              <a:t>1f. Jesus was created in God’s image and made before all things</a:t>
            </a:r>
          </a:p>
        </p:txBody>
      </p:sp>
      <p:sp>
        <p:nvSpPr>
          <p:cNvPr id="4" name="Rectangle 3"/>
          <p:cNvSpPr/>
          <p:nvPr/>
        </p:nvSpPr>
        <p:spPr>
          <a:xfrm>
            <a:off x="4321215" y="1134319"/>
            <a:ext cx="7276618" cy="5355312"/>
          </a:xfrm>
          <a:prstGeom prst="rect">
            <a:avLst/>
          </a:prstGeom>
        </p:spPr>
        <p:txBody>
          <a:bodyPr wrap="square">
            <a:spAutoFit/>
          </a:bodyPr>
          <a:lstStyle/>
          <a:p>
            <a:r>
              <a:rPr lang="en-GB" b="1" i="1" dirty="0">
                <a:solidFill>
                  <a:srgbClr val="008000"/>
                </a:solidFill>
              </a:rPr>
              <a:t>1. Firstly these are the words of Paul and not of Christ or his direct disciples. There are many links to Pauls teachings and that of the Roman/Greek teachings. </a:t>
            </a:r>
          </a:p>
          <a:p>
            <a:pPr marL="285750" indent="-285750">
              <a:buFont typeface="Arial" panose="020B0604020202020204" pitchFamily="34" charset="0"/>
              <a:buChar char="•"/>
            </a:pPr>
            <a:r>
              <a:rPr lang="en-GB" dirty="0"/>
              <a:t>Muslim Scholars say Paul is the reason why Christendom moved from a monotheistic approach to making Jesus into God or Son of God. </a:t>
            </a:r>
          </a:p>
          <a:p>
            <a:pPr marL="285750" indent="-285750">
              <a:buFont typeface="Arial" panose="020B0604020202020204" pitchFamily="34" charset="0"/>
              <a:buChar char="•"/>
            </a:pPr>
            <a:r>
              <a:rPr lang="en-GB" dirty="0"/>
              <a:t>Many disciples rejected Paul and many Early Christian denominations also rejected his teachings and writings. </a:t>
            </a:r>
          </a:p>
          <a:p>
            <a:pPr marL="742950" lvl="1" indent="-285750">
              <a:buFont typeface="Arial" panose="020B0604020202020204" pitchFamily="34" charset="0"/>
              <a:buChar char="•"/>
            </a:pPr>
            <a:r>
              <a:rPr lang="en-GB" dirty="0"/>
              <a:t>“</a:t>
            </a:r>
            <a:r>
              <a:rPr lang="en-GB" b="1" i="1" dirty="0"/>
              <a:t>And Saul, having come to Jerusalem, did try to join himself to the disciples, and they were </a:t>
            </a:r>
            <a:r>
              <a:rPr lang="en-GB" b="1" i="1" u="sng" dirty="0"/>
              <a:t>all afraid of him</a:t>
            </a:r>
            <a:r>
              <a:rPr lang="en-GB" b="1" i="1" dirty="0"/>
              <a:t>, </a:t>
            </a:r>
            <a:r>
              <a:rPr lang="en-GB" b="1" i="1" u="sng" dirty="0"/>
              <a:t>not believing that he is a disciple</a:t>
            </a:r>
            <a:r>
              <a:rPr lang="en-GB" b="1" i="1" dirty="0"/>
              <a:t>”  </a:t>
            </a:r>
            <a:r>
              <a:rPr lang="en-GB" dirty="0"/>
              <a:t>- Acts 9:26-31</a:t>
            </a:r>
          </a:p>
          <a:p>
            <a:pPr marL="285750" indent="-285750">
              <a:buFont typeface="Arial" panose="020B0604020202020204" pitchFamily="34" charset="0"/>
              <a:buChar char="•"/>
            </a:pPr>
            <a:r>
              <a:rPr lang="en-GB" dirty="0"/>
              <a:t>This is why he went to propagate his message in Rome where his message would have been more accepted</a:t>
            </a:r>
          </a:p>
          <a:p>
            <a:pPr marL="285750" indent="-285750">
              <a:buFont typeface="Arial" panose="020B0604020202020204" pitchFamily="34" charset="0"/>
              <a:buChar char="•"/>
            </a:pPr>
            <a:r>
              <a:rPr lang="en-GB" dirty="0" err="1"/>
              <a:t>Ebionites</a:t>
            </a:r>
            <a:r>
              <a:rPr lang="en-GB" dirty="0"/>
              <a:t>, Arians, Nazarenes (1</a:t>
            </a:r>
            <a:r>
              <a:rPr lang="en-GB" baseline="30000" dirty="0"/>
              <a:t>st</a:t>
            </a:r>
            <a:r>
              <a:rPr lang="en-GB" dirty="0"/>
              <a:t> century Christian denominations) all rejected the doctrines of Paul. </a:t>
            </a:r>
          </a:p>
          <a:p>
            <a:pPr marL="285750" indent="-285750">
              <a:buFont typeface="Arial" panose="020B0604020202020204" pitchFamily="34" charset="0"/>
              <a:buChar char="•"/>
            </a:pPr>
            <a:endParaRPr lang="en-GB" dirty="0"/>
          </a:p>
          <a:p>
            <a:r>
              <a:rPr lang="en-GB" b="1" u="sng" dirty="0">
                <a:solidFill>
                  <a:srgbClr val="008000"/>
                </a:solidFill>
              </a:rPr>
              <a:t>This still does not prove that Jesus was given self-deification, but rather – Involuntary or Posthumous deification</a:t>
            </a:r>
            <a:r>
              <a:rPr lang="en-GB" u="sng" dirty="0">
                <a:solidFill>
                  <a:srgbClr val="008000"/>
                </a:solidFill>
              </a:rPr>
              <a:t>.</a:t>
            </a:r>
            <a:endParaRPr lang="en-GB" dirty="0"/>
          </a:p>
          <a:p>
            <a:pPr marL="285750" indent="-285750">
              <a:buFont typeface="Arial" panose="020B0604020202020204" pitchFamily="34" charset="0"/>
              <a:buChar char="•"/>
            </a:pPr>
            <a:endParaRPr lang="en-GB" dirty="0"/>
          </a:p>
        </p:txBody>
      </p:sp>
      <p:sp>
        <p:nvSpPr>
          <p:cNvPr id="6" name="Content Placeholder 2"/>
          <p:cNvSpPr txBox="1">
            <a:spLocks/>
          </p:cNvSpPr>
          <p:nvPr/>
        </p:nvSpPr>
        <p:spPr>
          <a:xfrm>
            <a:off x="838201" y="1134319"/>
            <a:ext cx="3097192" cy="5521124"/>
          </a:xfrm>
          <a:prstGeom prst="rect">
            <a:avLst/>
          </a:prstGeom>
          <a:solidFill>
            <a:schemeClr val="accent1">
              <a:lumMod val="60000"/>
              <a:lumOff val="4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aseline="30000" dirty="0"/>
              <a:t>5 </a:t>
            </a:r>
            <a:r>
              <a:rPr lang="en-GB" sz="1800" dirty="0"/>
              <a:t>The Son is the </a:t>
            </a:r>
            <a:r>
              <a:rPr lang="en-GB" sz="1800" dirty="0">
                <a:solidFill>
                  <a:srgbClr val="FF0000"/>
                </a:solidFill>
              </a:rPr>
              <a:t>image of the invisible God</a:t>
            </a:r>
            <a:r>
              <a:rPr lang="en-GB" sz="1800" dirty="0"/>
              <a:t>, the </a:t>
            </a:r>
            <a:r>
              <a:rPr lang="en-GB" sz="1800" dirty="0">
                <a:solidFill>
                  <a:srgbClr val="FF0000"/>
                </a:solidFill>
              </a:rPr>
              <a:t>firstborn </a:t>
            </a:r>
            <a:r>
              <a:rPr lang="en-GB" sz="1800" dirty="0"/>
              <a:t>over all creation. </a:t>
            </a:r>
            <a:r>
              <a:rPr lang="en-GB" sz="1800" baseline="30000" dirty="0"/>
              <a:t>16 </a:t>
            </a:r>
            <a:r>
              <a:rPr lang="en-GB" sz="1800" dirty="0">
                <a:solidFill>
                  <a:srgbClr val="FF0000"/>
                </a:solidFill>
              </a:rPr>
              <a:t>For in him all things were created</a:t>
            </a:r>
            <a:r>
              <a:rPr lang="en-GB" sz="1800" dirty="0"/>
              <a:t>: things in heaven and on earth, visible and invisible, whether thrones or powers or rulers or authorities; all things have been </a:t>
            </a:r>
            <a:r>
              <a:rPr lang="en-GB" sz="1800" dirty="0">
                <a:solidFill>
                  <a:srgbClr val="FF0000"/>
                </a:solidFill>
              </a:rPr>
              <a:t>created through him and for him</a:t>
            </a:r>
            <a:r>
              <a:rPr lang="en-GB" sz="1800" dirty="0"/>
              <a:t>. </a:t>
            </a:r>
            <a:r>
              <a:rPr lang="en-GB" sz="1800" baseline="30000" dirty="0"/>
              <a:t>17</a:t>
            </a:r>
            <a:r>
              <a:rPr lang="en-GB" sz="1800" baseline="30000" dirty="0">
                <a:solidFill>
                  <a:srgbClr val="FF0000"/>
                </a:solidFill>
              </a:rPr>
              <a:t> </a:t>
            </a:r>
            <a:r>
              <a:rPr lang="en-GB" sz="1800" dirty="0">
                <a:solidFill>
                  <a:srgbClr val="FF0000"/>
                </a:solidFill>
              </a:rPr>
              <a:t>He is before all things</a:t>
            </a:r>
            <a:r>
              <a:rPr lang="en-GB" sz="1800" dirty="0"/>
              <a:t>, and in him all things hold together.</a:t>
            </a:r>
          </a:p>
          <a:p>
            <a:pPr marL="0" indent="0">
              <a:buFont typeface="Arial" panose="020B0604020202020204" pitchFamily="34" charset="0"/>
              <a:buNone/>
            </a:pPr>
            <a:r>
              <a:rPr lang="en-GB" sz="1800" dirty="0"/>
              <a:t>Colossians 1:16</a:t>
            </a:r>
          </a:p>
          <a:p>
            <a:pPr marL="0" indent="0">
              <a:buFont typeface="Arial" panose="020B0604020202020204" pitchFamily="34" charset="0"/>
              <a:buNone/>
            </a:pPr>
            <a:endParaRPr lang="en-GB" sz="1800" dirty="0"/>
          </a:p>
          <a:p>
            <a:pPr marL="0" indent="0">
              <a:buNone/>
            </a:pPr>
            <a:r>
              <a:rPr lang="en-US" sz="1800" dirty="0"/>
              <a:t>“I am the </a:t>
            </a:r>
            <a:r>
              <a:rPr lang="en-US" sz="1800" dirty="0">
                <a:solidFill>
                  <a:srgbClr val="FF0000"/>
                </a:solidFill>
              </a:rPr>
              <a:t>Alpha</a:t>
            </a:r>
            <a:r>
              <a:rPr lang="en-US" sz="1800" dirty="0"/>
              <a:t> and the </a:t>
            </a:r>
            <a:r>
              <a:rPr lang="en-US" sz="1800" dirty="0">
                <a:solidFill>
                  <a:srgbClr val="FF0000"/>
                </a:solidFill>
              </a:rPr>
              <a:t>Omega</a:t>
            </a:r>
            <a:r>
              <a:rPr lang="en-US" sz="1800" dirty="0"/>
              <a:t>, the </a:t>
            </a:r>
            <a:r>
              <a:rPr lang="en-US" sz="1800" dirty="0">
                <a:solidFill>
                  <a:srgbClr val="FF0000"/>
                </a:solidFill>
              </a:rPr>
              <a:t>First</a:t>
            </a:r>
            <a:r>
              <a:rPr lang="en-US" sz="1800" dirty="0"/>
              <a:t> and the </a:t>
            </a:r>
            <a:r>
              <a:rPr lang="en-US" sz="1800" dirty="0">
                <a:solidFill>
                  <a:srgbClr val="FF0000"/>
                </a:solidFill>
              </a:rPr>
              <a:t>Last</a:t>
            </a:r>
            <a:r>
              <a:rPr lang="en-US" sz="1800" dirty="0"/>
              <a:t>, the </a:t>
            </a:r>
            <a:r>
              <a:rPr lang="en-US" sz="1800" dirty="0">
                <a:solidFill>
                  <a:srgbClr val="FF0000"/>
                </a:solidFill>
              </a:rPr>
              <a:t>Beginning</a:t>
            </a:r>
            <a:r>
              <a:rPr lang="en-US" sz="1800" dirty="0"/>
              <a:t> and the </a:t>
            </a:r>
            <a:r>
              <a:rPr lang="en-US" sz="1800" dirty="0">
                <a:solidFill>
                  <a:srgbClr val="FF0000"/>
                </a:solidFill>
              </a:rPr>
              <a:t>End</a:t>
            </a:r>
            <a:r>
              <a:rPr lang="en-US" sz="1800" dirty="0"/>
              <a:t>.” </a:t>
            </a:r>
          </a:p>
          <a:p>
            <a:pPr marL="0" indent="0">
              <a:buNone/>
            </a:pPr>
            <a:r>
              <a:rPr lang="en-US" sz="1700" dirty="0"/>
              <a:t>Revelation 22:13</a:t>
            </a:r>
          </a:p>
        </p:txBody>
      </p:sp>
      <p:sp>
        <p:nvSpPr>
          <p:cNvPr id="3" name="Slide Number Placeholder 2"/>
          <p:cNvSpPr>
            <a:spLocks noGrp="1"/>
          </p:cNvSpPr>
          <p:nvPr>
            <p:ph type="sldNum" sz="quarter" idx="12"/>
          </p:nvPr>
        </p:nvSpPr>
        <p:spPr/>
        <p:txBody>
          <a:bodyPr/>
          <a:lstStyle/>
          <a:p>
            <a:fld id="{10806DA5-E7E3-401E-9CC0-A5C56C0FA5E8}" type="slidenum">
              <a:rPr lang="en-GB" smtClean="0"/>
              <a:t>110</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73535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366"/>
          </a:xfrm>
        </p:spPr>
        <p:txBody>
          <a:bodyPr>
            <a:normAutofit/>
          </a:bodyPr>
          <a:lstStyle/>
          <a:p>
            <a:r>
              <a:rPr lang="en-GB" sz="3200" dirty="0"/>
              <a:t>Analysis of the statements</a:t>
            </a:r>
          </a:p>
        </p:txBody>
      </p:sp>
      <p:sp>
        <p:nvSpPr>
          <p:cNvPr id="3" name="Content Placeholder 2"/>
          <p:cNvSpPr>
            <a:spLocks noGrp="1"/>
          </p:cNvSpPr>
          <p:nvPr>
            <p:ph idx="1"/>
          </p:nvPr>
        </p:nvSpPr>
        <p:spPr>
          <a:xfrm>
            <a:off x="4120588" y="1134320"/>
            <a:ext cx="7500394" cy="5042644"/>
          </a:xfrm>
        </p:spPr>
        <p:txBody>
          <a:bodyPr>
            <a:normAutofit/>
          </a:bodyPr>
          <a:lstStyle/>
          <a:p>
            <a:pPr marL="0" indent="0">
              <a:buNone/>
            </a:pPr>
            <a:r>
              <a:rPr lang="en-GB" sz="1800" b="1" i="1" dirty="0">
                <a:solidFill>
                  <a:srgbClr val="008000"/>
                </a:solidFill>
              </a:rPr>
              <a:t>2. Man itself was created in God’s image according to the Bible. This makes it very vague to use this as a proof. </a:t>
            </a:r>
          </a:p>
          <a:p>
            <a:pPr marL="0" indent="0">
              <a:buNone/>
            </a:pPr>
            <a:r>
              <a:rPr lang="en-GB" sz="2000" b="1" dirty="0">
                <a:solidFill>
                  <a:srgbClr val="FF0000"/>
                </a:solidFill>
              </a:rPr>
              <a:t>“…image of the invisible God…”</a:t>
            </a:r>
          </a:p>
          <a:p>
            <a:pPr marL="457200" lvl="1" indent="0">
              <a:buNone/>
            </a:pPr>
            <a:r>
              <a:rPr lang="en-GB" sz="1600" b="1" i="1" dirty="0"/>
              <a:t>“…for God made humans in his own image.”</a:t>
            </a:r>
            <a:r>
              <a:rPr lang="en-GB" sz="1000" b="1" i="1" dirty="0">
                <a:solidFill>
                  <a:srgbClr val="008000"/>
                </a:solidFill>
              </a:rPr>
              <a:t>   -  </a:t>
            </a:r>
            <a:r>
              <a:rPr lang="en-GB" sz="1600" dirty="0"/>
              <a:t>Genesis 9:6</a:t>
            </a:r>
          </a:p>
          <a:p>
            <a:pPr marL="0" indent="0">
              <a:buNone/>
            </a:pPr>
            <a:r>
              <a:rPr lang="en-GB" sz="1800" b="1" dirty="0">
                <a:solidFill>
                  <a:srgbClr val="FF0000"/>
                </a:solidFill>
              </a:rPr>
              <a:t>“…the firstborn…”</a:t>
            </a:r>
            <a:endParaRPr lang="en-GB" sz="1800" dirty="0"/>
          </a:p>
          <a:p>
            <a:pPr lvl="1"/>
            <a:r>
              <a:rPr lang="en-US" altLang="en-US" sz="1600" dirty="0">
                <a:solidFill>
                  <a:srgbClr val="0000FF"/>
                </a:solidFill>
                <a:latin typeface="+mj-lt"/>
                <a:cs typeface="Times New Roman" panose="02020603050405020304" pitchFamily="18" charset="0"/>
              </a:rPr>
              <a:t>Exodus 4:22 </a:t>
            </a:r>
            <a:r>
              <a:rPr lang="en-US" altLang="en-US" sz="1600" dirty="0">
                <a:solidFill>
                  <a:srgbClr val="008000"/>
                </a:solidFill>
                <a:latin typeface="+mj-lt"/>
                <a:cs typeface="Times New Roman" panose="02020603050405020304" pitchFamily="18" charset="0"/>
              </a:rPr>
              <a:t>"Thus </a:t>
            </a:r>
            <a:r>
              <a:rPr lang="en-US" altLang="en-US" sz="1600" dirty="0" err="1">
                <a:solidFill>
                  <a:srgbClr val="008000"/>
                </a:solidFill>
                <a:latin typeface="+mj-lt"/>
                <a:cs typeface="Times New Roman" panose="02020603050405020304" pitchFamily="18" charset="0"/>
              </a:rPr>
              <a:t>saith</a:t>
            </a:r>
            <a:r>
              <a:rPr lang="en-US" altLang="en-US" sz="1600" dirty="0">
                <a:solidFill>
                  <a:srgbClr val="008000"/>
                </a:solidFill>
                <a:latin typeface="+mj-lt"/>
                <a:cs typeface="Times New Roman" panose="02020603050405020304" pitchFamily="18" charset="0"/>
              </a:rPr>
              <a:t> Jehovah, Israel is my </a:t>
            </a:r>
            <a:r>
              <a:rPr lang="en-US" altLang="en-US" sz="1600" u="sng" dirty="0">
                <a:solidFill>
                  <a:srgbClr val="008000"/>
                </a:solidFill>
                <a:latin typeface="+mj-lt"/>
                <a:cs typeface="Times New Roman" panose="02020603050405020304" pitchFamily="18" charset="0"/>
              </a:rPr>
              <a:t>son, even my </a:t>
            </a:r>
            <a:r>
              <a:rPr lang="en-US" altLang="en-US" sz="1600" b="1" u="sng" dirty="0">
                <a:solidFill>
                  <a:srgbClr val="008000"/>
                </a:solidFill>
                <a:latin typeface="+mj-lt"/>
                <a:cs typeface="Times New Roman" panose="02020603050405020304" pitchFamily="18" charset="0"/>
              </a:rPr>
              <a:t>firstborn</a:t>
            </a:r>
            <a:r>
              <a:rPr lang="en-US" altLang="en-US" sz="1600" u="sng" dirty="0">
                <a:solidFill>
                  <a:srgbClr val="008000"/>
                </a:solidFill>
                <a:latin typeface="+mj-lt"/>
                <a:cs typeface="Times New Roman" panose="02020603050405020304" pitchFamily="18" charset="0"/>
              </a:rPr>
              <a:t>.</a:t>
            </a:r>
            <a:r>
              <a:rPr lang="en-US" altLang="en-US" sz="1600" dirty="0">
                <a:solidFill>
                  <a:srgbClr val="008000"/>
                </a:solidFill>
                <a:latin typeface="+mj-lt"/>
                <a:cs typeface="Times New Roman" panose="02020603050405020304" pitchFamily="18" charset="0"/>
              </a:rPr>
              <a:t>“</a:t>
            </a:r>
          </a:p>
          <a:p>
            <a:pPr lvl="1"/>
            <a:r>
              <a:rPr lang="en-US" altLang="en-US" sz="1600" dirty="0">
                <a:solidFill>
                  <a:srgbClr val="0000FF"/>
                </a:solidFill>
                <a:latin typeface="+mj-lt"/>
                <a:cs typeface="Times New Roman" panose="02020603050405020304" pitchFamily="18" charset="0"/>
              </a:rPr>
              <a:t>Jeremiah 31:9</a:t>
            </a:r>
            <a:r>
              <a:rPr lang="en-US" altLang="en-US" sz="1600" dirty="0">
                <a:solidFill>
                  <a:srgbClr val="000000"/>
                </a:solidFill>
                <a:latin typeface="+mj-lt"/>
                <a:cs typeface="Times New Roman" panose="02020603050405020304" pitchFamily="18" charset="0"/>
              </a:rPr>
              <a:t> </a:t>
            </a:r>
            <a:r>
              <a:rPr lang="en-US" altLang="en-US" sz="1600" dirty="0">
                <a:solidFill>
                  <a:srgbClr val="008000"/>
                </a:solidFill>
                <a:latin typeface="+mj-lt"/>
                <a:cs typeface="Times New Roman" panose="02020603050405020304" pitchFamily="18" charset="0"/>
              </a:rPr>
              <a:t>"I am a father to Israel, and </a:t>
            </a:r>
            <a:r>
              <a:rPr lang="en-US" altLang="en-US" sz="1600" u="sng" dirty="0">
                <a:solidFill>
                  <a:srgbClr val="008000"/>
                </a:solidFill>
                <a:latin typeface="+mj-lt"/>
                <a:cs typeface="Times New Roman" panose="02020603050405020304" pitchFamily="18" charset="0"/>
              </a:rPr>
              <a:t>Ephraim is my </a:t>
            </a:r>
            <a:r>
              <a:rPr lang="en-US" altLang="en-US" sz="1600" b="1" u="sng" dirty="0">
                <a:solidFill>
                  <a:srgbClr val="008000"/>
                </a:solidFill>
                <a:latin typeface="+mj-lt"/>
                <a:cs typeface="Times New Roman" panose="02020603050405020304" pitchFamily="18" charset="0"/>
              </a:rPr>
              <a:t>firstborn</a:t>
            </a:r>
            <a:r>
              <a:rPr lang="en-US" altLang="en-US" sz="1600" dirty="0">
                <a:solidFill>
                  <a:srgbClr val="008000"/>
                </a:solidFill>
                <a:latin typeface="+mj-lt"/>
                <a:cs typeface="Times New Roman" panose="02020603050405020304" pitchFamily="18" charset="0"/>
              </a:rPr>
              <a:t>.“</a:t>
            </a:r>
          </a:p>
          <a:p>
            <a:pPr lvl="1"/>
            <a:endParaRPr lang="en-US" sz="1600" b="1" i="1" dirty="0">
              <a:solidFill>
                <a:srgbClr val="008000"/>
              </a:solidFill>
              <a:latin typeface="+mj-lt"/>
              <a:cs typeface="Times New Roman" panose="02020603050405020304" pitchFamily="18" charset="0"/>
            </a:endParaRPr>
          </a:p>
          <a:p>
            <a:pPr marL="0" indent="0">
              <a:buNone/>
            </a:pPr>
            <a:r>
              <a:rPr lang="en-GB" sz="1800" b="1" i="1" dirty="0">
                <a:solidFill>
                  <a:srgbClr val="008000"/>
                </a:solidFill>
              </a:rPr>
              <a:t>3. The rest of the analysis and for the other verse as well, will be given together in the explanation of 1g. </a:t>
            </a:r>
          </a:p>
          <a:p>
            <a:pPr lvl="1"/>
            <a:endParaRPr lang="en-US" altLang="en-US" sz="1600" dirty="0">
              <a:solidFill>
                <a:srgbClr val="008000"/>
              </a:solidFill>
              <a:latin typeface="+mj-lt"/>
              <a:cs typeface="Times New Roman" panose="02020603050405020304" pitchFamily="18" charset="0"/>
            </a:endParaRPr>
          </a:p>
          <a:p>
            <a:pPr lvl="1"/>
            <a:endParaRPr lang="en-US" altLang="en-US" sz="1600" dirty="0">
              <a:solidFill>
                <a:srgbClr val="008000"/>
              </a:solidFill>
              <a:latin typeface="+mj-lt"/>
              <a:cs typeface="Times New Roman" panose="02020603050405020304" pitchFamily="18" charset="0"/>
            </a:endParaRPr>
          </a:p>
          <a:p>
            <a:pPr lvl="1"/>
            <a:endParaRPr lang="en-US" altLang="en-US" sz="1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marL="0" indent="0">
              <a:buNone/>
            </a:pPr>
            <a:endParaRPr lang="en-GB" sz="1800" dirty="0"/>
          </a:p>
          <a:p>
            <a:pPr marL="0" indent="0">
              <a:buNone/>
            </a:pPr>
            <a:endParaRPr lang="en-GB" sz="1800" dirty="0"/>
          </a:p>
        </p:txBody>
      </p:sp>
      <p:sp>
        <p:nvSpPr>
          <p:cNvPr id="5" name="Content Placeholder 2"/>
          <p:cNvSpPr txBox="1">
            <a:spLocks/>
          </p:cNvSpPr>
          <p:nvPr/>
        </p:nvSpPr>
        <p:spPr>
          <a:xfrm>
            <a:off x="838201" y="1134319"/>
            <a:ext cx="3097192" cy="5521124"/>
          </a:xfrm>
          <a:prstGeom prst="rect">
            <a:avLst/>
          </a:prstGeom>
          <a:solidFill>
            <a:schemeClr val="accent1">
              <a:lumMod val="60000"/>
              <a:lumOff val="4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aseline="30000" dirty="0"/>
              <a:t>5 </a:t>
            </a:r>
            <a:r>
              <a:rPr lang="en-GB" sz="1800" dirty="0"/>
              <a:t>The Son is the </a:t>
            </a:r>
            <a:r>
              <a:rPr lang="en-GB" sz="1800" dirty="0">
                <a:solidFill>
                  <a:srgbClr val="FF0000"/>
                </a:solidFill>
              </a:rPr>
              <a:t>image of the invisible God</a:t>
            </a:r>
            <a:r>
              <a:rPr lang="en-GB" sz="1800" dirty="0"/>
              <a:t>, the </a:t>
            </a:r>
            <a:r>
              <a:rPr lang="en-GB" sz="1800" dirty="0">
                <a:solidFill>
                  <a:srgbClr val="FF0000"/>
                </a:solidFill>
              </a:rPr>
              <a:t>firstborn </a:t>
            </a:r>
            <a:r>
              <a:rPr lang="en-GB" sz="1800" dirty="0"/>
              <a:t>over all creation. </a:t>
            </a:r>
            <a:r>
              <a:rPr lang="en-GB" sz="1800" baseline="30000" dirty="0"/>
              <a:t>16 </a:t>
            </a:r>
            <a:r>
              <a:rPr lang="en-GB" sz="1800" dirty="0">
                <a:solidFill>
                  <a:srgbClr val="FF0000"/>
                </a:solidFill>
              </a:rPr>
              <a:t>For in him all things were created</a:t>
            </a:r>
            <a:r>
              <a:rPr lang="en-GB" sz="1800" dirty="0"/>
              <a:t>: things in heaven and on earth, visible and invisible, whether thrones or powers or rulers or authorities; all things have been </a:t>
            </a:r>
            <a:r>
              <a:rPr lang="en-GB" sz="1800" dirty="0">
                <a:solidFill>
                  <a:srgbClr val="FF0000"/>
                </a:solidFill>
              </a:rPr>
              <a:t>created through him and for him</a:t>
            </a:r>
            <a:r>
              <a:rPr lang="en-GB" sz="1800" dirty="0"/>
              <a:t>. </a:t>
            </a:r>
            <a:r>
              <a:rPr lang="en-GB" sz="1800" baseline="30000" dirty="0"/>
              <a:t>17</a:t>
            </a:r>
            <a:r>
              <a:rPr lang="en-GB" sz="1800" baseline="30000" dirty="0">
                <a:solidFill>
                  <a:srgbClr val="FF0000"/>
                </a:solidFill>
              </a:rPr>
              <a:t> </a:t>
            </a:r>
            <a:r>
              <a:rPr lang="en-GB" sz="1800" dirty="0">
                <a:solidFill>
                  <a:srgbClr val="FF0000"/>
                </a:solidFill>
              </a:rPr>
              <a:t>He is before all things</a:t>
            </a:r>
            <a:r>
              <a:rPr lang="en-GB" sz="1800" dirty="0"/>
              <a:t>, and in him all things hold together.</a:t>
            </a:r>
          </a:p>
          <a:p>
            <a:pPr marL="0" indent="0">
              <a:buFont typeface="Arial" panose="020B0604020202020204" pitchFamily="34" charset="0"/>
              <a:buNone/>
            </a:pPr>
            <a:r>
              <a:rPr lang="en-GB" sz="1800" dirty="0"/>
              <a:t>Colossians 1:16</a:t>
            </a:r>
          </a:p>
          <a:p>
            <a:pPr marL="0" indent="0">
              <a:buFont typeface="Arial" panose="020B0604020202020204" pitchFamily="34" charset="0"/>
              <a:buNone/>
            </a:pPr>
            <a:endParaRPr lang="en-GB" sz="1800" dirty="0"/>
          </a:p>
          <a:p>
            <a:pPr marL="0" indent="0">
              <a:buNone/>
            </a:pPr>
            <a:r>
              <a:rPr lang="en-US" sz="1800"/>
              <a:t>“I am the </a:t>
            </a:r>
            <a:r>
              <a:rPr lang="en-US" sz="1800">
                <a:solidFill>
                  <a:srgbClr val="FF0000"/>
                </a:solidFill>
              </a:rPr>
              <a:t>Alpha</a:t>
            </a:r>
            <a:r>
              <a:rPr lang="en-US" sz="1800"/>
              <a:t> and the </a:t>
            </a:r>
            <a:r>
              <a:rPr lang="en-US" sz="1800">
                <a:solidFill>
                  <a:srgbClr val="FF0000"/>
                </a:solidFill>
              </a:rPr>
              <a:t>Omega</a:t>
            </a:r>
            <a:r>
              <a:rPr lang="en-US" sz="1800"/>
              <a:t>, the </a:t>
            </a:r>
            <a:r>
              <a:rPr lang="en-US" sz="1800">
                <a:solidFill>
                  <a:srgbClr val="FF0000"/>
                </a:solidFill>
              </a:rPr>
              <a:t>First</a:t>
            </a:r>
            <a:r>
              <a:rPr lang="en-US" sz="1800"/>
              <a:t> and the </a:t>
            </a:r>
            <a:r>
              <a:rPr lang="en-US" sz="1800">
                <a:solidFill>
                  <a:srgbClr val="FF0000"/>
                </a:solidFill>
              </a:rPr>
              <a:t>Last</a:t>
            </a:r>
            <a:r>
              <a:rPr lang="en-US" sz="1800"/>
              <a:t>, the </a:t>
            </a:r>
            <a:r>
              <a:rPr lang="en-US" sz="1800">
                <a:solidFill>
                  <a:srgbClr val="FF0000"/>
                </a:solidFill>
              </a:rPr>
              <a:t>Beginning</a:t>
            </a:r>
            <a:r>
              <a:rPr lang="en-US" sz="1800"/>
              <a:t> and the </a:t>
            </a:r>
            <a:r>
              <a:rPr lang="en-US" sz="1800">
                <a:solidFill>
                  <a:srgbClr val="FF0000"/>
                </a:solidFill>
              </a:rPr>
              <a:t>End</a:t>
            </a:r>
            <a:r>
              <a:rPr lang="en-US" sz="1800"/>
              <a:t>.” </a:t>
            </a:r>
          </a:p>
          <a:p>
            <a:pPr marL="0" indent="0">
              <a:buNone/>
            </a:pPr>
            <a:r>
              <a:rPr lang="en-US" sz="1700"/>
              <a:t>Revelation 22:13</a:t>
            </a:r>
            <a:endParaRPr lang="en-US" sz="1700" dirty="0"/>
          </a:p>
        </p:txBody>
      </p:sp>
      <p:sp>
        <p:nvSpPr>
          <p:cNvPr id="4" name="Slide Number Placeholder 3"/>
          <p:cNvSpPr>
            <a:spLocks noGrp="1"/>
          </p:cNvSpPr>
          <p:nvPr>
            <p:ph type="sldNum" sz="quarter" idx="12"/>
          </p:nvPr>
        </p:nvSpPr>
        <p:spPr/>
        <p:txBody>
          <a:bodyPr/>
          <a:lstStyle/>
          <a:p>
            <a:fld id="{10806DA5-E7E3-401E-9CC0-A5C56C0FA5E8}" type="slidenum">
              <a:rPr lang="en-GB" smtClean="0"/>
              <a:t>111</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9363367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solidFill>
                <a:schemeClr val="tx1"/>
              </a:solidFill>
            </a:endParaRPr>
          </a:p>
        </p:txBody>
      </p:sp>
      <p:sp>
        <p:nvSpPr>
          <p:cNvPr id="6" name="Title 1"/>
          <p:cNvSpPr>
            <a:spLocks noGrp="1"/>
          </p:cNvSpPr>
          <p:nvPr>
            <p:ph type="title"/>
          </p:nvPr>
        </p:nvSpPr>
        <p:spPr>
          <a:xfrm>
            <a:off x="831850" y="1377388"/>
            <a:ext cx="10515600" cy="2893670"/>
          </a:xfrm>
        </p:spPr>
        <p:txBody>
          <a:bodyPr>
            <a:normAutofit/>
          </a:bodyPr>
          <a:lstStyle/>
          <a:p>
            <a:pPr algn="ctr"/>
            <a:r>
              <a:rPr lang="en-GB" sz="4800" b="1" u="sng" dirty="0"/>
              <a:t>1g. Analysis to</a:t>
            </a:r>
            <a:r>
              <a:rPr lang="en-GB" sz="4800" b="1" dirty="0"/>
              <a:t>: Jesus was born without a father so as default God becomes his father</a:t>
            </a:r>
          </a:p>
        </p:txBody>
      </p:sp>
      <p:sp>
        <p:nvSpPr>
          <p:cNvPr id="2" name="Slide Number Placeholder 1"/>
          <p:cNvSpPr>
            <a:spLocks noGrp="1"/>
          </p:cNvSpPr>
          <p:nvPr>
            <p:ph type="sldNum" sz="quarter" idx="12"/>
          </p:nvPr>
        </p:nvSpPr>
        <p:spPr/>
        <p:txBody>
          <a:bodyPr/>
          <a:lstStyle/>
          <a:p>
            <a:fld id="{10806DA5-E7E3-401E-9CC0-A5C56C0FA5E8}" type="slidenum">
              <a:rPr lang="en-GB" smtClean="0"/>
              <a:t>112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2856352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135516" y="6550223"/>
            <a:ext cx="7056484" cy="307777"/>
          </a:xfrm>
          <a:prstGeom prst="rect">
            <a:avLst/>
          </a:prstGeom>
        </p:spPr>
        <p:txBody>
          <a:bodyPr wrap="none">
            <a:spAutoFit/>
          </a:bodyPr>
          <a:lstStyle/>
          <a:p>
            <a:r>
              <a:rPr lang="en-GB" sz="1400" u="sng" dirty="0"/>
              <a:t>1g. Analysis to</a:t>
            </a:r>
            <a:r>
              <a:rPr lang="en-GB" sz="1400" dirty="0"/>
              <a:t>: Jesus was born without a father so as default God becomes his father</a:t>
            </a:r>
            <a:endParaRPr lang="en-GB" sz="1400" i="1" dirty="0"/>
          </a:p>
        </p:txBody>
      </p:sp>
      <p:sp>
        <p:nvSpPr>
          <p:cNvPr id="4" name="Content Placeholder 3"/>
          <p:cNvSpPr>
            <a:spLocks noGrp="1"/>
          </p:cNvSpPr>
          <p:nvPr>
            <p:ph idx="1"/>
          </p:nvPr>
        </p:nvSpPr>
        <p:spPr>
          <a:xfrm>
            <a:off x="838200" y="365126"/>
            <a:ext cx="10515600" cy="630298"/>
          </a:xfrm>
        </p:spPr>
        <p:txBody>
          <a:bodyPr>
            <a:normAutofit/>
          </a:bodyPr>
          <a:lstStyle/>
          <a:p>
            <a:pPr marL="0" indent="0">
              <a:buNone/>
            </a:pPr>
            <a:r>
              <a:rPr lang="en-GB" sz="2400" b="1" i="1" dirty="0">
                <a:solidFill>
                  <a:srgbClr val="008000"/>
                </a:solidFill>
              </a:rPr>
              <a:t>1. This point will be an analysis to points 1e,1f,1g</a:t>
            </a:r>
          </a:p>
        </p:txBody>
      </p:sp>
      <p:sp>
        <p:nvSpPr>
          <p:cNvPr id="6" name="Content Placeholder 2"/>
          <p:cNvSpPr txBox="1">
            <a:spLocks/>
          </p:cNvSpPr>
          <p:nvPr/>
        </p:nvSpPr>
        <p:spPr>
          <a:xfrm>
            <a:off x="509286" y="1134321"/>
            <a:ext cx="11111696" cy="1006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The Muslim perspective on this is if being born </a:t>
            </a:r>
            <a:r>
              <a:rPr lang="en-GB" sz="1800" u="sng" dirty="0"/>
              <a:t>without a father, </a:t>
            </a:r>
            <a:r>
              <a:rPr lang="en-GB" sz="1800" dirty="0"/>
              <a:t>or being the </a:t>
            </a:r>
            <a:r>
              <a:rPr lang="en-GB" sz="1800" u="sng" dirty="0"/>
              <a:t>firstborn</a:t>
            </a:r>
            <a:r>
              <a:rPr lang="en-GB" sz="1800" dirty="0"/>
              <a:t>, or </a:t>
            </a:r>
            <a:r>
              <a:rPr lang="en-GB" sz="1800" u="sng" dirty="0"/>
              <a:t>first (alpha) </a:t>
            </a:r>
            <a:r>
              <a:rPr lang="en-GB" sz="1800" dirty="0"/>
              <a:t>and </a:t>
            </a:r>
            <a:r>
              <a:rPr lang="en-GB" sz="1800" u="sng" dirty="0"/>
              <a:t>last (omega) </a:t>
            </a:r>
            <a:r>
              <a:rPr lang="en-GB" sz="1800" dirty="0"/>
              <a:t>does this make one God. If yes then the following personalities should also be given the same title: </a:t>
            </a:r>
          </a:p>
          <a:p>
            <a:pPr marL="0" indent="0">
              <a:buNone/>
            </a:pPr>
            <a:endParaRPr lang="en-GB" sz="1800" dirty="0"/>
          </a:p>
          <a:p>
            <a:pPr marL="0" indent="0">
              <a:buFont typeface="Arial" panose="020B0604020202020204" pitchFamily="34" charset="0"/>
              <a:buNone/>
            </a:pPr>
            <a:endParaRPr lang="en-GB" sz="1800" dirty="0"/>
          </a:p>
          <a:p>
            <a:pPr marL="0" indent="0">
              <a:buFont typeface="Arial" panose="020B0604020202020204" pitchFamily="34" charset="0"/>
              <a:buNone/>
            </a:pPr>
            <a:endParaRPr lang="en-GB" sz="1800" dirty="0"/>
          </a:p>
        </p:txBody>
      </p:sp>
      <p:sp>
        <p:nvSpPr>
          <p:cNvPr id="2" name="TextBox 1"/>
          <p:cNvSpPr txBox="1"/>
          <p:nvPr/>
        </p:nvSpPr>
        <p:spPr>
          <a:xfrm>
            <a:off x="838200" y="2280214"/>
            <a:ext cx="5081287" cy="3724096"/>
          </a:xfrm>
          <a:prstGeom prst="rect">
            <a:avLst/>
          </a:prstGeom>
          <a:noFill/>
          <a:ln>
            <a:solidFill>
              <a:srgbClr val="FF5050"/>
            </a:solidFill>
          </a:ln>
        </p:spPr>
        <p:txBody>
          <a:bodyPr wrap="square" rtlCol="0">
            <a:spAutoFit/>
          </a:bodyPr>
          <a:lstStyle/>
          <a:p>
            <a:r>
              <a:rPr lang="en-GB" sz="2400" b="1" u="sng" dirty="0"/>
              <a:t>Adam</a:t>
            </a:r>
            <a:r>
              <a:rPr lang="en-GB" dirty="0"/>
              <a:t>:</a:t>
            </a:r>
          </a:p>
          <a:p>
            <a:endParaRPr lang="en-GB" dirty="0"/>
          </a:p>
          <a:p>
            <a:r>
              <a:rPr lang="en-GB" b="1" dirty="0"/>
              <a:t>“…then God said, “Let us make man in our image, after our likeness. And let them have dominion over the fish of the sea…”</a:t>
            </a:r>
          </a:p>
          <a:p>
            <a:r>
              <a:rPr lang="en-GB" sz="1600" dirty="0"/>
              <a:t>Genesis 1:26</a:t>
            </a:r>
          </a:p>
          <a:p>
            <a:endParaRPr lang="en-GB" dirty="0"/>
          </a:p>
          <a:p>
            <a:r>
              <a:rPr lang="en-GB" dirty="0"/>
              <a:t>“For Adam was formed first, then Eve”</a:t>
            </a:r>
          </a:p>
          <a:p>
            <a:r>
              <a:rPr lang="en-GB" sz="1600" dirty="0"/>
              <a:t>1 Timothy 2:13</a:t>
            </a:r>
          </a:p>
          <a:p>
            <a:endParaRPr lang="en-GB" dirty="0"/>
          </a:p>
          <a:p>
            <a:pPr marL="285750" indent="-285750">
              <a:buFont typeface="Arial" panose="020B0604020202020204" pitchFamily="34" charset="0"/>
              <a:buChar char="•"/>
            </a:pPr>
            <a:r>
              <a:rPr lang="en-GB" dirty="0"/>
              <a:t>He was born without father </a:t>
            </a:r>
          </a:p>
          <a:p>
            <a:pPr marL="285750" indent="-285750">
              <a:buFont typeface="Arial" panose="020B0604020202020204" pitchFamily="34" charset="0"/>
              <a:buChar char="•"/>
            </a:pPr>
            <a:r>
              <a:rPr lang="en-GB" dirty="0"/>
              <a:t>He was born without Mother</a:t>
            </a:r>
          </a:p>
          <a:p>
            <a:pPr marL="285750" indent="-285750">
              <a:buFont typeface="Arial" panose="020B0604020202020204" pitchFamily="34" charset="0"/>
              <a:buChar char="•"/>
            </a:pPr>
            <a:r>
              <a:rPr lang="en-GB" dirty="0"/>
              <a:t>He was made in the image of God</a:t>
            </a:r>
          </a:p>
        </p:txBody>
      </p:sp>
      <p:sp>
        <p:nvSpPr>
          <p:cNvPr id="7" name="TextBox 6"/>
          <p:cNvSpPr txBox="1"/>
          <p:nvPr/>
        </p:nvSpPr>
        <p:spPr>
          <a:xfrm>
            <a:off x="6484501" y="2280214"/>
            <a:ext cx="4869299" cy="4001095"/>
          </a:xfrm>
          <a:prstGeom prst="rect">
            <a:avLst/>
          </a:prstGeom>
          <a:noFill/>
          <a:ln>
            <a:solidFill>
              <a:srgbClr val="FF5050"/>
            </a:solidFill>
          </a:ln>
        </p:spPr>
        <p:txBody>
          <a:bodyPr wrap="square" rtlCol="0">
            <a:spAutoFit/>
          </a:bodyPr>
          <a:lstStyle/>
          <a:p>
            <a:r>
              <a:rPr lang="en-GB" sz="2400" b="1" u="sng" dirty="0"/>
              <a:t>Melchizedek</a:t>
            </a:r>
            <a:r>
              <a:rPr lang="en-GB" dirty="0"/>
              <a:t>:</a:t>
            </a:r>
          </a:p>
          <a:p>
            <a:endParaRPr lang="en-GB" dirty="0"/>
          </a:p>
          <a:p>
            <a:r>
              <a:rPr lang="en-GB" b="1" dirty="0"/>
              <a:t>“He is without father or mother or genealogy, having neither beginning of days nor end of life, but resembling the Son of God he continues a priest forever.”</a:t>
            </a:r>
          </a:p>
          <a:p>
            <a:r>
              <a:rPr lang="en-GB" sz="1600" dirty="0"/>
              <a:t>Hebrews 7:3</a:t>
            </a:r>
          </a:p>
          <a:p>
            <a:endParaRPr lang="en-GB" sz="1600" dirty="0"/>
          </a:p>
          <a:p>
            <a:pPr marL="285750" indent="-285750">
              <a:buFont typeface="Arial" panose="020B0604020202020204" pitchFamily="34" charset="0"/>
              <a:buChar char="•"/>
            </a:pPr>
            <a:r>
              <a:rPr lang="en-GB" dirty="0"/>
              <a:t>He was born without father </a:t>
            </a:r>
          </a:p>
          <a:p>
            <a:pPr marL="285750" indent="-285750">
              <a:buFont typeface="Arial" panose="020B0604020202020204" pitchFamily="34" charset="0"/>
              <a:buChar char="•"/>
            </a:pPr>
            <a:r>
              <a:rPr lang="en-GB" dirty="0"/>
              <a:t>He was born without Mother</a:t>
            </a:r>
          </a:p>
          <a:p>
            <a:pPr marL="285750" indent="-285750">
              <a:buFont typeface="Arial" panose="020B0604020202020204" pitchFamily="34" charset="0"/>
              <a:buChar char="•"/>
            </a:pPr>
            <a:r>
              <a:rPr lang="en-GB" dirty="0"/>
              <a:t>Without a beginning</a:t>
            </a:r>
          </a:p>
          <a:p>
            <a:pPr marL="285750" indent="-285750">
              <a:buFont typeface="Arial" panose="020B0604020202020204" pitchFamily="34" charset="0"/>
              <a:buChar char="•"/>
            </a:pPr>
            <a:r>
              <a:rPr lang="en-GB" dirty="0"/>
              <a:t>Without an end</a:t>
            </a:r>
          </a:p>
          <a:p>
            <a:pPr marL="285750" indent="-285750">
              <a:buFont typeface="Arial" panose="020B0604020202020204" pitchFamily="34" charset="0"/>
              <a:buChar char="•"/>
            </a:pPr>
            <a:r>
              <a:rPr lang="en-GB" dirty="0"/>
              <a:t>Resembles the Son of God</a:t>
            </a:r>
          </a:p>
          <a:p>
            <a:pPr marL="285750" indent="-285750">
              <a:buFont typeface="Arial" panose="020B0604020202020204" pitchFamily="34" charset="0"/>
              <a:buChar char="•"/>
            </a:pPr>
            <a:r>
              <a:rPr lang="en-GB" dirty="0"/>
              <a:t>Will remain forever</a:t>
            </a:r>
          </a:p>
        </p:txBody>
      </p:sp>
      <p:sp>
        <p:nvSpPr>
          <p:cNvPr id="3" name="Slide Number Placeholder 2"/>
          <p:cNvSpPr>
            <a:spLocks noGrp="1"/>
          </p:cNvSpPr>
          <p:nvPr>
            <p:ph type="sldNum" sz="quarter" idx="12"/>
          </p:nvPr>
        </p:nvSpPr>
        <p:spPr/>
        <p:txBody>
          <a:bodyPr/>
          <a:lstStyle/>
          <a:p>
            <a:fld id="{10806DA5-E7E3-401E-9CC0-A5C56C0FA5E8}" type="slidenum">
              <a:rPr lang="en-GB" smtClean="0"/>
              <a:t>113</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4439873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solidFill>
                <a:schemeClr val="tx1"/>
              </a:solidFill>
            </a:endParaRPr>
          </a:p>
        </p:txBody>
      </p:sp>
      <p:sp>
        <p:nvSpPr>
          <p:cNvPr id="6" name="Title 1"/>
          <p:cNvSpPr>
            <a:spLocks noGrp="1"/>
          </p:cNvSpPr>
          <p:nvPr>
            <p:ph type="title"/>
          </p:nvPr>
        </p:nvSpPr>
        <p:spPr>
          <a:xfrm>
            <a:off x="831850" y="1377388"/>
            <a:ext cx="10515600" cy="2893670"/>
          </a:xfrm>
        </p:spPr>
        <p:txBody>
          <a:bodyPr>
            <a:normAutofit/>
          </a:bodyPr>
          <a:lstStyle/>
          <a:p>
            <a:pPr algn="ctr"/>
            <a:r>
              <a:rPr lang="en-GB" sz="4800" b="1" u="sng" dirty="0"/>
              <a:t>1h. Analysis to</a:t>
            </a:r>
            <a:r>
              <a:rPr lang="en-GB" sz="4800" b="1" dirty="0"/>
              <a:t>: Jesus is honoured just as the father was honoured.</a:t>
            </a:r>
          </a:p>
        </p:txBody>
      </p:sp>
      <p:sp>
        <p:nvSpPr>
          <p:cNvPr id="2" name="Slide Number Placeholder 1"/>
          <p:cNvSpPr>
            <a:spLocks noGrp="1"/>
          </p:cNvSpPr>
          <p:nvPr>
            <p:ph type="sldNum" sz="quarter" idx="12"/>
          </p:nvPr>
        </p:nvSpPr>
        <p:spPr/>
        <p:txBody>
          <a:bodyPr/>
          <a:lstStyle/>
          <a:p>
            <a:fld id="{10806DA5-E7E3-401E-9CC0-A5C56C0FA5E8}" type="slidenum">
              <a:rPr lang="en-GB" smtClean="0"/>
              <a:t>114</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5861159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366"/>
          </a:xfrm>
        </p:spPr>
        <p:txBody>
          <a:bodyPr>
            <a:normAutofit/>
          </a:bodyPr>
          <a:lstStyle/>
          <a:p>
            <a:r>
              <a:rPr lang="en-GB" sz="3200" dirty="0"/>
              <a:t>Analysis of the statements</a:t>
            </a:r>
          </a:p>
        </p:txBody>
      </p:sp>
      <p:sp>
        <p:nvSpPr>
          <p:cNvPr id="3" name="Content Placeholder 2"/>
          <p:cNvSpPr>
            <a:spLocks noGrp="1"/>
          </p:cNvSpPr>
          <p:nvPr>
            <p:ph idx="1"/>
          </p:nvPr>
        </p:nvSpPr>
        <p:spPr>
          <a:xfrm>
            <a:off x="3627120" y="1134320"/>
            <a:ext cx="7993862" cy="5042644"/>
          </a:xfrm>
        </p:spPr>
        <p:txBody>
          <a:bodyPr>
            <a:normAutofit/>
          </a:bodyPr>
          <a:lstStyle/>
          <a:p>
            <a:pPr marL="0" indent="0">
              <a:buNone/>
            </a:pPr>
            <a:r>
              <a:rPr lang="en-GB" sz="1800" b="1" i="1" dirty="0">
                <a:solidFill>
                  <a:srgbClr val="008000"/>
                </a:solidFill>
              </a:rPr>
              <a:t>1. Muslim scholars agree, similar to Islam whoever honours the Prophet at the time obtains the honour of the father.</a:t>
            </a:r>
            <a:endParaRPr lang="en-US" altLang="en-US" sz="1600" dirty="0">
              <a:solidFill>
                <a:srgbClr val="008000"/>
              </a:solidFill>
              <a:latin typeface="+mj-lt"/>
              <a:cs typeface="Times New Roman" panose="02020603050405020304" pitchFamily="18" charset="0"/>
            </a:endParaRPr>
          </a:p>
          <a:p>
            <a:pPr lvl="1"/>
            <a:r>
              <a:rPr lang="en-GB" sz="1800" dirty="0"/>
              <a:t>Any person who does not believe in a prophet of God disbelieves in God also. </a:t>
            </a:r>
          </a:p>
          <a:p>
            <a:pPr lvl="1"/>
            <a:r>
              <a:rPr lang="en-GB" sz="1800" dirty="0"/>
              <a:t>Because God is commanding you to believe in those prophets, and God is sending them revelations…</a:t>
            </a:r>
          </a:p>
          <a:p>
            <a:pPr lvl="1"/>
            <a:r>
              <a:rPr lang="en-GB" sz="1800" dirty="0">
                <a:latin typeface="+mj-lt"/>
              </a:rPr>
              <a:t>As a result to deny the prophet/messiah or Christ is to deny God.</a:t>
            </a:r>
          </a:p>
          <a:p>
            <a:pPr lvl="1"/>
            <a:r>
              <a:rPr lang="en-GB" altLang="en-US" sz="1800" dirty="0">
                <a:solidFill>
                  <a:srgbClr val="000000"/>
                </a:solidFill>
                <a:latin typeface="+mj-lt"/>
                <a:cs typeface="Times New Roman" panose="02020603050405020304" pitchFamily="18" charset="0"/>
              </a:rPr>
              <a:t>Meaning denying Jesus would be denying God and honouring Jesus would be honouring God. </a:t>
            </a:r>
          </a:p>
          <a:p>
            <a:pPr lvl="1"/>
            <a:endParaRPr lang="en-US" altLang="en-US" sz="1400" dirty="0">
              <a:solidFill>
                <a:srgbClr val="000000"/>
              </a:solidFill>
              <a:latin typeface="+mj-lt"/>
              <a:cs typeface="Times New Roman" panose="02020603050405020304" pitchFamily="18" charset="0"/>
            </a:endParaRPr>
          </a:p>
          <a:p>
            <a:pPr marL="0" indent="0">
              <a:buNone/>
            </a:pPr>
            <a:r>
              <a:rPr lang="en-US" altLang="en-US" sz="1800" dirty="0">
                <a:solidFill>
                  <a:srgbClr val="008000"/>
                </a:solidFill>
                <a:latin typeface="+mj-lt"/>
                <a:cs typeface="Times New Roman" panose="02020603050405020304" pitchFamily="18" charset="0"/>
              </a:rPr>
              <a:t>The next verse (giving the context) demonstrates this: </a:t>
            </a:r>
          </a:p>
          <a:p>
            <a:r>
              <a:rPr lang="en-GB" sz="1600" dirty="0"/>
              <a:t>“He that </a:t>
            </a:r>
            <a:r>
              <a:rPr lang="en-GB" sz="1600" dirty="0" err="1"/>
              <a:t>honoureth</a:t>
            </a:r>
            <a:r>
              <a:rPr lang="en-GB" sz="1600" dirty="0"/>
              <a:t> not the Son </a:t>
            </a:r>
            <a:r>
              <a:rPr lang="en-GB" sz="1600" dirty="0" err="1"/>
              <a:t>honoureth</a:t>
            </a:r>
            <a:r>
              <a:rPr lang="en-GB" sz="1600" dirty="0"/>
              <a:t> not the Father which hath sent him. </a:t>
            </a:r>
            <a:r>
              <a:rPr lang="en-GB" sz="2000" b="1" dirty="0"/>
              <a:t>Verily, verily I say unto you, He that </a:t>
            </a:r>
            <a:r>
              <a:rPr lang="en-GB" sz="2000" b="1" dirty="0" err="1"/>
              <a:t>heareth</a:t>
            </a:r>
            <a:r>
              <a:rPr lang="en-GB" sz="2000" b="1" dirty="0"/>
              <a:t> my word, and </a:t>
            </a:r>
            <a:r>
              <a:rPr lang="en-GB" sz="2000" b="1" u="sng" dirty="0">
                <a:solidFill>
                  <a:srgbClr val="008000"/>
                </a:solidFill>
              </a:rPr>
              <a:t>believeth on him that sent me</a:t>
            </a:r>
            <a:r>
              <a:rPr lang="en-GB" sz="2000" b="1" dirty="0"/>
              <a:t>, has everlasting life, and shall not come into condemnation; but is passed from death unto life.”  - </a:t>
            </a:r>
            <a:r>
              <a:rPr lang="en-GB" altLang="en-US" sz="1400" b="1" dirty="0">
                <a:solidFill>
                  <a:srgbClr val="000000"/>
                </a:solidFill>
                <a:latin typeface="+mj-lt"/>
                <a:cs typeface="Times New Roman" panose="02020603050405020304" pitchFamily="18" charset="0"/>
              </a:rPr>
              <a:t>    </a:t>
            </a:r>
            <a:r>
              <a:rPr lang="en-GB" altLang="en-US" sz="1400" b="1" i="1" dirty="0">
                <a:solidFill>
                  <a:srgbClr val="000000"/>
                </a:solidFill>
                <a:latin typeface="+mj-lt"/>
                <a:cs typeface="Times New Roman" panose="02020603050405020304" pitchFamily="18" charset="0"/>
              </a:rPr>
              <a:t>John 5:23-24</a:t>
            </a:r>
            <a:endParaRPr lang="en-US" altLang="en-US" sz="1400" b="1" i="1" dirty="0">
              <a:solidFill>
                <a:srgbClr val="000000"/>
              </a:solidFill>
              <a:latin typeface="+mj-lt"/>
              <a:cs typeface="Times New Roman" panose="02020603050405020304" pitchFamily="18" charset="0"/>
            </a:endParaRPr>
          </a:p>
          <a:p>
            <a:pPr marL="0" indent="0">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marL="0" indent="0">
              <a:buNone/>
            </a:pPr>
            <a:endParaRPr lang="en-GB" sz="1800" dirty="0"/>
          </a:p>
          <a:p>
            <a:pPr marL="0" indent="0">
              <a:buNone/>
            </a:pPr>
            <a:endParaRPr lang="en-GB" sz="1800" dirty="0"/>
          </a:p>
        </p:txBody>
      </p:sp>
      <p:sp>
        <p:nvSpPr>
          <p:cNvPr id="5" name="Content Placeholder 2"/>
          <p:cNvSpPr txBox="1">
            <a:spLocks/>
          </p:cNvSpPr>
          <p:nvPr/>
        </p:nvSpPr>
        <p:spPr>
          <a:xfrm>
            <a:off x="838201" y="1134319"/>
            <a:ext cx="2514599" cy="2635041"/>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“that all may </a:t>
            </a:r>
            <a:r>
              <a:rPr lang="en-GB" sz="1800" dirty="0">
                <a:solidFill>
                  <a:srgbClr val="FF0000"/>
                </a:solidFill>
              </a:rPr>
              <a:t>honour the Son</a:t>
            </a:r>
            <a:r>
              <a:rPr lang="en-GB" sz="1800" dirty="0"/>
              <a:t>, </a:t>
            </a:r>
            <a:r>
              <a:rPr lang="en-GB" sz="1800" dirty="0">
                <a:solidFill>
                  <a:srgbClr val="FF0000"/>
                </a:solidFill>
              </a:rPr>
              <a:t>just as they honour the Father</a:t>
            </a:r>
            <a:r>
              <a:rPr lang="en-GB" sz="1800" dirty="0"/>
              <a:t>. Whoever does not honour the Son does not honour the Father who sent him…”</a:t>
            </a:r>
          </a:p>
          <a:p>
            <a:pPr marL="0" indent="0">
              <a:buNone/>
            </a:pPr>
            <a:r>
              <a:rPr lang="en-GB" sz="1600" dirty="0"/>
              <a:t>John 5:23</a:t>
            </a:r>
          </a:p>
        </p:txBody>
      </p:sp>
      <p:sp>
        <p:nvSpPr>
          <p:cNvPr id="6" name="Rectangle 5"/>
          <p:cNvSpPr/>
          <p:nvPr/>
        </p:nvSpPr>
        <p:spPr>
          <a:xfrm>
            <a:off x="6547756" y="6458783"/>
            <a:ext cx="5536837" cy="307777"/>
          </a:xfrm>
          <a:prstGeom prst="rect">
            <a:avLst/>
          </a:prstGeom>
        </p:spPr>
        <p:txBody>
          <a:bodyPr wrap="none">
            <a:spAutoFit/>
          </a:bodyPr>
          <a:lstStyle/>
          <a:p>
            <a:r>
              <a:rPr lang="en-GB" sz="1400" u="sng" dirty="0"/>
              <a:t>1h. Analysis to</a:t>
            </a:r>
            <a:r>
              <a:rPr lang="en-GB" sz="1400" dirty="0"/>
              <a:t>: Jesus is honoured just as the father was honoured</a:t>
            </a:r>
            <a:endParaRPr lang="en-GB" sz="1400" i="1" dirty="0"/>
          </a:p>
        </p:txBody>
      </p:sp>
      <p:sp>
        <p:nvSpPr>
          <p:cNvPr id="4" name="Slide Number Placeholder 3"/>
          <p:cNvSpPr>
            <a:spLocks noGrp="1"/>
          </p:cNvSpPr>
          <p:nvPr>
            <p:ph type="sldNum" sz="quarter" idx="12"/>
          </p:nvPr>
        </p:nvSpPr>
        <p:spPr/>
        <p:txBody>
          <a:bodyPr/>
          <a:lstStyle/>
          <a:p>
            <a:fld id="{10806DA5-E7E3-401E-9CC0-A5C56C0FA5E8}" type="slidenum">
              <a:rPr lang="en-GB" smtClean="0"/>
              <a:t>115</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214273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solidFill>
                <a:schemeClr val="tx1"/>
              </a:solidFill>
            </a:endParaRPr>
          </a:p>
        </p:txBody>
      </p:sp>
      <p:sp>
        <p:nvSpPr>
          <p:cNvPr id="6" name="Title 1"/>
          <p:cNvSpPr>
            <a:spLocks noGrp="1"/>
          </p:cNvSpPr>
          <p:nvPr>
            <p:ph type="title"/>
          </p:nvPr>
        </p:nvSpPr>
        <p:spPr>
          <a:xfrm>
            <a:off x="831850" y="1377388"/>
            <a:ext cx="10515600" cy="2893670"/>
          </a:xfrm>
        </p:spPr>
        <p:txBody>
          <a:bodyPr>
            <a:normAutofit/>
          </a:bodyPr>
          <a:lstStyle/>
          <a:p>
            <a:pPr algn="ctr"/>
            <a:r>
              <a:rPr lang="en-GB" sz="4800" b="1" u="sng" dirty="0"/>
              <a:t>1i. Analysis to</a:t>
            </a:r>
            <a:r>
              <a:rPr lang="en-GB" sz="4800" b="1" dirty="0"/>
              <a:t>: Jesus is given authority over everything</a:t>
            </a:r>
          </a:p>
        </p:txBody>
      </p:sp>
      <p:sp>
        <p:nvSpPr>
          <p:cNvPr id="2" name="Slide Number Placeholder 1"/>
          <p:cNvSpPr>
            <a:spLocks noGrp="1"/>
          </p:cNvSpPr>
          <p:nvPr>
            <p:ph type="sldNum" sz="quarter" idx="12"/>
          </p:nvPr>
        </p:nvSpPr>
        <p:spPr/>
        <p:txBody>
          <a:bodyPr/>
          <a:lstStyle/>
          <a:p>
            <a:fld id="{10806DA5-E7E3-401E-9CC0-A5C56C0FA5E8}" type="slidenum">
              <a:rPr lang="en-GB" smtClean="0"/>
              <a:t>116</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2256415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0394"/>
          </a:xfrm>
        </p:spPr>
        <p:txBody>
          <a:bodyPr>
            <a:normAutofit/>
          </a:bodyPr>
          <a:lstStyle/>
          <a:p>
            <a:r>
              <a:rPr lang="en-GB" sz="3200" dirty="0"/>
              <a:t>Analysis of the statements</a:t>
            </a:r>
          </a:p>
        </p:txBody>
      </p:sp>
      <p:sp>
        <p:nvSpPr>
          <p:cNvPr id="3" name="Content Placeholder 2"/>
          <p:cNvSpPr>
            <a:spLocks noGrp="1"/>
          </p:cNvSpPr>
          <p:nvPr>
            <p:ph idx="1"/>
          </p:nvPr>
        </p:nvSpPr>
        <p:spPr>
          <a:xfrm>
            <a:off x="3627120" y="1238492"/>
            <a:ext cx="7993862" cy="5042644"/>
          </a:xfrm>
        </p:spPr>
        <p:txBody>
          <a:bodyPr>
            <a:normAutofit fontScale="85000" lnSpcReduction="20000"/>
          </a:bodyPr>
          <a:lstStyle/>
          <a:p>
            <a:r>
              <a:rPr lang="en-GB" sz="2000" dirty="0"/>
              <a:t>Here we see that all authority has been </a:t>
            </a:r>
            <a:r>
              <a:rPr lang="en-GB" sz="2000" b="1" u="sng" dirty="0"/>
              <a:t>GIVEN</a:t>
            </a:r>
            <a:r>
              <a:rPr lang="en-GB" sz="2000" dirty="0"/>
              <a:t> to Jesus. </a:t>
            </a:r>
          </a:p>
          <a:p>
            <a:r>
              <a:rPr lang="en-GB" sz="2000" dirty="0"/>
              <a:t>How can Jesus be God if he was GIVEN this authority? </a:t>
            </a:r>
          </a:p>
          <a:p>
            <a:r>
              <a:rPr lang="en-GB" sz="2000" dirty="0"/>
              <a:t>So before Jesus was GIVEN this authority, what was he? </a:t>
            </a:r>
          </a:p>
          <a:p>
            <a:r>
              <a:rPr lang="en-GB" sz="2000" dirty="0"/>
              <a:t>What kind of God was he before he was GIVEN all this authority? </a:t>
            </a:r>
          </a:p>
          <a:p>
            <a:r>
              <a:rPr lang="en-GB" sz="2000" dirty="0"/>
              <a:t>If Jesus is co-equal with the Father then who gave the Father this authority? Plus why would Jesus need the Father to give him the authority? Couldn't the godly nature of Jesus given it to his man nature?</a:t>
            </a:r>
          </a:p>
          <a:p>
            <a:pPr marL="0" indent="0">
              <a:buNone/>
            </a:pPr>
            <a:endParaRPr lang="en-GB" sz="2000" dirty="0"/>
          </a:p>
          <a:p>
            <a:pPr marL="0" indent="0">
              <a:buNone/>
            </a:pPr>
            <a:r>
              <a:rPr lang="en-GB" sz="2000" dirty="0"/>
              <a:t>On the contrary Jesus says on many occasions:</a:t>
            </a:r>
          </a:p>
          <a:p>
            <a:r>
              <a:rPr lang="en-GB" sz="2000" b="1" dirty="0"/>
              <a:t>“…for the Father is greater than I.”  -  </a:t>
            </a:r>
            <a:r>
              <a:rPr lang="en-GB" sz="1400" dirty="0"/>
              <a:t>John 14:28</a:t>
            </a:r>
          </a:p>
          <a:p>
            <a:r>
              <a:rPr lang="en-GB" sz="2000" i="1" dirty="0"/>
              <a:t>I can of mine own self </a:t>
            </a:r>
            <a:r>
              <a:rPr lang="en-GB" sz="2000" b="1" i="1" dirty="0"/>
              <a:t>DO NOTHING . . ." </a:t>
            </a:r>
            <a:r>
              <a:rPr lang="en-GB" sz="2000" dirty="0"/>
              <a:t>– John 5:30</a:t>
            </a:r>
          </a:p>
          <a:p>
            <a:r>
              <a:rPr lang="en-GB" sz="2200" i="1" dirty="0"/>
              <a:t>"But of that day and that hour </a:t>
            </a:r>
            <a:r>
              <a:rPr lang="en-GB" sz="2200" i="1" dirty="0" err="1"/>
              <a:t>knoweth</a:t>
            </a:r>
            <a:r>
              <a:rPr lang="en-GB" sz="2200" i="1" dirty="0"/>
              <a:t> no man, no, not the angels which are in heaven, </a:t>
            </a:r>
            <a:r>
              <a:rPr lang="en-GB" sz="2200" b="1" i="1" dirty="0"/>
              <a:t>NEITHER THE SON, </a:t>
            </a:r>
            <a:r>
              <a:rPr lang="en-GB" sz="2200" i="1" dirty="0"/>
              <a:t>but the Father." - Mark</a:t>
            </a:r>
            <a:r>
              <a:rPr lang="en-GB" sz="2200" dirty="0"/>
              <a:t> 13:32</a:t>
            </a:r>
          </a:p>
          <a:p>
            <a:endParaRPr lang="en-GB" sz="2200" dirty="0"/>
          </a:p>
          <a:p>
            <a:r>
              <a:rPr lang="en-GB" sz="2200" dirty="0"/>
              <a:t>The statements are in contradiction or too ambiguous or not enough to claim his divinity.</a:t>
            </a:r>
          </a:p>
          <a:p>
            <a:endParaRPr lang="en-GB" sz="1400" dirty="0"/>
          </a:p>
        </p:txBody>
      </p:sp>
      <p:sp>
        <p:nvSpPr>
          <p:cNvPr id="5" name="Content Placeholder 2"/>
          <p:cNvSpPr txBox="1">
            <a:spLocks/>
          </p:cNvSpPr>
          <p:nvPr/>
        </p:nvSpPr>
        <p:spPr>
          <a:xfrm>
            <a:off x="838200" y="1238492"/>
            <a:ext cx="2514599" cy="2635041"/>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“Then Jesus came to them and said, "</a:t>
            </a:r>
            <a:r>
              <a:rPr lang="en-GB" sz="1800" dirty="0">
                <a:solidFill>
                  <a:srgbClr val="FF0000"/>
                </a:solidFill>
              </a:rPr>
              <a:t>All authority in heaven and on earth has been given to me</a:t>
            </a:r>
            <a:r>
              <a:rPr lang="en-GB" sz="1800" dirty="0"/>
              <a:t>.”</a:t>
            </a:r>
          </a:p>
          <a:p>
            <a:pPr marL="0" indent="0">
              <a:buNone/>
            </a:pPr>
            <a:r>
              <a:rPr lang="en-GB" sz="1400" dirty="0"/>
              <a:t>Matthew 28:18</a:t>
            </a:r>
          </a:p>
        </p:txBody>
      </p:sp>
      <p:sp>
        <p:nvSpPr>
          <p:cNvPr id="6" name="Rectangle 5"/>
          <p:cNvSpPr/>
          <p:nvPr/>
        </p:nvSpPr>
        <p:spPr>
          <a:xfrm>
            <a:off x="7391036" y="6458783"/>
            <a:ext cx="4703275" cy="307777"/>
          </a:xfrm>
          <a:prstGeom prst="rect">
            <a:avLst/>
          </a:prstGeom>
        </p:spPr>
        <p:txBody>
          <a:bodyPr wrap="none">
            <a:spAutoFit/>
          </a:bodyPr>
          <a:lstStyle/>
          <a:p>
            <a:r>
              <a:rPr lang="en-GB" sz="1400" u="sng" dirty="0"/>
              <a:t>1h. Analysis to</a:t>
            </a:r>
            <a:r>
              <a:rPr lang="en-GB" sz="1400" dirty="0"/>
              <a:t>: Jesus is given authority over everything</a:t>
            </a:r>
            <a:endParaRPr lang="en-GB" sz="1400" i="1" dirty="0"/>
          </a:p>
        </p:txBody>
      </p:sp>
      <p:sp>
        <p:nvSpPr>
          <p:cNvPr id="4" name="Slide Number Placeholder 3"/>
          <p:cNvSpPr>
            <a:spLocks noGrp="1"/>
          </p:cNvSpPr>
          <p:nvPr>
            <p:ph type="sldNum" sz="quarter" idx="12"/>
          </p:nvPr>
        </p:nvSpPr>
        <p:spPr/>
        <p:txBody>
          <a:bodyPr/>
          <a:lstStyle/>
          <a:p>
            <a:fld id="{10806DA5-E7E3-401E-9CC0-A5C56C0FA5E8}" type="slidenum">
              <a:rPr lang="en-GB" smtClean="0"/>
              <a:t>117</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574731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a:bodyPr>
          <a:lstStyle/>
          <a:p>
            <a:pPr algn="ctr"/>
            <a:r>
              <a:rPr lang="en-GB" sz="3600" b="1" dirty="0"/>
              <a:t>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strike="sngStrike" dirty="0"/>
              <a:t>Analysis to: Proofs of Jesus being God and to worship him</a:t>
            </a:r>
          </a:p>
          <a:p>
            <a:pPr marL="971550" lvl="1" indent="-514350">
              <a:buFont typeface="+mj-lt"/>
              <a:buAutoNum type="alphaLcParenR"/>
            </a:pPr>
            <a:r>
              <a:rPr lang="en-GB" strike="sngStrike" dirty="0"/>
              <a:t>Jesus himself claimed he is God.</a:t>
            </a:r>
          </a:p>
          <a:p>
            <a:pPr marL="971550" lvl="1" indent="-514350">
              <a:buFont typeface="+mj-lt"/>
              <a:buAutoNum type="alphaLcParenR"/>
            </a:pPr>
            <a:r>
              <a:rPr lang="en-GB" strike="sngStrike" dirty="0"/>
              <a:t>Jesus claimed people should “worship him”</a:t>
            </a:r>
          </a:p>
          <a:p>
            <a:pPr marL="971550" lvl="1" indent="-514350">
              <a:buFont typeface="+mj-lt"/>
              <a:buAutoNum type="alphaLcParenR"/>
            </a:pPr>
            <a:r>
              <a:rPr lang="en-GB" strike="sngStrike" dirty="0"/>
              <a:t>He accepted Divine entitlement (</a:t>
            </a:r>
            <a:r>
              <a:rPr lang="en-GB" strike="sngStrike" dirty="0" err="1"/>
              <a:t>eg</a:t>
            </a:r>
            <a:r>
              <a:rPr lang="en-GB" strike="sngStrike" dirty="0"/>
              <a:t>: people calling him God)</a:t>
            </a:r>
          </a:p>
          <a:p>
            <a:pPr marL="971550" lvl="1" indent="-514350">
              <a:buFont typeface="+mj-lt"/>
              <a:buAutoNum type="alphaLcParenR"/>
            </a:pPr>
            <a:r>
              <a:rPr lang="en-GB" strike="sngStrike" dirty="0"/>
              <a:t>He did many miracles like raising people from the dead, walking on water </a:t>
            </a:r>
            <a:r>
              <a:rPr lang="en-GB" strike="sngStrike" dirty="0" err="1"/>
              <a:t>etc</a:t>
            </a:r>
            <a:endParaRPr lang="en-GB" strike="sngStrike" dirty="0"/>
          </a:p>
          <a:p>
            <a:pPr marL="971550" lvl="1" indent="-514350">
              <a:buFont typeface="+mj-lt"/>
              <a:buAutoNum type="alphaLcParenR"/>
            </a:pPr>
            <a:r>
              <a:rPr lang="en-GB" strike="sngStrike" dirty="0"/>
              <a:t>Jesus says he is not from this world and God is not also, which makes Jesus God.</a:t>
            </a:r>
          </a:p>
          <a:p>
            <a:pPr marL="971550" lvl="1" indent="-514350">
              <a:buFont typeface="+mj-lt"/>
              <a:buAutoNum type="alphaLcParenR"/>
            </a:pPr>
            <a:r>
              <a:rPr lang="en-GB" strike="sngStrike" dirty="0"/>
              <a:t>Jesus was made in God’s image and made before all things</a:t>
            </a:r>
          </a:p>
          <a:p>
            <a:pPr marL="971550" lvl="1" indent="-514350">
              <a:buFont typeface="+mj-lt"/>
              <a:buAutoNum type="alphaLcParenR"/>
            </a:pPr>
            <a:r>
              <a:rPr lang="en-GB" strike="sngStrike" dirty="0"/>
              <a:t>He was born without a father (no male intervention) so as default God becomes his father</a:t>
            </a:r>
          </a:p>
          <a:p>
            <a:pPr marL="971550" lvl="1" indent="-514350">
              <a:buFont typeface="+mj-lt"/>
              <a:buAutoNum type="alphaLcParenR"/>
            </a:pPr>
            <a:r>
              <a:rPr lang="en-GB" strike="sngStrike" dirty="0"/>
              <a:t>Jesus is honoured just as the father was honoured.</a:t>
            </a:r>
          </a:p>
          <a:p>
            <a:pPr marL="971550" lvl="1" indent="-514350">
              <a:buFont typeface="+mj-lt"/>
              <a:buAutoNum type="alphaLcParenR"/>
            </a:pPr>
            <a:r>
              <a:rPr lang="en-GB" strike="sngStrike" dirty="0"/>
              <a:t>He was given authority over everything.</a:t>
            </a:r>
          </a:p>
          <a:p>
            <a:pPr marL="971550" lvl="1" indent="-514350">
              <a:buFont typeface="+mj-lt"/>
              <a:buAutoNum type="alphaLcParenR"/>
            </a:pPr>
            <a:endParaRPr lang="en-GB" dirty="0"/>
          </a:p>
          <a:p>
            <a:pPr marL="457200" indent="-457200">
              <a:buFont typeface="+mj-lt"/>
              <a:buAutoNum type="arabicPeriod"/>
            </a:pPr>
            <a:r>
              <a:rPr lang="en-GB" b="1" dirty="0"/>
              <a:t>Analysis to: Proofs of Jesus being the </a:t>
            </a:r>
            <a:r>
              <a:rPr lang="en-GB" b="1" u="sng" dirty="0"/>
              <a:t>begotten</a:t>
            </a:r>
            <a:r>
              <a:rPr lang="en-GB" b="1" dirty="0"/>
              <a:t> Son of God</a:t>
            </a:r>
          </a:p>
          <a:p>
            <a:pPr marL="914400" lvl="1" indent="-457200">
              <a:buFont typeface="+mj-lt"/>
              <a:buAutoNum type="alphaLcParenR"/>
            </a:pPr>
            <a:r>
              <a:rPr lang="en-GB" dirty="0"/>
              <a:t>God said “this is my beloved son” and called him his son</a:t>
            </a:r>
          </a:p>
          <a:p>
            <a:pPr marL="914400" lvl="1" indent="-457200">
              <a:buFont typeface="+mj-lt"/>
              <a:buAutoNum type="alphaLcParenR"/>
            </a:pPr>
            <a:r>
              <a:rPr lang="en-GB" dirty="0"/>
              <a:t>Jesus calls himself the “Son of God”. </a:t>
            </a:r>
          </a:p>
          <a:p>
            <a:pPr marL="914400" lvl="1" indent="-457200">
              <a:buFont typeface="+mj-lt"/>
              <a:buAutoNum type="alphaLcParenR"/>
            </a:pPr>
            <a:r>
              <a:rPr lang="en-GB" dirty="0"/>
              <a:t>Holy Ghost says “he will be the son of God”</a:t>
            </a:r>
          </a:p>
          <a:p>
            <a:pPr marL="914400" lvl="1" indent="-457200">
              <a:buFont typeface="+mj-lt"/>
              <a:buAutoNum type="alphaLcParenR"/>
            </a:pPr>
            <a:r>
              <a:rPr lang="en-GB" dirty="0"/>
              <a:t>The apostles of Christ calls him the “Son of God”</a:t>
            </a:r>
          </a:p>
          <a:p>
            <a:pPr marL="914400" lvl="1" indent="-457200">
              <a:buFont typeface="+mj-lt"/>
              <a:buAutoNum type="alphaLcParenR"/>
            </a:pPr>
            <a:r>
              <a:rPr lang="en-GB" dirty="0"/>
              <a:t>Jesus referred to God as “His father”</a:t>
            </a:r>
          </a:p>
          <a:p>
            <a:pPr marL="914400" lvl="1" indent="-457200">
              <a:buFont typeface="+mj-lt"/>
              <a:buAutoNum type="alphaLcParenR"/>
            </a:pPr>
            <a:endParaRPr lang="en-GB" dirty="0"/>
          </a:p>
          <a:p>
            <a:pPr marL="457200" indent="-457200">
              <a:buFont typeface="+mj-lt"/>
              <a:buAutoNum type="arabicPeriod"/>
            </a:pPr>
            <a:r>
              <a:rPr lang="en-GB" b="1" dirty="0"/>
              <a:t>Analysis to: Proofs of Trinity</a:t>
            </a:r>
          </a:p>
          <a:p>
            <a:pPr marL="971550" lvl="1" indent="-514350">
              <a:buFont typeface="+mj-lt"/>
              <a:buAutoNum type="alphaLcParenR"/>
            </a:pPr>
            <a:r>
              <a:rPr lang="en-GB" dirty="0"/>
              <a:t>Jesus himself claimed: him, the Father and the Holy Spirit are Three Gods in One. </a:t>
            </a:r>
          </a:p>
        </p:txBody>
      </p:sp>
      <p:sp>
        <p:nvSpPr>
          <p:cNvPr id="4" name="Slide Number Placeholder 3"/>
          <p:cNvSpPr>
            <a:spLocks noGrp="1"/>
          </p:cNvSpPr>
          <p:nvPr>
            <p:ph type="sldNum" sz="quarter" idx="12"/>
          </p:nvPr>
        </p:nvSpPr>
        <p:spPr/>
        <p:txBody>
          <a:bodyPr/>
          <a:lstStyle/>
          <a:p>
            <a:fld id="{10806DA5-E7E3-401E-9CC0-A5C56C0FA5E8}" type="slidenum">
              <a:rPr lang="en-GB" smtClean="0"/>
              <a:t>118</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7140844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686" y="996507"/>
            <a:ext cx="10515600" cy="1892444"/>
          </a:xfrm>
        </p:spPr>
        <p:txBody>
          <a:bodyPr>
            <a:normAutofit fontScale="90000"/>
          </a:bodyPr>
          <a:lstStyle/>
          <a:p>
            <a:pPr algn="ctr"/>
            <a:r>
              <a:rPr lang="en-GB" b="1" u="sng" dirty="0"/>
              <a:t>2. Analysis to</a:t>
            </a:r>
            <a:r>
              <a:rPr lang="en-GB" dirty="0"/>
              <a:t>: Proofs for Jesus being the begotten Son of God</a:t>
            </a:r>
          </a:p>
        </p:txBody>
      </p:sp>
      <p:sp>
        <p:nvSpPr>
          <p:cNvPr id="3" name="Text Placeholder 2"/>
          <p:cNvSpPr>
            <a:spLocks noGrp="1"/>
          </p:cNvSpPr>
          <p:nvPr>
            <p:ph type="body" idx="1"/>
          </p:nvPr>
        </p:nvSpPr>
        <p:spPr>
          <a:xfrm>
            <a:off x="1053522" y="519609"/>
            <a:ext cx="10515600" cy="476898"/>
          </a:xfrm>
        </p:spPr>
        <p:txBody>
          <a:bodyPr>
            <a:normAutofit/>
          </a:bodyPr>
          <a:lstStyle/>
          <a:p>
            <a:pPr algn="ctr"/>
            <a:r>
              <a:rPr lang="en-GB" sz="2800" dirty="0">
                <a:solidFill>
                  <a:schemeClr val="tx1"/>
                </a:solidFill>
              </a:rPr>
              <a:t>PART 3.2. Islamic Perspective</a:t>
            </a:r>
          </a:p>
        </p:txBody>
      </p:sp>
      <p:sp>
        <p:nvSpPr>
          <p:cNvPr id="4" name="Text Placeholder 2"/>
          <p:cNvSpPr txBox="1">
            <a:spLocks/>
          </p:cNvSpPr>
          <p:nvPr/>
        </p:nvSpPr>
        <p:spPr>
          <a:xfrm>
            <a:off x="942686" y="3128077"/>
            <a:ext cx="10515600" cy="3065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14400" lvl="1" indent="-457200">
              <a:buFont typeface="+mj-lt"/>
              <a:buAutoNum type="alphaLcParenR"/>
            </a:pPr>
            <a:r>
              <a:rPr lang="en-GB" sz="2400" dirty="0">
                <a:solidFill>
                  <a:schemeClr val="tx1"/>
                </a:solidFill>
              </a:rPr>
              <a:t>God said “this is my beloved son” and called him his son</a:t>
            </a:r>
          </a:p>
          <a:p>
            <a:pPr marL="914400" lvl="1" indent="-457200">
              <a:buFont typeface="+mj-lt"/>
              <a:buAutoNum type="alphaLcParenR"/>
            </a:pPr>
            <a:r>
              <a:rPr lang="en-GB" sz="2400" dirty="0">
                <a:solidFill>
                  <a:schemeClr val="tx1"/>
                </a:solidFill>
              </a:rPr>
              <a:t>Jesus calls himself the “Son of God”. </a:t>
            </a:r>
          </a:p>
          <a:p>
            <a:pPr marL="914400" lvl="1" indent="-457200">
              <a:buFont typeface="+mj-lt"/>
              <a:buAutoNum type="alphaLcParenR"/>
            </a:pPr>
            <a:r>
              <a:rPr lang="en-GB" sz="2400" dirty="0">
                <a:solidFill>
                  <a:schemeClr val="tx1"/>
                </a:solidFill>
              </a:rPr>
              <a:t>Holy Ghost says “he will be the son of God”</a:t>
            </a:r>
          </a:p>
          <a:p>
            <a:pPr marL="914400" lvl="1" indent="-457200">
              <a:buFont typeface="+mj-lt"/>
              <a:buAutoNum type="alphaLcParenR"/>
            </a:pPr>
            <a:r>
              <a:rPr lang="en-GB" sz="2400" dirty="0">
                <a:solidFill>
                  <a:schemeClr val="tx1"/>
                </a:solidFill>
              </a:rPr>
              <a:t>The apostles of Christ calls him the “Son of God”</a:t>
            </a:r>
          </a:p>
          <a:p>
            <a:pPr marL="914400" lvl="1" indent="-457200">
              <a:buFont typeface="+mj-lt"/>
              <a:buAutoNum type="alphaLcParenR"/>
            </a:pPr>
            <a:r>
              <a:rPr lang="en-GB" sz="2400" dirty="0">
                <a:solidFill>
                  <a:schemeClr val="tx1"/>
                </a:solidFill>
              </a:rPr>
              <a:t>Jesus referred to God as “His father”</a:t>
            </a:r>
          </a:p>
          <a:p>
            <a:pPr marL="971550" lvl="1" indent="-514350">
              <a:buFont typeface="+mj-lt"/>
              <a:buAutoNum type="alphaLcParenR"/>
            </a:pPr>
            <a:endParaRPr lang="en-GB" sz="2400" dirty="0">
              <a:solidFill>
                <a:schemeClr val="tx1"/>
              </a:solidFill>
            </a:endParaRPr>
          </a:p>
        </p:txBody>
      </p:sp>
      <p:sp>
        <p:nvSpPr>
          <p:cNvPr id="5" name="Slide Number Placeholder 4"/>
          <p:cNvSpPr>
            <a:spLocks noGrp="1"/>
          </p:cNvSpPr>
          <p:nvPr>
            <p:ph type="sldNum" sz="quarter" idx="12"/>
          </p:nvPr>
        </p:nvSpPr>
        <p:spPr/>
        <p:txBody>
          <a:bodyPr/>
          <a:lstStyle/>
          <a:p>
            <a:fld id="{10806DA5-E7E3-401E-9CC0-A5C56C0FA5E8}" type="slidenum">
              <a:rPr lang="en-GB" smtClean="0"/>
              <a:t>119</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53042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Both Jesus and his Mother Mary were high esteemed HUMANS</a:t>
            </a:r>
          </a:p>
        </p:txBody>
      </p:sp>
      <p:sp>
        <p:nvSpPr>
          <p:cNvPr id="5" name="Content Placeholder 4"/>
          <p:cNvSpPr>
            <a:spLocks noGrp="1"/>
          </p:cNvSpPr>
          <p:nvPr>
            <p:ph idx="1"/>
          </p:nvPr>
        </p:nvSpPr>
        <p:spPr>
          <a:xfrm>
            <a:off x="4105072" y="2081719"/>
            <a:ext cx="7248728" cy="4095243"/>
          </a:xfrm>
        </p:spPr>
        <p:txBody>
          <a:bodyPr>
            <a:normAutofit lnSpcReduction="10000"/>
          </a:bodyPr>
          <a:lstStyle/>
          <a:p>
            <a:pPr marL="0" indent="0">
              <a:buNone/>
            </a:pPr>
            <a:r>
              <a:rPr lang="en-GB" b="1" i="1" dirty="0"/>
              <a:t>“The Messiah, son of Mary, was only a messenger, messengers (the like of whom) had passed away before him. And his mother was a saintly woman. They both used to eat (earthly) food. See how we make the signs clear for them, then see how they are</a:t>
            </a:r>
          </a:p>
          <a:p>
            <a:pPr marL="0" indent="0">
              <a:buNone/>
            </a:pPr>
            <a:r>
              <a:rPr lang="en-GB" b="1" i="1" dirty="0"/>
              <a:t>deluded!”</a:t>
            </a:r>
          </a:p>
          <a:p>
            <a:pPr marL="0" indent="0">
              <a:buNone/>
            </a:pPr>
            <a:endParaRPr lang="en-GB" b="1" i="1" dirty="0"/>
          </a:p>
          <a:p>
            <a:pPr marL="0" indent="0">
              <a:buNone/>
            </a:pPr>
            <a:r>
              <a:rPr lang="en-GB" b="1" dirty="0"/>
              <a:t>Qur’an - 56:75</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3633591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solidFill>
                <a:schemeClr val="tx1"/>
              </a:solidFill>
            </a:endParaRPr>
          </a:p>
        </p:txBody>
      </p:sp>
      <p:sp>
        <p:nvSpPr>
          <p:cNvPr id="6" name="Title 1"/>
          <p:cNvSpPr>
            <a:spLocks noGrp="1"/>
          </p:cNvSpPr>
          <p:nvPr>
            <p:ph type="title"/>
          </p:nvPr>
        </p:nvSpPr>
        <p:spPr>
          <a:xfrm>
            <a:off x="831850" y="1377388"/>
            <a:ext cx="10515600" cy="2893670"/>
          </a:xfrm>
        </p:spPr>
        <p:txBody>
          <a:bodyPr>
            <a:normAutofit/>
          </a:bodyPr>
          <a:lstStyle/>
          <a:p>
            <a:pPr algn="ctr"/>
            <a:r>
              <a:rPr lang="en-GB" sz="4800" b="1" u="sng" dirty="0"/>
              <a:t>2a-2d. Analysis to</a:t>
            </a:r>
            <a:r>
              <a:rPr lang="en-GB" sz="4800" b="1" dirty="0"/>
              <a:t>: Jesus was called “Son of God” by: </a:t>
            </a:r>
            <a:br>
              <a:rPr lang="en-GB" sz="4800" b="1" dirty="0"/>
            </a:br>
            <a:r>
              <a:rPr lang="en-GB" sz="4800" b="1" dirty="0"/>
              <a:t>himself / God / Apostles </a:t>
            </a:r>
          </a:p>
        </p:txBody>
      </p:sp>
      <p:sp>
        <p:nvSpPr>
          <p:cNvPr id="2" name="Slide Number Placeholder 1"/>
          <p:cNvSpPr>
            <a:spLocks noGrp="1"/>
          </p:cNvSpPr>
          <p:nvPr>
            <p:ph type="sldNum" sz="quarter" idx="12"/>
          </p:nvPr>
        </p:nvSpPr>
        <p:spPr/>
        <p:txBody>
          <a:bodyPr/>
          <a:lstStyle/>
          <a:p>
            <a:fld id="{10806DA5-E7E3-401E-9CC0-A5C56C0FA5E8}" type="slidenum">
              <a:rPr lang="en-GB" smtClean="0"/>
              <a:t>120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8076059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480" y="330402"/>
            <a:ext cx="10515600" cy="803917"/>
          </a:xfrm>
        </p:spPr>
        <p:txBody>
          <a:bodyPr>
            <a:noAutofit/>
          </a:bodyPr>
          <a:lstStyle/>
          <a:p>
            <a:r>
              <a:rPr lang="en-GB" sz="2800" b="1" dirty="0"/>
              <a:t>2a,2b,2c,2d, will all be analysed together as they all deal with Jesus being called “Son of God”</a:t>
            </a:r>
          </a:p>
        </p:txBody>
      </p:sp>
      <p:sp>
        <p:nvSpPr>
          <p:cNvPr id="4" name="Rectangle 3"/>
          <p:cNvSpPr/>
          <p:nvPr/>
        </p:nvSpPr>
        <p:spPr>
          <a:xfrm>
            <a:off x="3423920" y="1408639"/>
            <a:ext cx="8173913" cy="4278094"/>
          </a:xfrm>
          <a:prstGeom prst="rect">
            <a:avLst/>
          </a:prstGeom>
        </p:spPr>
        <p:txBody>
          <a:bodyPr wrap="square">
            <a:spAutoFit/>
          </a:bodyPr>
          <a:lstStyle/>
          <a:p>
            <a:pPr marL="342900" indent="-342900">
              <a:buAutoNum type="arabicPeriod"/>
            </a:pPr>
            <a:r>
              <a:rPr lang="en-GB" sz="1600" b="1" i="1" dirty="0">
                <a:solidFill>
                  <a:srgbClr val="008000"/>
                </a:solidFill>
              </a:rPr>
              <a:t>Firstly Muslims do not object to people or prophets being called “Son or Children of God” in its metaphorical sense, however the main issue they have is with the whole definition of Jesus being called the “physical” or “BEGOTTEN” son of God.  This means that there was some sort of physical or supernatural union between God and Mary, which then gave birth to a “God-Man” being. Jesus Being called the “Son” of God is nothing new in the Bible. Many prophets and people were called the “Son of God”. </a:t>
            </a:r>
          </a:p>
          <a:p>
            <a:pPr marL="342900" indent="-342900">
              <a:buAutoNum type="arabicPeriod"/>
            </a:pPr>
            <a:endParaRPr lang="en-GB" sz="1600" b="1" i="1" dirty="0">
              <a:solidFill>
                <a:srgbClr val="008000"/>
              </a:solidFill>
            </a:endParaRPr>
          </a:p>
          <a:p>
            <a:r>
              <a:rPr lang="en-GB" b="1" u="sng" dirty="0"/>
              <a:t>EXAMPLE 1: Adam called the “Son of God”</a:t>
            </a:r>
          </a:p>
          <a:p>
            <a:pPr marL="342900" indent="-342900">
              <a:buAutoNum type="arabicPeriod"/>
            </a:pPr>
            <a:endParaRPr lang="en-GB" b="1" i="1" dirty="0">
              <a:solidFill>
                <a:srgbClr val="008000"/>
              </a:solidFill>
            </a:endParaRPr>
          </a:p>
          <a:p>
            <a:pPr marL="285750" indent="-285750">
              <a:buFont typeface="Arial" panose="020B0604020202020204" pitchFamily="34" charset="0"/>
              <a:buChar char="•"/>
            </a:pPr>
            <a:r>
              <a:rPr lang="en-GB" i="1" dirty="0"/>
              <a:t>"Which was the son of </a:t>
            </a:r>
            <a:r>
              <a:rPr lang="en-GB" i="1" dirty="0" err="1"/>
              <a:t>Enos</a:t>
            </a:r>
            <a:r>
              <a:rPr lang="en-GB" i="1" dirty="0"/>
              <a:t>, which was the son of Seth, which was the son of Adam, which was the </a:t>
            </a:r>
            <a:r>
              <a:rPr lang="en-GB" b="1" i="1" dirty="0"/>
              <a:t>SON OF GOD."   -   </a:t>
            </a:r>
            <a:r>
              <a:rPr lang="en-GB" dirty="0"/>
              <a:t>LUKE 3:38</a:t>
            </a:r>
            <a:endParaRPr lang="en-GB" sz="1600" b="1" i="1" dirty="0"/>
          </a:p>
          <a:p>
            <a:pPr marL="285750" indent="-285750">
              <a:buFont typeface="Arial" panose="020B0604020202020204" pitchFamily="34" charset="0"/>
              <a:buChar char="•"/>
            </a:pPr>
            <a:endParaRPr lang="en-GB" dirty="0"/>
          </a:p>
          <a:p>
            <a:r>
              <a:rPr lang="en-GB" b="1" u="sng" dirty="0"/>
              <a:t>EXAMPLE 2: Jacob (Israel) is God’s son and FIRSTBORN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i="1" dirty="0"/>
              <a:t>“Israel is my son, even my firstborn”  -  Exodus 4:22</a:t>
            </a:r>
          </a:p>
        </p:txBody>
      </p:sp>
      <p:sp>
        <p:nvSpPr>
          <p:cNvPr id="6" name="Content Placeholder 2"/>
          <p:cNvSpPr txBox="1">
            <a:spLocks/>
          </p:cNvSpPr>
          <p:nvPr/>
        </p:nvSpPr>
        <p:spPr>
          <a:xfrm>
            <a:off x="416561" y="1408639"/>
            <a:ext cx="2824480" cy="4989203"/>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"This is </a:t>
            </a:r>
            <a:r>
              <a:rPr lang="en-GB" sz="1600" dirty="0">
                <a:solidFill>
                  <a:srgbClr val="FF0000"/>
                </a:solidFill>
              </a:rPr>
              <a:t>My beloved Son </a:t>
            </a:r>
            <a:r>
              <a:rPr lang="en-GB" sz="1600" dirty="0"/>
              <a:t>with whom I am well-pleased”</a:t>
            </a:r>
          </a:p>
          <a:p>
            <a:pPr marL="0" indent="0">
              <a:buNone/>
            </a:pPr>
            <a:r>
              <a:rPr lang="en-GB" sz="1400" dirty="0"/>
              <a:t>2 Peter 1:17</a:t>
            </a:r>
          </a:p>
          <a:p>
            <a:pPr marL="0" indent="0">
              <a:buNone/>
            </a:pPr>
            <a:endParaRPr lang="en-GB" sz="1400" dirty="0"/>
          </a:p>
          <a:p>
            <a:pPr marL="0" indent="0">
              <a:buNone/>
            </a:pPr>
            <a:r>
              <a:rPr lang="en-GB" sz="1600" i="1" dirty="0"/>
              <a:t>“Are you the Messiah, </a:t>
            </a:r>
            <a:r>
              <a:rPr lang="en-GB" sz="1600" i="1" dirty="0">
                <a:solidFill>
                  <a:srgbClr val="FF0000"/>
                </a:solidFill>
              </a:rPr>
              <a:t>the Son of the </a:t>
            </a:r>
            <a:r>
              <a:rPr lang="en-GB" sz="1600" i="1" dirty="0" err="1">
                <a:solidFill>
                  <a:srgbClr val="FF0000"/>
                </a:solidFill>
              </a:rPr>
              <a:t>Blessssed</a:t>
            </a:r>
            <a:r>
              <a:rPr lang="en-GB" sz="1600" i="1" dirty="0">
                <a:solidFill>
                  <a:srgbClr val="FF0000"/>
                </a:solidFill>
              </a:rPr>
              <a:t> One?”</a:t>
            </a:r>
            <a:r>
              <a:rPr lang="en-GB" sz="1600" b="1" i="1" baseline="30000" dirty="0"/>
              <a:t> </a:t>
            </a:r>
            <a:r>
              <a:rPr lang="en-GB" sz="1600" i="1" dirty="0"/>
              <a:t>“I am,” said Jesus. </a:t>
            </a:r>
          </a:p>
          <a:p>
            <a:pPr marL="0" indent="0">
              <a:buNone/>
            </a:pPr>
            <a:r>
              <a:rPr lang="en-GB" sz="1400" dirty="0"/>
              <a:t>Mark 14:61-62</a:t>
            </a:r>
          </a:p>
          <a:p>
            <a:pPr marL="0" indent="0">
              <a:buNone/>
            </a:pPr>
            <a:endParaRPr lang="en-GB" sz="1400" dirty="0"/>
          </a:p>
          <a:p>
            <a:pPr marL="0" indent="0">
              <a:buNone/>
            </a:pPr>
            <a:r>
              <a:rPr lang="en-GB" sz="1600" dirty="0"/>
              <a:t>"For God so loved the world, that </a:t>
            </a:r>
            <a:r>
              <a:rPr lang="en-GB" sz="1600" dirty="0">
                <a:solidFill>
                  <a:srgbClr val="FF0000"/>
                </a:solidFill>
              </a:rPr>
              <a:t>He gave His only </a:t>
            </a:r>
            <a:r>
              <a:rPr lang="en-GB" sz="1600" b="1" u="sng" dirty="0">
                <a:solidFill>
                  <a:srgbClr val="FF0000"/>
                </a:solidFill>
              </a:rPr>
              <a:t>begotten</a:t>
            </a:r>
            <a:r>
              <a:rPr lang="en-GB" sz="1600" dirty="0">
                <a:solidFill>
                  <a:srgbClr val="FF0000"/>
                </a:solidFill>
              </a:rPr>
              <a:t> Son</a:t>
            </a:r>
            <a:r>
              <a:rPr lang="en-GB" sz="1600" dirty="0"/>
              <a:t>, that whoever believes in Him shall not perish, but have eternal life.”</a:t>
            </a:r>
          </a:p>
          <a:p>
            <a:pPr marL="0" indent="0">
              <a:buNone/>
            </a:pPr>
            <a:r>
              <a:rPr lang="en-GB" sz="1400" dirty="0"/>
              <a:t>John 3:16</a:t>
            </a:r>
          </a:p>
          <a:p>
            <a:pPr marL="0" indent="0">
              <a:buNone/>
            </a:pPr>
            <a:endParaRPr lang="en-GB" sz="1400" dirty="0"/>
          </a:p>
          <a:p>
            <a:pPr marL="0" indent="0">
              <a:buNone/>
            </a:pPr>
            <a:endParaRPr lang="en-GB" sz="1400" dirty="0"/>
          </a:p>
          <a:p>
            <a:pPr marL="0" indent="0">
              <a:buNone/>
            </a:pPr>
            <a:endParaRPr lang="en-GB" sz="1400" dirty="0"/>
          </a:p>
        </p:txBody>
      </p:sp>
      <p:sp>
        <p:nvSpPr>
          <p:cNvPr id="5" name="Rectangle 4"/>
          <p:cNvSpPr/>
          <p:nvPr/>
        </p:nvSpPr>
        <p:spPr>
          <a:xfrm>
            <a:off x="7752543" y="6472270"/>
            <a:ext cx="4332981" cy="307777"/>
          </a:xfrm>
          <a:prstGeom prst="rect">
            <a:avLst/>
          </a:prstGeom>
        </p:spPr>
        <p:txBody>
          <a:bodyPr wrap="none">
            <a:spAutoFit/>
          </a:bodyPr>
          <a:lstStyle/>
          <a:p>
            <a:r>
              <a:rPr lang="en-GB" sz="1400" u="sng" dirty="0"/>
              <a:t>2a, 2b, 2c, 2d. Analysis to</a:t>
            </a:r>
            <a:r>
              <a:rPr lang="en-GB" sz="1400" dirty="0"/>
              <a:t>: the term “Son of God”. </a:t>
            </a:r>
            <a:endParaRPr lang="en-GB" sz="1400" i="1" dirty="0"/>
          </a:p>
        </p:txBody>
      </p:sp>
      <p:sp>
        <p:nvSpPr>
          <p:cNvPr id="3" name="Slide Number Placeholder 2"/>
          <p:cNvSpPr>
            <a:spLocks noGrp="1"/>
          </p:cNvSpPr>
          <p:nvPr>
            <p:ph type="sldNum" sz="quarter" idx="12"/>
          </p:nvPr>
        </p:nvSpPr>
        <p:spPr/>
        <p:txBody>
          <a:bodyPr/>
          <a:lstStyle/>
          <a:p>
            <a:fld id="{10806DA5-E7E3-401E-9CC0-A5C56C0FA5E8}" type="slidenum">
              <a:rPr lang="en-GB" smtClean="0"/>
              <a:t>121</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7697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628263" y="513387"/>
            <a:ext cx="10949247" cy="4247317"/>
          </a:xfrm>
          <a:prstGeom prst="rect">
            <a:avLst/>
          </a:prstGeom>
        </p:spPr>
        <p:txBody>
          <a:bodyPr wrap="square">
            <a:spAutoFit/>
          </a:bodyPr>
          <a:lstStyle/>
          <a:p>
            <a:r>
              <a:rPr lang="en-GB" b="1" u="sng" dirty="0"/>
              <a:t>EXAMPLE 3: Solomon is called God’s son</a:t>
            </a:r>
          </a:p>
          <a:p>
            <a:pPr marL="342900" indent="-342900">
              <a:buAutoNum type="arabicPeriod"/>
            </a:pPr>
            <a:endParaRPr lang="en-GB" b="1" i="1" dirty="0">
              <a:solidFill>
                <a:srgbClr val="008000"/>
              </a:solidFill>
            </a:endParaRPr>
          </a:p>
          <a:p>
            <a:pPr marL="285750" indent="-285750">
              <a:buFont typeface="Arial" panose="020B0604020202020204" pitchFamily="34" charset="0"/>
              <a:buChar char="•"/>
            </a:pPr>
            <a:r>
              <a:rPr lang="en-GB" b="1" i="1" dirty="0"/>
              <a:t>“</a:t>
            </a:r>
            <a:r>
              <a:rPr lang="en-GB" i="1" dirty="0"/>
              <a:t>He shall build an house for my name, and I will establish the throne of his kingdom for ever. I will be </a:t>
            </a:r>
            <a:r>
              <a:rPr lang="en-GB" b="1" i="1" u="sng" dirty="0"/>
              <a:t>his father</a:t>
            </a:r>
            <a:r>
              <a:rPr lang="en-GB" i="1" dirty="0"/>
              <a:t>, and he shall be </a:t>
            </a:r>
            <a:r>
              <a:rPr lang="en-GB" b="1" i="1" u="sng" dirty="0"/>
              <a:t>my son</a:t>
            </a:r>
            <a:r>
              <a:rPr lang="en-GB" i="1" dirty="0"/>
              <a:t>”</a:t>
            </a:r>
            <a:r>
              <a:rPr lang="en-GB" dirty="0"/>
              <a:t>   -   </a:t>
            </a:r>
            <a:r>
              <a:rPr lang="en-GB" i="1" dirty="0"/>
              <a:t>2 Samuel 7:13-14</a:t>
            </a:r>
          </a:p>
          <a:p>
            <a:pPr marL="285750" indent="-285750">
              <a:buFont typeface="Arial" panose="020B0604020202020204" pitchFamily="34" charset="0"/>
              <a:buChar char="•"/>
            </a:pPr>
            <a:endParaRPr lang="en-GB" dirty="0"/>
          </a:p>
          <a:p>
            <a:r>
              <a:rPr lang="en-GB" b="1" u="sng" dirty="0"/>
              <a:t>EXAMPLE 4: Ephraim is God’s Firstborn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I am a father to Israel, and Ephraim is my </a:t>
            </a:r>
            <a:r>
              <a:rPr lang="en-GB" b="1" u="sng" dirty="0"/>
              <a:t>firstborn</a:t>
            </a:r>
            <a:r>
              <a:rPr lang="en-GB" dirty="0"/>
              <a:t>.”  </a:t>
            </a:r>
            <a:r>
              <a:rPr lang="en-GB" i="1" dirty="0"/>
              <a:t>-  Jeremiah 31:9</a:t>
            </a:r>
          </a:p>
          <a:p>
            <a:pPr marL="285750" indent="-285750">
              <a:buFont typeface="Arial" panose="020B0604020202020204" pitchFamily="34" charset="0"/>
              <a:buChar char="•"/>
            </a:pPr>
            <a:endParaRPr lang="en-GB" i="1" dirty="0"/>
          </a:p>
          <a:p>
            <a:r>
              <a:rPr lang="en-GB" b="1" i="1" u="sng" dirty="0"/>
              <a:t>EXAMPLE 5: Common people are called “Sons of God”. </a:t>
            </a:r>
          </a:p>
          <a:p>
            <a:endParaRPr lang="en-GB" b="1" i="1" u="sng" dirty="0"/>
          </a:p>
          <a:p>
            <a:pPr marL="285750" indent="-285750">
              <a:buFont typeface="Arial" panose="020B0604020202020204" pitchFamily="34" charset="0"/>
              <a:buChar char="•"/>
            </a:pPr>
            <a:r>
              <a:rPr lang="en-GB" dirty="0"/>
              <a:t>“Ye are the </a:t>
            </a:r>
            <a:r>
              <a:rPr lang="en-GB" b="1" u="sng" dirty="0"/>
              <a:t>children of the LORD </a:t>
            </a:r>
            <a:r>
              <a:rPr lang="en-GB" dirty="0"/>
              <a:t>your God”   -   </a:t>
            </a:r>
            <a:r>
              <a:rPr lang="en-GB" i="1" dirty="0"/>
              <a:t>Deuteronomy 14:1</a:t>
            </a:r>
          </a:p>
          <a:p>
            <a:pPr marL="285750" indent="-285750">
              <a:buFont typeface="Arial" panose="020B0604020202020204" pitchFamily="34" charset="0"/>
              <a:buChar char="•"/>
            </a:pPr>
            <a:r>
              <a:rPr lang="en-GB" dirty="0"/>
              <a:t>“For as many as are led by the Spirit of God, they are the </a:t>
            </a:r>
            <a:r>
              <a:rPr lang="en-GB" b="1" u="sng" dirty="0"/>
              <a:t>sons of God</a:t>
            </a:r>
            <a:r>
              <a:rPr lang="en-GB" dirty="0"/>
              <a:t>”  </a:t>
            </a:r>
            <a:r>
              <a:rPr lang="en-GB" b="1" i="1" dirty="0"/>
              <a:t>-   </a:t>
            </a:r>
            <a:r>
              <a:rPr lang="en-GB" i="1" dirty="0"/>
              <a:t>Romans 8:14</a:t>
            </a:r>
          </a:p>
          <a:p>
            <a:pPr marL="285750" indent="-285750">
              <a:buFont typeface="Arial" panose="020B0604020202020204" pitchFamily="34" charset="0"/>
              <a:buChar char="•"/>
            </a:pPr>
            <a:r>
              <a:rPr lang="en-GB" dirty="0"/>
              <a:t>“…when the </a:t>
            </a:r>
            <a:r>
              <a:rPr lang="en-GB" b="1" u="sng" dirty="0"/>
              <a:t>Sons of God </a:t>
            </a:r>
            <a:r>
              <a:rPr lang="en-GB" dirty="0"/>
              <a:t>saw the daughters of men…”   -   </a:t>
            </a:r>
            <a:r>
              <a:rPr lang="en-GB" i="1" dirty="0"/>
              <a:t>Genesis 6:2</a:t>
            </a:r>
          </a:p>
          <a:p>
            <a:pPr marL="285750" indent="-285750">
              <a:buFont typeface="Arial" panose="020B0604020202020204" pitchFamily="34" charset="0"/>
              <a:buChar char="•"/>
            </a:pPr>
            <a:endParaRPr lang="en-GB" i="1" dirty="0"/>
          </a:p>
        </p:txBody>
      </p:sp>
      <p:sp>
        <p:nvSpPr>
          <p:cNvPr id="7" name="Rectangle 6"/>
          <p:cNvSpPr/>
          <p:nvPr/>
        </p:nvSpPr>
        <p:spPr>
          <a:xfrm>
            <a:off x="7741910" y="6448150"/>
            <a:ext cx="4332981" cy="307777"/>
          </a:xfrm>
          <a:prstGeom prst="rect">
            <a:avLst/>
          </a:prstGeom>
        </p:spPr>
        <p:txBody>
          <a:bodyPr wrap="none">
            <a:spAutoFit/>
          </a:bodyPr>
          <a:lstStyle/>
          <a:p>
            <a:r>
              <a:rPr lang="en-GB" sz="1400" u="sng" dirty="0"/>
              <a:t>2a, 2b, 2c, 2d. Analysis to</a:t>
            </a:r>
            <a:r>
              <a:rPr lang="en-GB" sz="1400" dirty="0"/>
              <a:t>: the term “Son of God”. </a:t>
            </a:r>
            <a:endParaRPr lang="en-GB" sz="1400" i="1" dirty="0"/>
          </a:p>
        </p:txBody>
      </p:sp>
      <p:sp>
        <p:nvSpPr>
          <p:cNvPr id="8" name="Content Placeholder 2"/>
          <p:cNvSpPr txBox="1">
            <a:spLocks/>
          </p:cNvSpPr>
          <p:nvPr/>
        </p:nvSpPr>
        <p:spPr>
          <a:xfrm>
            <a:off x="628263" y="4739197"/>
            <a:ext cx="10949247" cy="1209040"/>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BUT…Jesus is not a son like the examples above. He is different. Look at the verse: </a:t>
            </a:r>
          </a:p>
          <a:p>
            <a:pPr marL="0" indent="0">
              <a:buNone/>
            </a:pPr>
            <a:r>
              <a:rPr lang="en-GB" sz="1600" dirty="0"/>
              <a:t>“…</a:t>
            </a:r>
            <a:r>
              <a:rPr lang="en-GB" sz="1600" dirty="0">
                <a:solidFill>
                  <a:srgbClr val="FF0000"/>
                </a:solidFill>
              </a:rPr>
              <a:t>He gave </a:t>
            </a:r>
            <a:r>
              <a:rPr lang="en-GB" sz="1600" b="1" u="sng" dirty="0">
                <a:solidFill>
                  <a:srgbClr val="FF0000"/>
                </a:solidFill>
              </a:rPr>
              <a:t>His only begotten</a:t>
            </a:r>
            <a:r>
              <a:rPr lang="en-GB" sz="1600" dirty="0">
                <a:solidFill>
                  <a:srgbClr val="FF0000"/>
                </a:solidFill>
              </a:rPr>
              <a:t> Son</a:t>
            </a:r>
            <a:r>
              <a:rPr lang="en-GB" sz="1600" dirty="0"/>
              <a:t>, that whoever believes in Him shall not perish, but have eternal life.” - </a:t>
            </a:r>
            <a:r>
              <a:rPr lang="en-GB" sz="1400" dirty="0"/>
              <a:t>John 3:16</a:t>
            </a:r>
          </a:p>
          <a:p>
            <a:pPr marL="0" indent="0">
              <a:buNone/>
            </a:pPr>
            <a:r>
              <a:rPr lang="en-GB" sz="1400" dirty="0"/>
              <a:t>God is clearly calling Jesus “His only begotten Son”.</a:t>
            </a:r>
          </a:p>
          <a:p>
            <a:pPr marL="0" indent="0">
              <a:buNone/>
            </a:pPr>
            <a:endParaRPr lang="en-GB" sz="1400" dirty="0"/>
          </a:p>
          <a:p>
            <a:pPr marL="0" indent="0">
              <a:buNone/>
            </a:pPr>
            <a:endParaRPr lang="en-GB" sz="1400" dirty="0"/>
          </a:p>
        </p:txBody>
      </p:sp>
      <p:sp>
        <p:nvSpPr>
          <p:cNvPr id="5" name="TextBox 4"/>
          <p:cNvSpPr txBox="1"/>
          <p:nvPr/>
        </p:nvSpPr>
        <p:spPr>
          <a:xfrm>
            <a:off x="628266" y="6187440"/>
            <a:ext cx="5474623" cy="369332"/>
          </a:xfrm>
          <a:prstGeom prst="rect">
            <a:avLst/>
          </a:prstGeom>
          <a:noFill/>
        </p:spPr>
        <p:txBody>
          <a:bodyPr wrap="square" rtlCol="0">
            <a:spAutoFit/>
          </a:bodyPr>
          <a:lstStyle/>
          <a:p>
            <a:r>
              <a:rPr lang="en-GB" dirty="0"/>
              <a:t>Let’s analyse…</a:t>
            </a:r>
          </a:p>
        </p:txBody>
      </p:sp>
      <p:sp>
        <p:nvSpPr>
          <p:cNvPr id="2" name="Slide Number Placeholder 1"/>
          <p:cNvSpPr>
            <a:spLocks noGrp="1"/>
          </p:cNvSpPr>
          <p:nvPr>
            <p:ph type="sldNum" sz="quarter" idx="12"/>
          </p:nvPr>
        </p:nvSpPr>
        <p:spPr/>
        <p:txBody>
          <a:bodyPr/>
          <a:lstStyle/>
          <a:p>
            <a:fld id="{10806DA5-E7E3-401E-9CC0-A5C56C0FA5E8}" type="slidenum">
              <a:rPr lang="en-GB" smtClean="0"/>
              <a:t>122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8368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left)">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left)">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wipe(left)">
                                      <p:cBhvr>
                                        <p:cTn id="42" dur="500"/>
                                        <p:tgtEl>
                                          <p:spTgt spid="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536823" y="935466"/>
            <a:ext cx="10949247" cy="923330"/>
          </a:xfrm>
          <a:prstGeom prst="rect">
            <a:avLst/>
          </a:prstGeom>
        </p:spPr>
        <p:txBody>
          <a:bodyPr wrap="square">
            <a:spAutoFit/>
          </a:bodyPr>
          <a:lstStyle/>
          <a:p>
            <a:r>
              <a:rPr lang="en-GB" b="1" i="1" dirty="0">
                <a:solidFill>
                  <a:srgbClr val="008000"/>
                </a:solidFill>
              </a:rPr>
              <a:t>2. The word “</a:t>
            </a:r>
            <a:r>
              <a:rPr lang="en-GB" b="1" i="1" u="sng" dirty="0">
                <a:solidFill>
                  <a:srgbClr val="008000"/>
                </a:solidFill>
              </a:rPr>
              <a:t>BEGOTTEN”</a:t>
            </a:r>
            <a:r>
              <a:rPr lang="en-GB" b="1" i="1" dirty="0">
                <a:solidFill>
                  <a:srgbClr val="008000"/>
                </a:solidFill>
              </a:rPr>
              <a:t> in John 3:16 was actually taken out of many of the versions of the Bible as a fabrication or error in translation. As a result in some versions the word is replaced with “Unique or “Only” son. The word itself is unreliable. </a:t>
            </a:r>
          </a:p>
        </p:txBody>
      </p:sp>
      <p:sp>
        <p:nvSpPr>
          <p:cNvPr id="7" name="Rectangle 6"/>
          <p:cNvSpPr/>
          <p:nvPr/>
        </p:nvSpPr>
        <p:spPr>
          <a:xfrm>
            <a:off x="7741910" y="6448150"/>
            <a:ext cx="4332981" cy="307777"/>
          </a:xfrm>
          <a:prstGeom prst="rect">
            <a:avLst/>
          </a:prstGeom>
        </p:spPr>
        <p:txBody>
          <a:bodyPr wrap="none">
            <a:spAutoFit/>
          </a:bodyPr>
          <a:lstStyle/>
          <a:p>
            <a:r>
              <a:rPr lang="en-GB" sz="1400" u="sng" dirty="0"/>
              <a:t>2a, 2b, 2c, 2d. Analysis to</a:t>
            </a:r>
            <a:r>
              <a:rPr lang="en-GB" sz="1400" dirty="0"/>
              <a:t>: the term “Son of God”. </a:t>
            </a:r>
            <a:endParaRPr lang="en-GB" sz="1400" i="1" dirty="0"/>
          </a:p>
        </p:txBody>
      </p:sp>
      <p:sp>
        <p:nvSpPr>
          <p:cNvPr id="6" name="Title 1"/>
          <p:cNvSpPr>
            <a:spLocks noGrp="1"/>
          </p:cNvSpPr>
          <p:nvPr>
            <p:ph type="title"/>
          </p:nvPr>
        </p:nvSpPr>
        <p:spPr>
          <a:xfrm>
            <a:off x="659667" y="131549"/>
            <a:ext cx="10703560" cy="803917"/>
          </a:xfrm>
        </p:spPr>
        <p:txBody>
          <a:bodyPr>
            <a:noAutofit/>
          </a:bodyPr>
          <a:lstStyle/>
          <a:p>
            <a:r>
              <a:rPr lang="en-GB" sz="2800" b="1" dirty="0"/>
              <a:t>But…Jesus was the begotten “Son of God”. Begotten not made</a:t>
            </a:r>
          </a:p>
        </p:txBody>
      </p:sp>
      <p:pic>
        <p:nvPicPr>
          <p:cNvPr id="9" name="Picture 8"/>
          <p:cNvPicPr>
            <a:picLocks noChangeAspect="1"/>
          </p:cNvPicPr>
          <p:nvPr/>
        </p:nvPicPr>
        <p:blipFill>
          <a:blip r:embed="rId3"/>
          <a:stretch>
            <a:fillRect/>
          </a:stretch>
        </p:blipFill>
        <p:spPr>
          <a:xfrm>
            <a:off x="261797" y="1961875"/>
            <a:ext cx="11499301" cy="4486275"/>
          </a:xfrm>
          <a:prstGeom prst="rect">
            <a:avLst/>
          </a:prstGeom>
        </p:spPr>
      </p:pic>
      <p:sp>
        <p:nvSpPr>
          <p:cNvPr id="2" name="Slide Number Placeholder 1"/>
          <p:cNvSpPr>
            <a:spLocks noGrp="1"/>
          </p:cNvSpPr>
          <p:nvPr>
            <p:ph type="sldNum" sz="quarter" idx="12"/>
          </p:nvPr>
        </p:nvSpPr>
        <p:spPr/>
        <p:txBody>
          <a:bodyPr/>
          <a:lstStyle/>
          <a:p>
            <a:fld id="{10806DA5-E7E3-401E-9CC0-A5C56C0FA5E8}" type="slidenum">
              <a:rPr lang="en-GB" smtClean="0"/>
              <a:t>123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63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995"/>
          </a:xfrm>
        </p:spPr>
        <p:txBody>
          <a:bodyPr>
            <a:noAutofit/>
          </a:bodyPr>
          <a:lstStyle/>
          <a:p>
            <a:r>
              <a:rPr lang="en-GB" sz="2000" b="1" i="1" dirty="0">
                <a:solidFill>
                  <a:srgbClr val="008000"/>
                </a:solidFill>
              </a:rPr>
              <a:t>3. If this is the case then Jesus is not the only “</a:t>
            </a:r>
            <a:r>
              <a:rPr lang="en-GB" sz="2000" b="1" i="1" u="sng" dirty="0">
                <a:solidFill>
                  <a:srgbClr val="008000"/>
                </a:solidFill>
              </a:rPr>
              <a:t>Begotten</a:t>
            </a:r>
            <a:r>
              <a:rPr lang="en-GB" sz="2000" b="1" i="1" dirty="0">
                <a:solidFill>
                  <a:srgbClr val="008000"/>
                </a:solidFill>
              </a:rPr>
              <a:t> son of God”. </a:t>
            </a:r>
            <a:br>
              <a:rPr lang="en-GB" sz="2000" b="1" i="1" dirty="0">
                <a:solidFill>
                  <a:srgbClr val="008000"/>
                </a:solidFill>
              </a:rPr>
            </a:br>
            <a:endParaRPr lang="en-GB" sz="2000" dirty="0"/>
          </a:p>
        </p:txBody>
      </p:sp>
      <p:sp>
        <p:nvSpPr>
          <p:cNvPr id="3" name="Content Placeholder 2"/>
          <p:cNvSpPr>
            <a:spLocks noGrp="1"/>
          </p:cNvSpPr>
          <p:nvPr>
            <p:ph idx="1"/>
          </p:nvPr>
        </p:nvSpPr>
        <p:spPr>
          <a:xfrm>
            <a:off x="838200" y="1209040"/>
            <a:ext cx="10515600" cy="4351338"/>
          </a:xfrm>
        </p:spPr>
        <p:txBody>
          <a:bodyPr>
            <a:normAutofit/>
          </a:bodyPr>
          <a:lstStyle/>
          <a:p>
            <a:pPr marL="0" indent="0">
              <a:buNone/>
            </a:pPr>
            <a:r>
              <a:rPr lang="en-GB" sz="2400" b="1" i="1" dirty="0"/>
              <a:t>I will declare the decree: the LORD hath said unto me </a:t>
            </a:r>
            <a:r>
              <a:rPr lang="en-GB" sz="2400" b="1" dirty="0"/>
              <a:t>(David the king)</a:t>
            </a:r>
            <a:r>
              <a:rPr lang="en-GB" sz="2400" b="1" i="1" dirty="0"/>
              <a:t>, Thou </a:t>
            </a:r>
            <a:r>
              <a:rPr lang="en-GB" sz="2400" b="1" i="1" u="sng" dirty="0">
                <a:solidFill>
                  <a:srgbClr val="FF0000"/>
                </a:solidFill>
              </a:rPr>
              <a:t>art my Son</a:t>
            </a:r>
            <a:r>
              <a:rPr lang="en-GB" sz="2400" b="1" i="1" dirty="0"/>
              <a:t>; this day have </a:t>
            </a:r>
            <a:r>
              <a:rPr lang="en-GB" sz="2400" b="1" i="1" u="sng" dirty="0">
                <a:solidFill>
                  <a:srgbClr val="FF0000"/>
                </a:solidFill>
              </a:rPr>
              <a:t>I begotten thee</a:t>
            </a:r>
            <a:r>
              <a:rPr lang="en-GB" sz="2400" b="1" i="1" dirty="0"/>
              <a:t>.”</a:t>
            </a:r>
          </a:p>
          <a:p>
            <a:pPr marL="0" indent="0">
              <a:buNone/>
            </a:pPr>
            <a:r>
              <a:rPr lang="en-GB" sz="2000" dirty="0"/>
              <a:t>Psalms 2:7</a:t>
            </a:r>
          </a:p>
          <a:p>
            <a:pPr marL="0" indent="0">
              <a:buNone/>
            </a:pPr>
            <a:endParaRPr lang="en-GB" sz="2000" dirty="0"/>
          </a:p>
          <a:p>
            <a:pPr marL="0" indent="0">
              <a:buNone/>
            </a:pPr>
            <a:r>
              <a:rPr lang="en-GB" sz="2000" b="1" i="1" dirty="0">
                <a:solidFill>
                  <a:srgbClr val="008000"/>
                </a:solidFill>
              </a:rPr>
              <a:t>4. Lets analyse the word “Son”. Many times it is translated as “Servant/Slave” in some versions instead of “Son”. </a:t>
            </a:r>
            <a:br>
              <a:rPr lang="en-GB" sz="2000" b="1" i="1" dirty="0">
                <a:solidFill>
                  <a:srgbClr val="008000"/>
                </a:solidFill>
              </a:rPr>
            </a:br>
            <a:endParaRPr lang="en-GB" sz="2000" dirty="0"/>
          </a:p>
        </p:txBody>
      </p:sp>
      <p:graphicFrame>
        <p:nvGraphicFramePr>
          <p:cNvPr id="6" name="Content Placeholder 3"/>
          <p:cNvGraphicFramePr>
            <a:graphicFrameLocks/>
          </p:cNvGraphicFramePr>
          <p:nvPr>
            <p:extLst>
              <p:ext uri="{D42A27DB-BD31-4B8C-83A1-F6EECF244321}">
                <p14:modId xmlns:p14="http://schemas.microsoft.com/office/powerpoint/2010/main" val="585968267"/>
              </p:ext>
            </p:extLst>
          </p:nvPr>
        </p:nvGraphicFramePr>
        <p:xfrm>
          <a:off x="669663" y="4843826"/>
          <a:ext cx="10428790" cy="1433104"/>
        </p:xfrm>
        <a:graphic>
          <a:graphicData uri="http://schemas.openxmlformats.org/drawingml/2006/table">
            <a:tbl>
              <a:tblPr/>
              <a:tblGrid>
                <a:gridCol w="5160380">
                  <a:extLst>
                    <a:ext uri="{9D8B030D-6E8A-4147-A177-3AD203B41FA5}">
                      <a16:colId xmlns:a16="http://schemas.microsoft.com/office/drawing/2014/main" val="3748896247"/>
                    </a:ext>
                  </a:extLst>
                </a:gridCol>
                <a:gridCol w="5268410">
                  <a:extLst>
                    <a:ext uri="{9D8B030D-6E8A-4147-A177-3AD203B41FA5}">
                      <a16:colId xmlns:a16="http://schemas.microsoft.com/office/drawing/2014/main" val="3409407395"/>
                    </a:ext>
                  </a:extLst>
                </a:gridCol>
              </a:tblGrid>
              <a:tr h="1426861">
                <a:tc>
                  <a:txBody>
                    <a:bodyPr/>
                    <a:lstStyle/>
                    <a:p>
                      <a:pPr algn="ctr"/>
                      <a:r>
                        <a:rPr lang="en-GB" sz="1800" b="1" dirty="0"/>
                        <a:t>King James Version</a:t>
                      </a:r>
                      <a:br>
                        <a:rPr lang="en-GB" sz="1800" dirty="0"/>
                      </a:br>
                      <a:r>
                        <a:rPr lang="en-GB" sz="1800" b="1" dirty="0"/>
                        <a:t>Acts 3:26 -</a:t>
                      </a:r>
                      <a:r>
                        <a:rPr lang="en-GB" sz="1800" dirty="0"/>
                        <a:t> Unto you first God, having raised up </a:t>
                      </a:r>
                      <a:r>
                        <a:rPr lang="en-GB" sz="1800" b="1" dirty="0">
                          <a:effectLst/>
                        </a:rPr>
                        <a:t>his </a:t>
                      </a:r>
                      <a:r>
                        <a:rPr lang="en-GB" sz="1800" b="1" dirty="0">
                          <a:solidFill>
                            <a:srgbClr val="FF0000"/>
                          </a:solidFill>
                          <a:effectLst/>
                        </a:rPr>
                        <a:t>Son</a:t>
                      </a:r>
                      <a:r>
                        <a:rPr lang="en-GB" sz="1800" b="1" dirty="0">
                          <a:effectLst/>
                        </a:rPr>
                        <a:t> Jesus</a:t>
                      </a:r>
                      <a:r>
                        <a:rPr lang="en-GB" sz="1800" dirty="0"/>
                        <a:t>, sent him to bless you, in turning away every one of you from his iniquities.</a:t>
                      </a:r>
                    </a:p>
                  </a:txBody>
                  <a:tcPr marL="30752" marR="30752" marT="30752" marB="30752">
                    <a:lnL>
                      <a:noFill/>
                    </a:lnL>
                    <a:lnR>
                      <a:noFill/>
                    </a:lnR>
                    <a:lnT>
                      <a:noFill/>
                    </a:lnT>
                    <a:lnB>
                      <a:noFill/>
                    </a:lnB>
                    <a:solidFill>
                      <a:srgbClr val="FFFFFF"/>
                    </a:solidFill>
                  </a:tcPr>
                </a:tc>
                <a:tc>
                  <a:txBody>
                    <a:bodyPr/>
                    <a:lstStyle/>
                    <a:p>
                      <a:pPr algn="ctr"/>
                      <a:r>
                        <a:rPr lang="en-GB" sz="1800" b="1" dirty="0"/>
                        <a:t>New King James Version</a:t>
                      </a:r>
                      <a:br>
                        <a:rPr lang="en-GB" sz="1800" dirty="0"/>
                      </a:br>
                      <a:r>
                        <a:rPr lang="en-GB" sz="1800" b="1" dirty="0"/>
                        <a:t>Acts 3:26 -</a:t>
                      </a:r>
                      <a:r>
                        <a:rPr lang="en-GB" sz="1800" dirty="0"/>
                        <a:t> To you first, God, having raised up </a:t>
                      </a:r>
                      <a:r>
                        <a:rPr lang="en-GB" sz="1800" b="1" dirty="0">
                          <a:effectLst/>
                        </a:rPr>
                        <a:t>His </a:t>
                      </a:r>
                      <a:r>
                        <a:rPr lang="en-GB" sz="1800" b="1" dirty="0">
                          <a:solidFill>
                            <a:srgbClr val="FF0000"/>
                          </a:solidFill>
                          <a:effectLst/>
                        </a:rPr>
                        <a:t>Servant</a:t>
                      </a:r>
                      <a:r>
                        <a:rPr lang="en-GB" sz="1800" b="1" dirty="0">
                          <a:effectLst/>
                        </a:rPr>
                        <a:t> Jesus</a:t>
                      </a:r>
                      <a:r>
                        <a:rPr lang="en-GB" sz="1800" dirty="0"/>
                        <a:t>, sent Him to bless you, in turning every one of you away from his iniquities.</a:t>
                      </a:r>
                    </a:p>
                  </a:txBody>
                  <a:tcPr marL="30752" marR="30752" marT="30752" marB="30752">
                    <a:lnL>
                      <a:noFill/>
                    </a:lnL>
                    <a:lnR>
                      <a:noFill/>
                    </a:lnR>
                    <a:lnT>
                      <a:noFill/>
                    </a:lnT>
                    <a:lnB>
                      <a:noFill/>
                    </a:lnB>
                    <a:solidFill>
                      <a:srgbClr val="FFFFFF"/>
                    </a:solidFill>
                  </a:tcPr>
                </a:tc>
                <a:extLst>
                  <a:ext uri="{0D108BD9-81ED-4DB2-BD59-A6C34878D82A}">
                    <a16:rowId xmlns:a16="http://schemas.microsoft.com/office/drawing/2014/main" val="1903059902"/>
                  </a:ext>
                </a:extLst>
              </a:tr>
            </a:tbl>
          </a:graphicData>
        </a:graphic>
      </p:graphicFrame>
      <p:sp>
        <p:nvSpPr>
          <p:cNvPr id="7" name="Rectangle 1"/>
          <p:cNvSpPr>
            <a:spLocks noChangeArrowheads="1"/>
          </p:cNvSpPr>
          <p:nvPr/>
        </p:nvSpPr>
        <p:spPr bwMode="auto">
          <a:xfrm>
            <a:off x="3880328" y="3999796"/>
            <a:ext cx="4495140"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Is Jesus "God's Son" or "God's Servant (</a:t>
            </a:r>
            <a:r>
              <a:rPr kumimoji="0" lang="en-US" altLang="en-US" sz="1400" b="1" i="0" u="none" strike="noStrike" cap="none" normalizeH="0" baseline="0" dirty="0">
                <a:ln>
                  <a:noFill/>
                </a:ln>
                <a:solidFill>
                  <a:srgbClr val="FF0000"/>
                </a:solidFill>
                <a:effectLst/>
                <a:latin typeface="Trebuchet MS" panose="020B0603020202020204" pitchFamily="34" charset="0"/>
                <a:cs typeface="Times New Roman" panose="02020603050405020304" pitchFamily="18" charset="0"/>
              </a:rPr>
              <a:t>SLAVE</a:t>
            </a:r>
            <a:r>
              <a:rPr kumimoji="0" lang="en-US" altLang="en-US" sz="1400" b="1"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"Servant" here is slave.  Jesus was called ABD (SLAVE) in the OT, the</a:t>
            </a:r>
            <a:b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br>
            <a: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same word used for the Jews' slaves, and all slaves in general, throughout </a:t>
            </a:r>
            <a:b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br>
            <a: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the Bible.  Jesus, the “</a:t>
            </a:r>
            <a:r>
              <a:rPr kumimoji="0" lang="en-US" altLang="en-US" sz="1000" b="0" i="0" u="none" strike="noStrike" cap="none" normalizeH="0" baseline="0" dirty="0" err="1">
                <a:ln>
                  <a:noFill/>
                </a:ln>
                <a:solidFill>
                  <a:srgbClr val="000000"/>
                </a:solidFill>
                <a:effectLst/>
                <a:latin typeface="Trebuchet MS" panose="020B0603020202020204" pitchFamily="34" charset="0"/>
                <a:cs typeface="Times New Roman" panose="02020603050405020304" pitchFamily="18" charset="0"/>
              </a:rPr>
              <a:t>abd</a:t>
            </a:r>
            <a:r>
              <a:rPr kumimoji="0" lang="en-US" altLang="en-US" sz="1000" b="0" i="0" u="none" strike="noStrike" cap="none" normalizeH="0" baseline="0" dirty="0">
                <a:ln>
                  <a:noFill/>
                </a:ln>
                <a:solidFill>
                  <a:srgbClr val="000000"/>
                </a:solidFill>
                <a:effectLst/>
                <a:latin typeface="Trebuchet MS" panose="020B0603020202020204" pitchFamily="34" charset="0"/>
                <a:cs typeface="Times New Roman" panose="02020603050405020304" pitchFamily="18" charset="0"/>
              </a:rPr>
              <a:t> of GOD”, is also the slave of GOD in the 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806DA5-E7E3-401E-9CC0-A5C56C0FA5E8}" type="slidenum">
              <a:rPr lang="en-GB" smtClean="0"/>
              <a:t>124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8378401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dirty="0"/>
          </a:p>
        </p:txBody>
      </p:sp>
      <p:sp>
        <p:nvSpPr>
          <p:cNvPr id="4" name="Title 3"/>
          <p:cNvSpPr>
            <a:spLocks noGrp="1"/>
          </p:cNvSpPr>
          <p:nvPr>
            <p:ph type="title"/>
          </p:nvPr>
        </p:nvSpPr>
        <p:spPr>
          <a:xfrm>
            <a:off x="838200" y="365125"/>
            <a:ext cx="10515600" cy="888445"/>
          </a:xfrm>
        </p:spPr>
        <p:txBody>
          <a:bodyPr>
            <a:normAutofit fontScale="90000"/>
          </a:bodyPr>
          <a:lstStyle/>
          <a:p>
            <a:r>
              <a:rPr lang="en-GB" sz="3200" dirty="0"/>
              <a:t>Examples showing the many versions it is translated as “</a:t>
            </a:r>
            <a:r>
              <a:rPr lang="en-GB" sz="3200" b="1" dirty="0"/>
              <a:t>servant</a:t>
            </a:r>
            <a:r>
              <a:rPr lang="en-GB" sz="3200" dirty="0"/>
              <a:t>” and in others as “</a:t>
            </a:r>
            <a:r>
              <a:rPr lang="en-GB" sz="3200" b="1" dirty="0"/>
              <a:t>Son</a:t>
            </a:r>
            <a:r>
              <a:rPr lang="en-GB" sz="3200" dirty="0"/>
              <a:t>”</a:t>
            </a:r>
          </a:p>
        </p:txBody>
      </p:sp>
      <p:pic>
        <p:nvPicPr>
          <p:cNvPr id="8" name="Picture 7"/>
          <p:cNvPicPr>
            <a:picLocks noChangeAspect="1"/>
          </p:cNvPicPr>
          <p:nvPr/>
        </p:nvPicPr>
        <p:blipFill>
          <a:blip r:embed="rId3"/>
          <a:stretch>
            <a:fillRect/>
          </a:stretch>
        </p:blipFill>
        <p:spPr>
          <a:xfrm>
            <a:off x="668080" y="1444956"/>
            <a:ext cx="11144693" cy="4923393"/>
          </a:xfrm>
          <a:prstGeom prst="rect">
            <a:avLst/>
          </a:prstGeom>
        </p:spPr>
      </p:pic>
      <p:sp>
        <p:nvSpPr>
          <p:cNvPr id="2" name="Slide Number Placeholder 1"/>
          <p:cNvSpPr>
            <a:spLocks noGrp="1"/>
          </p:cNvSpPr>
          <p:nvPr>
            <p:ph type="sldNum" sz="quarter" idx="12"/>
          </p:nvPr>
        </p:nvSpPr>
        <p:spPr/>
        <p:txBody>
          <a:bodyPr/>
          <a:lstStyle/>
          <a:p>
            <a:fld id="{10806DA5-E7E3-401E-9CC0-A5C56C0FA5E8}" type="slidenum">
              <a:rPr lang="en-GB" smtClean="0"/>
              <a:t>125</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2759303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4520878" cy="4351338"/>
          </a:xfrm>
          <a:ln>
            <a:solidFill>
              <a:srgbClr val="FF0000"/>
            </a:solidFill>
          </a:ln>
        </p:spPr>
        <p:txBody>
          <a:bodyPr>
            <a:normAutofit/>
          </a:bodyPr>
          <a:lstStyle/>
          <a:p>
            <a:r>
              <a:rPr lang="en-GB" dirty="0"/>
              <a:t>x24 References to “Son of God” in NT in relation to Jesus.</a:t>
            </a:r>
          </a:p>
          <a:p>
            <a:r>
              <a:rPr lang="en-GB" dirty="0"/>
              <a:t>Only 3 of these references is when Jesus says “Son” himself in the same sentence. </a:t>
            </a:r>
          </a:p>
          <a:p>
            <a:r>
              <a:rPr lang="en-GB" dirty="0"/>
              <a:t>All to be found in Gospel of John. </a:t>
            </a:r>
          </a:p>
          <a:p>
            <a:r>
              <a:rPr lang="en-GB" sz="1600" b="1" dirty="0"/>
              <a:t>John 14:13, John 5:19, John 5:26</a:t>
            </a:r>
            <a:endParaRPr lang="en-GB" sz="1600" dirty="0"/>
          </a:p>
        </p:txBody>
      </p:sp>
      <p:sp>
        <p:nvSpPr>
          <p:cNvPr id="4" name="Title 3"/>
          <p:cNvSpPr>
            <a:spLocks noGrp="1"/>
          </p:cNvSpPr>
          <p:nvPr>
            <p:ph type="title"/>
          </p:nvPr>
        </p:nvSpPr>
        <p:spPr>
          <a:xfrm>
            <a:off x="838200" y="365125"/>
            <a:ext cx="10515600" cy="888445"/>
          </a:xfrm>
        </p:spPr>
        <p:txBody>
          <a:bodyPr>
            <a:normAutofit/>
          </a:bodyPr>
          <a:lstStyle/>
          <a:p>
            <a:r>
              <a:rPr lang="en-GB" sz="3200" b="1" i="1" dirty="0">
                <a:solidFill>
                  <a:srgbClr val="008000"/>
                </a:solidFill>
              </a:rPr>
              <a:t>4. Is Jesus the “Son of Man” or “Son of God”.</a:t>
            </a:r>
          </a:p>
        </p:txBody>
      </p:sp>
      <p:sp>
        <p:nvSpPr>
          <p:cNvPr id="6" name="Content Placeholder 4"/>
          <p:cNvSpPr txBox="1">
            <a:spLocks/>
          </p:cNvSpPr>
          <p:nvPr/>
        </p:nvSpPr>
        <p:spPr>
          <a:xfrm>
            <a:off x="5602147" y="1825625"/>
            <a:ext cx="4537275" cy="4351338"/>
          </a:xfrm>
          <a:prstGeom prst="rect">
            <a:avLst/>
          </a:prstGeom>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x15 References to Christ described as “Son of Man”</a:t>
            </a:r>
          </a:p>
          <a:p>
            <a:r>
              <a:rPr lang="en-GB" sz="2600" dirty="0"/>
              <a:t>15 out of 15 of these are references to Jesus calling himself the “Son of Man”</a:t>
            </a:r>
          </a:p>
          <a:p>
            <a:r>
              <a:rPr lang="en-GB" sz="1200" dirty="0"/>
              <a:t>Ref: </a:t>
            </a:r>
            <a:r>
              <a:rPr lang="en-GB" sz="1200" dirty="0">
                <a:hlinkClick r:id="rId3"/>
              </a:rPr>
              <a:t>https://bible.knowing-jesus.com/topics/Jesus-As-Son-Of-Man</a:t>
            </a:r>
            <a:r>
              <a:rPr lang="en-GB" sz="1200" dirty="0"/>
              <a:t> </a:t>
            </a:r>
          </a:p>
        </p:txBody>
      </p:sp>
      <p:sp>
        <p:nvSpPr>
          <p:cNvPr id="2" name="Slide Number Placeholder 1"/>
          <p:cNvSpPr>
            <a:spLocks noGrp="1"/>
          </p:cNvSpPr>
          <p:nvPr>
            <p:ph type="sldNum" sz="quarter" idx="12"/>
          </p:nvPr>
        </p:nvSpPr>
        <p:spPr/>
        <p:txBody>
          <a:bodyPr/>
          <a:lstStyle/>
          <a:p>
            <a:fld id="{10806DA5-E7E3-401E-9CC0-A5C56C0FA5E8}" type="slidenum">
              <a:rPr lang="en-GB" smtClean="0"/>
              <a:t>126</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02603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171"/>
          </a:xfrm>
        </p:spPr>
        <p:txBody>
          <a:bodyPr>
            <a:noAutofit/>
          </a:bodyPr>
          <a:lstStyle/>
          <a:p>
            <a:r>
              <a:rPr lang="en-GB" sz="2000" b="1" u="sng" dirty="0"/>
              <a:t>Question</a:t>
            </a:r>
            <a:r>
              <a:rPr lang="en-GB" sz="2000" dirty="0"/>
              <a:t>: So if it I metaphorical senses or a figure of speech, then why was Jesus stoned by the Jews in Luke 22:70. Wasn’t it that he called himself the “Son of God”  </a:t>
            </a:r>
          </a:p>
        </p:txBody>
      </p:sp>
      <p:sp>
        <p:nvSpPr>
          <p:cNvPr id="4" name="Content Placeholder 3"/>
          <p:cNvSpPr>
            <a:spLocks noGrp="1"/>
          </p:cNvSpPr>
          <p:nvPr>
            <p:ph idx="1"/>
          </p:nvPr>
        </p:nvSpPr>
        <p:spPr>
          <a:xfrm>
            <a:off x="5116009" y="1428168"/>
            <a:ext cx="6713317" cy="4748795"/>
          </a:xfrm>
        </p:spPr>
        <p:txBody>
          <a:bodyPr>
            <a:noAutofit/>
          </a:bodyPr>
          <a:lstStyle/>
          <a:p>
            <a:r>
              <a:rPr lang="en-GB" sz="1600" dirty="0"/>
              <a:t>The context here is quite clear. This scenario occurred during the trial.</a:t>
            </a:r>
          </a:p>
          <a:p>
            <a:r>
              <a:rPr lang="en-GB" sz="1600" dirty="0"/>
              <a:t>Jesus has caused many problems for the Jews. They needed to get rid of him and did anything and everything to make this possible. </a:t>
            </a:r>
          </a:p>
          <a:p>
            <a:r>
              <a:rPr lang="en-GB" sz="1600" dirty="0"/>
              <a:t>So like people do, they twisted the meaning or decided to apply a literal meaning to all his statements. Just to try and get him crucified. </a:t>
            </a:r>
          </a:p>
          <a:p>
            <a:r>
              <a:rPr lang="en-GB" sz="1600" dirty="0"/>
              <a:t>Another example is when they took him to Pilate and this time they change the charge from “blasphemy” to more that of a “rebel”</a:t>
            </a:r>
          </a:p>
          <a:p>
            <a:pPr lvl="1"/>
            <a:r>
              <a:rPr lang="en-GB" sz="1400" b="1" i="1" dirty="0"/>
              <a:t>“Your own people and chief priests handed You over to me. What have You done?” Jesus answered, </a:t>
            </a:r>
            <a:r>
              <a:rPr lang="en-GB" sz="1400" b="1" i="1" u="sng" dirty="0"/>
              <a:t>“My kingdom is not of this world;</a:t>
            </a:r>
            <a:r>
              <a:rPr lang="en-GB" sz="1400" b="1" i="1" dirty="0"/>
              <a:t> if it were, My servants would fight to prevent My arrest by the Jews. But now, My kingdom is not of this realm.” “Then You are a king!” Pilate said. </a:t>
            </a:r>
            <a:r>
              <a:rPr lang="en-GB" sz="1400" b="1" i="1" u="sng" dirty="0"/>
              <a:t>“You say that I am a king,” </a:t>
            </a:r>
            <a:r>
              <a:rPr lang="en-GB" sz="1400" b="1" i="1" dirty="0"/>
              <a:t>Jesus answered.</a:t>
            </a:r>
          </a:p>
          <a:p>
            <a:r>
              <a:rPr lang="en-GB" sz="1600" dirty="0"/>
              <a:t>Jesus, even though answers the same way when asked are you the “Son of God” was not charged by Pilate. </a:t>
            </a:r>
          </a:p>
          <a:p>
            <a:r>
              <a:rPr lang="en-GB" sz="1600" dirty="0"/>
              <a:t>Pilate realises he is speaking metaphorically, so lets him go – </a:t>
            </a:r>
            <a:r>
              <a:rPr lang="en-GB" sz="1600" b="1" i="1" dirty="0"/>
              <a:t>“…I find no fault in this man.” </a:t>
            </a:r>
            <a:r>
              <a:rPr lang="en-GB" sz="1600" dirty="0"/>
              <a:t>(Luke 23:4)</a:t>
            </a:r>
            <a:endParaRPr lang="en-GB" sz="1600" b="1" i="1" dirty="0"/>
          </a:p>
        </p:txBody>
      </p:sp>
      <p:sp>
        <p:nvSpPr>
          <p:cNvPr id="5" name="Content Placeholder 2"/>
          <p:cNvSpPr txBox="1">
            <a:spLocks/>
          </p:cNvSpPr>
          <p:nvPr/>
        </p:nvSpPr>
        <p:spPr>
          <a:xfrm>
            <a:off x="687730" y="1428168"/>
            <a:ext cx="4115765" cy="4351338"/>
          </a:xfrm>
          <a:prstGeom prst="rect">
            <a:avLst/>
          </a:prstGeom>
          <a:solidFill>
            <a:schemeClr val="accent1">
              <a:lumMod val="60000"/>
              <a:lumOff val="4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Again the high priest asked him, “Are you the Messiah, </a:t>
            </a:r>
            <a:r>
              <a:rPr lang="en-GB" dirty="0">
                <a:solidFill>
                  <a:srgbClr val="FF0000"/>
                </a:solidFill>
              </a:rPr>
              <a:t>the </a:t>
            </a:r>
            <a:r>
              <a:rPr lang="en-GB" u="sng" dirty="0">
                <a:solidFill>
                  <a:srgbClr val="FF0000"/>
                </a:solidFill>
              </a:rPr>
              <a:t>Son</a:t>
            </a:r>
            <a:r>
              <a:rPr lang="en-GB" dirty="0">
                <a:solidFill>
                  <a:srgbClr val="FF0000"/>
                </a:solidFill>
              </a:rPr>
              <a:t> of the </a:t>
            </a:r>
            <a:r>
              <a:rPr lang="en-GB" dirty="0" err="1">
                <a:solidFill>
                  <a:srgbClr val="FF0000"/>
                </a:solidFill>
              </a:rPr>
              <a:t>Blessssed</a:t>
            </a:r>
            <a:r>
              <a:rPr lang="en-GB" dirty="0">
                <a:solidFill>
                  <a:srgbClr val="FF0000"/>
                </a:solidFill>
              </a:rPr>
              <a:t> One?”</a:t>
            </a:r>
            <a:r>
              <a:rPr lang="en-GB" b="1" baseline="30000" dirty="0"/>
              <a:t> </a:t>
            </a:r>
            <a:r>
              <a:rPr lang="en-GB" dirty="0"/>
              <a:t>“</a:t>
            </a:r>
            <a:r>
              <a:rPr lang="en-GB" b="1" u="sng" dirty="0"/>
              <a:t>I am</a:t>
            </a:r>
            <a:r>
              <a:rPr lang="en-GB" dirty="0"/>
              <a:t>,” said Jesus. “And you will see the Son of Man sitting at the right hand of the Mighty One and coming on the clouds of heaven.”</a:t>
            </a:r>
          </a:p>
          <a:p>
            <a:pPr marL="0" indent="0">
              <a:buFont typeface="Arial" panose="020B0604020202020204" pitchFamily="34" charset="0"/>
              <a:buNone/>
            </a:pPr>
            <a:r>
              <a:rPr lang="en-GB" sz="2400" dirty="0"/>
              <a:t>Mark 14:61-62</a:t>
            </a:r>
          </a:p>
          <a:p>
            <a:pPr marL="0" indent="0">
              <a:buFont typeface="Arial" panose="020B0604020202020204" pitchFamily="34" charset="0"/>
              <a:buNone/>
            </a:pPr>
            <a:endParaRPr lang="en-GB" sz="2400" dirty="0"/>
          </a:p>
          <a:p>
            <a:pPr marL="0" indent="0">
              <a:buFont typeface="Arial" panose="020B0604020202020204" pitchFamily="34" charset="0"/>
              <a:buNone/>
            </a:pPr>
            <a:r>
              <a:rPr lang="en-GB" dirty="0"/>
              <a:t>“</a:t>
            </a:r>
            <a:r>
              <a:rPr lang="en-GB" b="1" dirty="0"/>
              <a:t>Are You then the Son of God</a:t>
            </a:r>
            <a:r>
              <a:rPr lang="en-GB" dirty="0"/>
              <a:t>?” He replied, “</a:t>
            </a:r>
            <a:r>
              <a:rPr lang="en-GB" b="1" dirty="0">
                <a:solidFill>
                  <a:srgbClr val="FF0000"/>
                </a:solidFill>
              </a:rPr>
              <a:t>You say that I am</a:t>
            </a:r>
            <a:r>
              <a:rPr lang="en-GB" dirty="0"/>
              <a:t>.” “Why do we need any more testimony?” they declared. “We have heard it for ourselves from His own lips.”.</a:t>
            </a:r>
          </a:p>
          <a:p>
            <a:pPr marL="0" indent="0">
              <a:buFont typeface="Arial" panose="020B0604020202020204" pitchFamily="34" charset="0"/>
              <a:buNone/>
            </a:pPr>
            <a:r>
              <a:rPr lang="en-GB" sz="2400" dirty="0"/>
              <a:t>Luke 22:70</a:t>
            </a:r>
          </a:p>
          <a:p>
            <a:pPr marL="0" indent="0">
              <a:buFont typeface="Arial" panose="020B0604020202020204" pitchFamily="34" charset="0"/>
              <a:buNone/>
            </a:pPr>
            <a:endParaRPr lang="en-GB" sz="2400" dirty="0"/>
          </a:p>
          <a:p>
            <a:pPr marL="0" indent="0">
              <a:buFont typeface="Arial" panose="020B0604020202020204" pitchFamily="34" charset="0"/>
              <a:buNone/>
            </a:pPr>
            <a:r>
              <a:rPr lang="en-GB" dirty="0"/>
              <a:t>ButJesus remained silent. Then the high priest said to Him, “I charge You under oath by the living God: Tell us if You are the Christ, </a:t>
            </a:r>
            <a:r>
              <a:rPr lang="en-GB" b="1" dirty="0">
                <a:solidFill>
                  <a:srgbClr val="FF0000"/>
                </a:solidFill>
              </a:rPr>
              <a:t>the Son of God</a:t>
            </a:r>
            <a:r>
              <a:rPr lang="en-GB" dirty="0"/>
              <a:t>.” “You have said it yourself,” Jesus answered.</a:t>
            </a:r>
          </a:p>
          <a:p>
            <a:pPr marL="0" indent="0">
              <a:buFont typeface="Arial" panose="020B0604020202020204" pitchFamily="34" charset="0"/>
              <a:buNone/>
            </a:pPr>
            <a:r>
              <a:rPr lang="en-GB" sz="2400" dirty="0"/>
              <a:t>Matthew 26:63-64</a:t>
            </a:r>
          </a:p>
          <a:p>
            <a:endParaRPr lang="en-GB" dirty="0"/>
          </a:p>
        </p:txBody>
      </p:sp>
      <p:sp>
        <p:nvSpPr>
          <p:cNvPr id="3" name="Slide Number Placeholder 2"/>
          <p:cNvSpPr>
            <a:spLocks noGrp="1"/>
          </p:cNvSpPr>
          <p:nvPr>
            <p:ph type="sldNum" sz="quarter" idx="12"/>
          </p:nvPr>
        </p:nvSpPr>
        <p:spPr/>
        <p:txBody>
          <a:bodyPr/>
          <a:lstStyle/>
          <a:p>
            <a:fld id="{10806DA5-E7E3-401E-9CC0-A5C56C0FA5E8}" type="slidenum">
              <a:rPr lang="en-GB" smtClean="0"/>
              <a:t>127</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149798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838200" y="1690688"/>
            <a:ext cx="10173113" cy="3785652"/>
          </a:xfrm>
          <a:prstGeom prst="rect">
            <a:avLst/>
          </a:prstGeom>
        </p:spPr>
        <p:txBody>
          <a:bodyPr wrap="square">
            <a:spAutoFit/>
          </a:bodyPr>
          <a:lstStyle/>
          <a:p>
            <a:r>
              <a:rPr lang="en-GB" sz="2400" b="1" dirty="0"/>
              <a:t>A main point to Note is: </a:t>
            </a:r>
          </a:p>
          <a:p>
            <a:endParaRPr lang="en-GB" sz="2400" b="1" i="1" dirty="0"/>
          </a:p>
          <a:p>
            <a:pPr marL="342900" indent="-342900">
              <a:buFont typeface="Arial" panose="020B0604020202020204" pitchFamily="34" charset="0"/>
              <a:buChar char="•"/>
            </a:pPr>
            <a:r>
              <a:rPr lang="en-GB" sz="2400" b="1" i="1" dirty="0"/>
              <a:t>The Bible is a Hebrew/Aramaic scripture which were languages of the Jews. Similar to many eastern languages calling someone “son” or “father” or “uncle” is quite common even if there is no relation to the person. </a:t>
            </a:r>
          </a:p>
          <a:p>
            <a:pPr marL="342900" indent="-342900">
              <a:buFont typeface="Arial" panose="020B0604020202020204" pitchFamily="34" charset="0"/>
              <a:buChar char="•"/>
            </a:pPr>
            <a:r>
              <a:rPr lang="en-GB" sz="2400" b="1" i="1" dirty="0"/>
              <a:t>It is used as a sign of love and respect. </a:t>
            </a:r>
          </a:p>
          <a:p>
            <a:pPr marL="342900" indent="-342900">
              <a:buFont typeface="Arial" panose="020B0604020202020204" pitchFamily="34" charset="0"/>
              <a:buChar char="•"/>
            </a:pPr>
            <a:r>
              <a:rPr lang="en-GB" sz="2400" b="1" i="1" dirty="0"/>
              <a:t>In the language of the Jews it is a very innocent term used to describe a loyal servant of god as it was used for everyone as well as high status people.  </a:t>
            </a:r>
          </a:p>
        </p:txBody>
      </p:sp>
      <p:sp>
        <p:nvSpPr>
          <p:cNvPr id="3" name="Title 2"/>
          <p:cNvSpPr>
            <a:spLocks noGrp="1"/>
          </p:cNvSpPr>
          <p:nvPr>
            <p:ph type="title"/>
          </p:nvPr>
        </p:nvSpPr>
        <p:spPr/>
        <p:txBody>
          <a:bodyPr/>
          <a:lstStyle/>
          <a:p>
            <a:r>
              <a:rPr lang="en-GB" dirty="0"/>
              <a:t>Conclusion for “Son of God”</a:t>
            </a:r>
          </a:p>
        </p:txBody>
      </p:sp>
      <p:sp>
        <p:nvSpPr>
          <p:cNvPr id="2" name="Slide Number Placeholder 1"/>
          <p:cNvSpPr>
            <a:spLocks noGrp="1"/>
          </p:cNvSpPr>
          <p:nvPr>
            <p:ph type="sldNum" sz="quarter" idx="12"/>
          </p:nvPr>
        </p:nvSpPr>
        <p:spPr/>
        <p:txBody>
          <a:bodyPr/>
          <a:lstStyle/>
          <a:p>
            <a:fld id="{10806DA5-E7E3-401E-9CC0-A5C56C0FA5E8}" type="slidenum">
              <a:rPr lang="en-GB" smtClean="0"/>
              <a:t>128</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956073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solidFill>
                <a:schemeClr val="tx1"/>
              </a:solidFill>
            </a:endParaRPr>
          </a:p>
        </p:txBody>
      </p:sp>
      <p:sp>
        <p:nvSpPr>
          <p:cNvPr id="6" name="Title 1"/>
          <p:cNvSpPr>
            <a:spLocks noGrp="1"/>
          </p:cNvSpPr>
          <p:nvPr>
            <p:ph type="title"/>
          </p:nvPr>
        </p:nvSpPr>
        <p:spPr>
          <a:xfrm>
            <a:off x="831850" y="1377388"/>
            <a:ext cx="10515600" cy="2685326"/>
          </a:xfrm>
        </p:spPr>
        <p:txBody>
          <a:bodyPr>
            <a:normAutofit/>
          </a:bodyPr>
          <a:lstStyle/>
          <a:p>
            <a:pPr algn="ctr"/>
            <a:r>
              <a:rPr lang="en-GB" sz="4800" b="1" u="sng" dirty="0"/>
              <a:t>2e. Analysis to</a:t>
            </a:r>
            <a:r>
              <a:rPr lang="en-GB" sz="4800" b="1" dirty="0"/>
              <a:t>: Jesus referred to God as “his Father”</a:t>
            </a:r>
          </a:p>
        </p:txBody>
      </p:sp>
      <p:sp>
        <p:nvSpPr>
          <p:cNvPr id="2" name="Slide Number Placeholder 1"/>
          <p:cNvSpPr>
            <a:spLocks noGrp="1"/>
          </p:cNvSpPr>
          <p:nvPr>
            <p:ph type="sldNum" sz="quarter" idx="12"/>
          </p:nvPr>
        </p:nvSpPr>
        <p:spPr/>
        <p:txBody>
          <a:bodyPr/>
          <a:lstStyle/>
          <a:p>
            <a:fld id="{10806DA5-E7E3-401E-9CC0-A5C56C0FA5E8}" type="slidenum">
              <a:rPr lang="en-GB" smtClean="0"/>
              <a:t>129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39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His birth was a miraculous (virgin) birth.</a:t>
            </a:r>
          </a:p>
        </p:txBody>
      </p:sp>
      <p:sp>
        <p:nvSpPr>
          <p:cNvPr id="5" name="Content Placeholder 4"/>
          <p:cNvSpPr>
            <a:spLocks noGrp="1"/>
          </p:cNvSpPr>
          <p:nvPr>
            <p:ph idx="1"/>
          </p:nvPr>
        </p:nvSpPr>
        <p:spPr>
          <a:xfrm>
            <a:off x="4105072" y="2354093"/>
            <a:ext cx="7248728" cy="3822869"/>
          </a:xfrm>
        </p:spPr>
        <p:txBody>
          <a:bodyPr/>
          <a:lstStyle/>
          <a:p>
            <a:pPr marL="0" indent="0">
              <a:buNone/>
            </a:pPr>
            <a:r>
              <a:rPr lang="en-GB" b="1" i="1" dirty="0"/>
              <a:t>She (Mary) said: "O my Lord! How shall I have a son when no man has touched me?" He said: "Even so: Allah creates what He wills: When He has decreed a plan, He but says to it, 'Be,' and it is!</a:t>
            </a:r>
          </a:p>
          <a:p>
            <a:pPr marL="0" indent="0">
              <a:buNone/>
            </a:pPr>
            <a:endParaRPr lang="en-GB" b="1" i="1" dirty="0"/>
          </a:p>
          <a:p>
            <a:pPr marL="0" indent="0">
              <a:buNone/>
            </a:pPr>
            <a:r>
              <a:rPr lang="en-GB" b="1" dirty="0"/>
              <a:t>Qur’an - 3:40</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538540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9378"/>
            <a:ext cx="10515600" cy="888445"/>
          </a:xfrm>
        </p:spPr>
        <p:txBody>
          <a:bodyPr>
            <a:noAutofit/>
          </a:bodyPr>
          <a:lstStyle/>
          <a:p>
            <a:r>
              <a:rPr lang="en-GB" sz="2400" b="1" i="1" dirty="0">
                <a:solidFill>
                  <a:srgbClr val="008000"/>
                </a:solidFill>
              </a:rPr>
              <a:t>1. If Jesus calls God “The Father” and this makes him the “Son of the Father”, then what about </a:t>
            </a:r>
            <a:r>
              <a:rPr lang="en-GB" sz="2400" b="1" i="1" u="sng" dirty="0">
                <a:solidFill>
                  <a:srgbClr val="008000"/>
                </a:solidFill>
              </a:rPr>
              <a:t>other people </a:t>
            </a:r>
            <a:r>
              <a:rPr lang="en-GB" sz="2400" b="1" i="1" dirty="0">
                <a:solidFill>
                  <a:srgbClr val="008000"/>
                </a:solidFill>
              </a:rPr>
              <a:t>who address God as “Father.” </a:t>
            </a:r>
          </a:p>
        </p:txBody>
      </p:sp>
      <p:sp>
        <p:nvSpPr>
          <p:cNvPr id="7" name="Rectangle 6"/>
          <p:cNvSpPr/>
          <p:nvPr/>
        </p:nvSpPr>
        <p:spPr>
          <a:xfrm>
            <a:off x="838200" y="1401322"/>
            <a:ext cx="10308220" cy="4924425"/>
          </a:xfrm>
          <a:prstGeom prst="rect">
            <a:avLst/>
          </a:prstGeom>
        </p:spPr>
        <p:txBody>
          <a:bodyPr wrap="square">
            <a:spAutoFit/>
          </a:bodyPr>
          <a:lstStyle/>
          <a:p>
            <a:r>
              <a:rPr lang="en-GB" sz="2000" dirty="0"/>
              <a:t>“But now, </a:t>
            </a:r>
            <a:r>
              <a:rPr lang="en-GB" sz="2000" u="sng" dirty="0"/>
              <a:t>O LORD, thou art our father</a:t>
            </a:r>
            <a:r>
              <a:rPr lang="en-GB" sz="2000" dirty="0"/>
              <a:t>; we are the clay, and thou our potter; and we all are the work of thy hand.”  </a:t>
            </a:r>
            <a:r>
              <a:rPr lang="en-GB" sz="2000" i="1" dirty="0"/>
              <a:t>-  </a:t>
            </a:r>
            <a:r>
              <a:rPr lang="en-GB" b="1" i="1" dirty="0"/>
              <a:t>Isaiah 64:8</a:t>
            </a:r>
            <a:r>
              <a:rPr lang="en-GB" i="1" dirty="0"/>
              <a:t> (OT)</a:t>
            </a:r>
          </a:p>
          <a:p>
            <a:endParaRPr lang="en-GB" sz="2000" i="1" dirty="0"/>
          </a:p>
          <a:p>
            <a:r>
              <a:rPr lang="en-GB" sz="2000" u="sng" dirty="0"/>
              <a:t>“Doubtless thou art our father</a:t>
            </a:r>
            <a:r>
              <a:rPr lang="en-GB" sz="2000" dirty="0"/>
              <a:t>, though Abraham be ignorant of us, and Israel acknowledge us not: thou, </a:t>
            </a:r>
            <a:r>
              <a:rPr lang="en-GB" sz="2000" u="sng" dirty="0"/>
              <a:t>O LORD, art our father</a:t>
            </a:r>
            <a:r>
              <a:rPr lang="en-GB" sz="2000" dirty="0"/>
              <a:t>, our redeemer; thy name is from everlasting.”</a:t>
            </a:r>
            <a:r>
              <a:rPr lang="en-GB" sz="2000" b="1" dirty="0"/>
              <a:t>  -  </a:t>
            </a:r>
            <a:r>
              <a:rPr lang="en-GB" b="1" i="1" dirty="0"/>
              <a:t>Isaiah 63:16</a:t>
            </a:r>
            <a:r>
              <a:rPr lang="en-GB" sz="2000" b="1" i="1" dirty="0"/>
              <a:t> </a:t>
            </a:r>
          </a:p>
          <a:p>
            <a:endParaRPr lang="en-GB" sz="2000" b="1" i="1" dirty="0"/>
          </a:p>
          <a:p>
            <a:r>
              <a:rPr lang="en-GB" dirty="0"/>
              <a:t>“Do ye thus requite the LORD, O foolish people and unwise? </a:t>
            </a:r>
            <a:r>
              <a:rPr lang="en-GB" u="sng" dirty="0"/>
              <a:t>is not he thy father</a:t>
            </a:r>
            <a:r>
              <a:rPr lang="en-GB" dirty="0"/>
              <a:t> that hath bought thee? hath he not made thee, and established thee?”   </a:t>
            </a:r>
            <a:r>
              <a:rPr lang="en-GB" i="1" dirty="0"/>
              <a:t>-   </a:t>
            </a:r>
            <a:r>
              <a:rPr lang="en-GB" b="1" i="1" dirty="0"/>
              <a:t>Deuteronomy 32:6</a:t>
            </a:r>
            <a:r>
              <a:rPr lang="en-GB" dirty="0"/>
              <a:t>  </a:t>
            </a:r>
            <a:endParaRPr lang="en-GB" sz="2000" i="1" dirty="0"/>
          </a:p>
          <a:p>
            <a:endParaRPr lang="en-GB" sz="2000" b="1" i="1" dirty="0"/>
          </a:p>
          <a:p>
            <a:r>
              <a:rPr lang="en-GB" sz="2000" i="1" dirty="0"/>
              <a:t>Wherefore David blessed the LORD before all the congregation: and David said, Blessed be thou, </a:t>
            </a:r>
            <a:r>
              <a:rPr lang="en-GB" sz="2000" i="1" u="sng" dirty="0"/>
              <a:t>LORD God of Israel our father, for ever and ever</a:t>
            </a:r>
            <a:r>
              <a:rPr lang="en-GB" sz="2000" i="1" dirty="0"/>
              <a:t>.  -  </a:t>
            </a:r>
            <a:r>
              <a:rPr lang="en-GB" b="1" i="1" dirty="0"/>
              <a:t>1 Chronicles 29:10</a:t>
            </a:r>
            <a:r>
              <a:rPr lang="en-GB" i="1" dirty="0"/>
              <a:t> </a:t>
            </a:r>
          </a:p>
          <a:p>
            <a:endParaRPr lang="en-GB" b="1" i="1" dirty="0"/>
          </a:p>
          <a:p>
            <a:r>
              <a:rPr lang="en-GB" sz="2000" u="sng" dirty="0"/>
              <a:t>Have we not all one father? hath not one God created us?</a:t>
            </a:r>
            <a:r>
              <a:rPr lang="en-GB" sz="2000" dirty="0"/>
              <a:t> why do we deal treacherously every man against his brother, by profaning the covenant of our fathers?  - </a:t>
            </a:r>
            <a:r>
              <a:rPr lang="en-GB" b="1" i="1" dirty="0"/>
              <a:t>Malachi 2:10  </a:t>
            </a:r>
          </a:p>
          <a:p>
            <a:endParaRPr lang="en-GB" sz="2000" b="1" i="1" dirty="0"/>
          </a:p>
        </p:txBody>
      </p:sp>
      <p:sp>
        <p:nvSpPr>
          <p:cNvPr id="2" name="Slide Number Placeholder 1"/>
          <p:cNvSpPr>
            <a:spLocks noGrp="1"/>
          </p:cNvSpPr>
          <p:nvPr>
            <p:ph type="sldNum" sz="quarter" idx="12"/>
          </p:nvPr>
        </p:nvSpPr>
        <p:spPr/>
        <p:txBody>
          <a:bodyPr/>
          <a:lstStyle/>
          <a:p>
            <a:fld id="{10806DA5-E7E3-401E-9CC0-A5C56C0FA5E8}" type="slidenum">
              <a:rPr lang="en-GB" smtClean="0"/>
              <a:t>130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0374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9378"/>
            <a:ext cx="10515600" cy="888445"/>
          </a:xfrm>
        </p:spPr>
        <p:txBody>
          <a:bodyPr>
            <a:noAutofit/>
          </a:bodyPr>
          <a:lstStyle/>
          <a:p>
            <a:r>
              <a:rPr lang="en-GB" sz="2400" b="1" i="1" dirty="0">
                <a:solidFill>
                  <a:srgbClr val="008000"/>
                </a:solidFill>
              </a:rPr>
              <a:t>2. God declares He is the father of other people. And declares people to be his children.</a:t>
            </a:r>
          </a:p>
        </p:txBody>
      </p:sp>
      <p:sp>
        <p:nvSpPr>
          <p:cNvPr id="7" name="Rectangle 6"/>
          <p:cNvSpPr/>
          <p:nvPr/>
        </p:nvSpPr>
        <p:spPr>
          <a:xfrm>
            <a:off x="838200" y="1401322"/>
            <a:ext cx="10308220" cy="2369880"/>
          </a:xfrm>
          <a:prstGeom prst="rect">
            <a:avLst/>
          </a:prstGeom>
        </p:spPr>
        <p:txBody>
          <a:bodyPr wrap="square">
            <a:spAutoFit/>
          </a:bodyPr>
          <a:lstStyle/>
          <a:p>
            <a:r>
              <a:rPr lang="en-GB" b="1" u="sng" dirty="0"/>
              <a:t>GOD ADDRESSES HIMSELF AS THE FATHER</a:t>
            </a:r>
          </a:p>
          <a:p>
            <a:endParaRPr lang="en-GB" dirty="0"/>
          </a:p>
          <a:p>
            <a:r>
              <a:rPr lang="en-GB" dirty="0"/>
              <a:t>“</a:t>
            </a:r>
            <a:r>
              <a:rPr lang="en-GB" u="sng" dirty="0"/>
              <a:t>for I am a father to Israel</a:t>
            </a:r>
            <a:r>
              <a:rPr lang="en-GB" dirty="0"/>
              <a:t>, and Ephraim is my firstborn.”  </a:t>
            </a:r>
            <a:r>
              <a:rPr lang="en-GB" i="1" dirty="0"/>
              <a:t>-  Jeremiah 31:9</a:t>
            </a:r>
          </a:p>
          <a:p>
            <a:endParaRPr lang="en-GB" sz="2000" b="1" i="1" dirty="0"/>
          </a:p>
          <a:p>
            <a:r>
              <a:rPr lang="en-GB" dirty="0"/>
              <a:t>“and I said, </a:t>
            </a:r>
            <a:r>
              <a:rPr lang="en-GB" u="sng" dirty="0"/>
              <a:t>Thou shalt call me, My father</a:t>
            </a:r>
            <a:r>
              <a:rPr lang="en-GB" dirty="0"/>
              <a:t>; and shalt not turn away from me.”  </a:t>
            </a:r>
            <a:r>
              <a:rPr lang="en-GB" i="1" dirty="0"/>
              <a:t>-  Jeremiah 3:19</a:t>
            </a:r>
          </a:p>
          <a:p>
            <a:endParaRPr lang="en-GB" sz="2000" b="1" i="1" dirty="0"/>
          </a:p>
          <a:p>
            <a:r>
              <a:rPr lang="en-GB" dirty="0"/>
              <a:t>“A son </a:t>
            </a:r>
            <a:r>
              <a:rPr lang="en-GB" dirty="0" err="1"/>
              <a:t>honoureth</a:t>
            </a:r>
            <a:r>
              <a:rPr lang="en-GB" dirty="0"/>
              <a:t> his father, and a servant his master: </a:t>
            </a:r>
            <a:r>
              <a:rPr lang="en-GB" u="sng" dirty="0"/>
              <a:t>if then I be a father, where is mine honour?</a:t>
            </a:r>
            <a:r>
              <a:rPr lang="en-GB" dirty="0"/>
              <a:t>”  -   </a:t>
            </a:r>
            <a:r>
              <a:rPr lang="en-GB" i="1" dirty="0"/>
              <a:t>Malachi 1:6</a:t>
            </a:r>
          </a:p>
        </p:txBody>
      </p:sp>
      <p:sp>
        <p:nvSpPr>
          <p:cNvPr id="2" name="Rectangle 1"/>
          <p:cNvSpPr/>
          <p:nvPr/>
        </p:nvSpPr>
        <p:spPr>
          <a:xfrm>
            <a:off x="838200" y="4034701"/>
            <a:ext cx="10308220" cy="2308324"/>
          </a:xfrm>
          <a:prstGeom prst="rect">
            <a:avLst/>
          </a:prstGeom>
        </p:spPr>
        <p:txBody>
          <a:bodyPr wrap="square">
            <a:spAutoFit/>
          </a:bodyPr>
          <a:lstStyle/>
          <a:p>
            <a:r>
              <a:rPr lang="en-GB" b="1" u="sng" dirty="0"/>
              <a:t>GOD ADDRESSES THE PEOPLE AS CHILDREN/SON/DAUGHTER</a:t>
            </a:r>
          </a:p>
          <a:p>
            <a:endParaRPr lang="en-GB" dirty="0"/>
          </a:p>
          <a:p>
            <a:r>
              <a:rPr lang="en-GB" dirty="0"/>
              <a:t>“and it shall come to pass, that in the place where it was said unto them, Ye are not my people, there it shall be said unto them, </a:t>
            </a:r>
            <a:r>
              <a:rPr lang="en-GB" u="sng" dirty="0"/>
              <a:t>Ye are the </a:t>
            </a:r>
            <a:r>
              <a:rPr lang="en-GB" u="sng" dirty="0">
                <a:solidFill>
                  <a:srgbClr val="FF0000"/>
                </a:solidFill>
              </a:rPr>
              <a:t>sons</a:t>
            </a:r>
            <a:r>
              <a:rPr lang="en-GB" u="sng" dirty="0"/>
              <a:t> of the living God.”</a:t>
            </a:r>
            <a:r>
              <a:rPr lang="en-GB" dirty="0"/>
              <a:t>   </a:t>
            </a:r>
            <a:r>
              <a:rPr lang="en-GB" i="1" dirty="0"/>
              <a:t>-   Hosea 1:10</a:t>
            </a:r>
          </a:p>
          <a:p>
            <a:endParaRPr lang="en-GB" i="1" dirty="0"/>
          </a:p>
          <a:p>
            <a:r>
              <a:rPr lang="en-GB" u="sng" dirty="0"/>
              <a:t>“I have nourished and brought up </a:t>
            </a:r>
            <a:r>
              <a:rPr lang="en-GB" b="1" u="sng" dirty="0">
                <a:solidFill>
                  <a:srgbClr val="FF0000"/>
                </a:solidFill>
              </a:rPr>
              <a:t>children</a:t>
            </a:r>
            <a:r>
              <a:rPr lang="en-GB" dirty="0"/>
              <a:t>, and they have rebelled against me.”   -   Isaiah 1:2</a:t>
            </a:r>
          </a:p>
          <a:p>
            <a:endParaRPr lang="en-GB" dirty="0"/>
          </a:p>
          <a:p>
            <a:r>
              <a:rPr lang="en-GB" b="1" i="1" dirty="0"/>
              <a:t>“</a:t>
            </a:r>
            <a:r>
              <a:rPr lang="en-GB" i="1" u="sng" dirty="0"/>
              <a:t>Ye are the </a:t>
            </a:r>
            <a:r>
              <a:rPr lang="en-GB" b="1" i="1" u="sng" dirty="0">
                <a:solidFill>
                  <a:srgbClr val="FF0000"/>
                </a:solidFill>
              </a:rPr>
              <a:t>children</a:t>
            </a:r>
            <a:r>
              <a:rPr lang="en-GB" i="1" u="sng" dirty="0"/>
              <a:t> of the LORD your </a:t>
            </a:r>
            <a:r>
              <a:rPr lang="en-GB" i="1" dirty="0"/>
              <a:t>God”  -  </a:t>
            </a:r>
            <a:r>
              <a:rPr lang="en-GB" b="1" i="1" dirty="0"/>
              <a:t>Deuteronomy 14:1 </a:t>
            </a:r>
            <a:endParaRPr lang="en-GB" dirty="0"/>
          </a:p>
        </p:txBody>
      </p:sp>
      <p:sp>
        <p:nvSpPr>
          <p:cNvPr id="3" name="Slide Number Placeholder 2"/>
          <p:cNvSpPr>
            <a:spLocks noGrp="1"/>
          </p:cNvSpPr>
          <p:nvPr>
            <p:ph type="sldNum" sz="quarter" idx="12"/>
          </p:nvPr>
        </p:nvSpPr>
        <p:spPr/>
        <p:txBody>
          <a:bodyPr/>
          <a:lstStyle/>
          <a:p>
            <a:fld id="{10806DA5-E7E3-401E-9CC0-A5C56C0FA5E8}" type="slidenum">
              <a:rPr lang="en-GB" smtClean="0"/>
              <a:t>131</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85702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9378"/>
            <a:ext cx="10515600" cy="888445"/>
          </a:xfrm>
        </p:spPr>
        <p:txBody>
          <a:bodyPr>
            <a:noAutofit/>
          </a:bodyPr>
          <a:lstStyle/>
          <a:p>
            <a:r>
              <a:rPr lang="en-GB" sz="2400" b="1" i="1" dirty="0">
                <a:solidFill>
                  <a:srgbClr val="008000"/>
                </a:solidFill>
              </a:rPr>
              <a:t>3. Jesus calls God, not only his own Father but everyone's Father. This proves it is used as metaphorical. </a:t>
            </a:r>
          </a:p>
        </p:txBody>
      </p:sp>
      <p:sp>
        <p:nvSpPr>
          <p:cNvPr id="7" name="Rectangle 6"/>
          <p:cNvSpPr/>
          <p:nvPr/>
        </p:nvSpPr>
        <p:spPr>
          <a:xfrm>
            <a:off x="838200" y="1470770"/>
            <a:ext cx="10308220" cy="4801314"/>
          </a:xfrm>
          <a:prstGeom prst="rect">
            <a:avLst/>
          </a:prstGeom>
        </p:spPr>
        <p:txBody>
          <a:bodyPr wrap="square">
            <a:spAutoFit/>
          </a:bodyPr>
          <a:lstStyle/>
          <a:p>
            <a:r>
              <a:rPr lang="en-GB" b="1" i="1" dirty="0"/>
              <a:t>“That ye may be the children of your Father which is in heaven...”   -   </a:t>
            </a:r>
            <a:r>
              <a:rPr lang="en-GB" dirty="0"/>
              <a:t>Matthew 5:45 </a:t>
            </a:r>
            <a:endParaRPr lang="en-GB" b="1" i="1" dirty="0"/>
          </a:p>
          <a:p>
            <a:endParaRPr lang="en-GB" b="1" i="1" dirty="0"/>
          </a:p>
          <a:p>
            <a:r>
              <a:rPr lang="en-GB" b="1" i="1" dirty="0"/>
              <a:t>“Be ye therefore perfect, even as your Father which is in heaven is perfect.”  -  </a:t>
            </a:r>
            <a:r>
              <a:rPr lang="en-GB" dirty="0"/>
              <a:t>Matthew 5:48</a:t>
            </a:r>
          </a:p>
          <a:p>
            <a:endParaRPr lang="en-GB" dirty="0"/>
          </a:p>
          <a:p>
            <a:r>
              <a:rPr lang="en-GB" b="1" dirty="0"/>
              <a:t>“And do not call anyone on earth your father; for </a:t>
            </a:r>
            <a:r>
              <a:rPr lang="en-GB" b="1" u="sng" dirty="0"/>
              <a:t>One is your Father</a:t>
            </a:r>
            <a:r>
              <a:rPr lang="en-GB" b="1" dirty="0"/>
              <a:t>, He who is in heaven.” </a:t>
            </a:r>
            <a:r>
              <a:rPr lang="en-GB" dirty="0"/>
              <a:t>Matthew 23:9</a:t>
            </a:r>
            <a:endParaRPr lang="en-GB" b="1" dirty="0"/>
          </a:p>
          <a:p>
            <a:endParaRPr lang="en-GB" dirty="0"/>
          </a:p>
          <a:p>
            <a:pPr lvl="1"/>
            <a:r>
              <a:rPr lang="en-GB" dirty="0"/>
              <a:t>There are countless verses in the Bible to this effect. To understand what is meant by the</a:t>
            </a:r>
          </a:p>
          <a:p>
            <a:pPr lvl="1"/>
            <a:r>
              <a:rPr lang="en-GB" dirty="0"/>
              <a:t>reference to “father” we need only read the following verse:</a:t>
            </a:r>
          </a:p>
          <a:p>
            <a:endParaRPr lang="en-GB" dirty="0"/>
          </a:p>
          <a:p>
            <a:r>
              <a:rPr lang="en-GB" b="1" i="1" dirty="0"/>
              <a:t>“Jesus said unto them, If God were </a:t>
            </a:r>
            <a:r>
              <a:rPr lang="en-GB" b="1" i="1" u="sng" dirty="0"/>
              <a:t>your Father</a:t>
            </a:r>
            <a:r>
              <a:rPr lang="en-GB" b="1" i="1" dirty="0"/>
              <a:t>, ye would love me: for I proceeded forth and came from God; neither came I of myself, </a:t>
            </a:r>
            <a:r>
              <a:rPr lang="en-GB" b="1" i="1" u="sng" dirty="0"/>
              <a:t>but he sent me</a:t>
            </a:r>
            <a:r>
              <a:rPr lang="en-GB" b="1" i="1" dirty="0"/>
              <a:t>   -  </a:t>
            </a:r>
            <a:r>
              <a:rPr lang="en-GB" dirty="0"/>
              <a:t>John 8:42</a:t>
            </a:r>
            <a:endParaRPr lang="en-GB" b="1" i="1" dirty="0"/>
          </a:p>
          <a:p>
            <a:endParaRPr lang="en-GB" b="1" i="1" dirty="0"/>
          </a:p>
          <a:p>
            <a:pPr lvl="1"/>
            <a:r>
              <a:rPr lang="en-GB" dirty="0"/>
              <a:t>“Father” is being used in its metaphorical sense. Another example is the following verse where the </a:t>
            </a:r>
            <a:r>
              <a:rPr lang="en-GB" b="1" dirty="0"/>
              <a:t>devil</a:t>
            </a:r>
            <a:r>
              <a:rPr lang="en-GB" dirty="0"/>
              <a:t> is called “father”:</a:t>
            </a:r>
          </a:p>
          <a:p>
            <a:endParaRPr lang="en-GB" dirty="0"/>
          </a:p>
          <a:p>
            <a:r>
              <a:rPr lang="en-GB" dirty="0"/>
              <a:t>“</a:t>
            </a:r>
            <a:r>
              <a:rPr lang="en-GB" b="1" i="1" dirty="0"/>
              <a:t>Ye are of your father the devil, and the lusts of your father ye will do.”   -   </a:t>
            </a:r>
            <a:r>
              <a:rPr lang="en-GB" dirty="0"/>
              <a:t>John 8:44</a:t>
            </a:r>
            <a:endParaRPr lang="en-GB" i="1" dirty="0"/>
          </a:p>
        </p:txBody>
      </p:sp>
      <p:sp>
        <p:nvSpPr>
          <p:cNvPr id="2" name="Slide Number Placeholder 1"/>
          <p:cNvSpPr>
            <a:spLocks noGrp="1"/>
          </p:cNvSpPr>
          <p:nvPr>
            <p:ph type="sldNum" sz="quarter" idx="12"/>
          </p:nvPr>
        </p:nvSpPr>
        <p:spPr/>
        <p:txBody>
          <a:bodyPr/>
          <a:lstStyle/>
          <a:p>
            <a:fld id="{10806DA5-E7E3-401E-9CC0-A5C56C0FA5E8}" type="slidenum">
              <a:rPr lang="en-GB" smtClean="0"/>
              <a:t>132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366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b="1" dirty="0"/>
              <a:t>Overall Conclusion to Part 2</a:t>
            </a:r>
          </a:p>
        </p:txBody>
      </p:sp>
      <p:sp>
        <p:nvSpPr>
          <p:cNvPr id="5" name="Content Placeholder 4"/>
          <p:cNvSpPr>
            <a:spLocks noGrp="1"/>
          </p:cNvSpPr>
          <p:nvPr>
            <p:ph idx="1"/>
          </p:nvPr>
        </p:nvSpPr>
        <p:spPr>
          <a:xfrm>
            <a:off x="838200" y="1690688"/>
            <a:ext cx="10515600" cy="2371952"/>
          </a:xfrm>
        </p:spPr>
        <p:txBody>
          <a:bodyPr>
            <a:noAutofit/>
          </a:bodyPr>
          <a:lstStyle/>
          <a:p>
            <a:r>
              <a:rPr lang="en-GB" sz="2400" dirty="0"/>
              <a:t>Muslim Scholars argue that Christians are looking at the Bible from a perspective that is not Jewish or Eastern. Looking at the Bible from that perspective draws different conclusions </a:t>
            </a:r>
          </a:p>
          <a:p>
            <a:r>
              <a:rPr lang="en-GB" sz="2400" dirty="0"/>
              <a:t>The bible was written around Jews and in the language of the Jews. </a:t>
            </a:r>
          </a:p>
          <a:p>
            <a:r>
              <a:rPr lang="en-GB" sz="2400" dirty="0"/>
              <a:t>Today the bible has been translated into 100s of languages and is being looked at from different angles. </a:t>
            </a:r>
          </a:p>
          <a:p>
            <a:r>
              <a:rPr lang="en-GB" sz="2400" dirty="0"/>
              <a:t>We need to look at the Bible from the perspective or language of the Jews. The ways they speak and express themselves may be different to the way you would express yourself in Greek or English.</a:t>
            </a:r>
          </a:p>
          <a:p>
            <a:endParaRPr lang="en-GB" sz="2400" dirty="0"/>
          </a:p>
        </p:txBody>
      </p:sp>
      <p:sp>
        <p:nvSpPr>
          <p:cNvPr id="2" name="Slide Number Placeholder 1"/>
          <p:cNvSpPr>
            <a:spLocks noGrp="1"/>
          </p:cNvSpPr>
          <p:nvPr>
            <p:ph type="sldNum" sz="quarter" idx="12"/>
          </p:nvPr>
        </p:nvSpPr>
        <p:spPr/>
        <p:txBody>
          <a:bodyPr/>
          <a:lstStyle/>
          <a:p>
            <a:fld id="{10806DA5-E7E3-401E-9CC0-A5C56C0FA5E8}" type="slidenum">
              <a:rPr lang="en-GB" smtClean="0"/>
              <a:t>133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2620095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a:bodyPr>
          <a:lstStyle/>
          <a:p>
            <a:pPr algn="ctr"/>
            <a:r>
              <a:rPr lang="en-GB" sz="3600" b="1" dirty="0"/>
              <a:t>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strike="sngStrike" dirty="0"/>
              <a:t>Analysis to: Proofs of Jesus being God and to worship him</a:t>
            </a:r>
          </a:p>
          <a:p>
            <a:pPr marL="971550" lvl="1" indent="-514350">
              <a:buFont typeface="+mj-lt"/>
              <a:buAutoNum type="alphaLcParenR"/>
            </a:pPr>
            <a:r>
              <a:rPr lang="en-GB" strike="sngStrike" dirty="0"/>
              <a:t>Jesus himself claimed he is God.</a:t>
            </a:r>
          </a:p>
          <a:p>
            <a:pPr marL="971550" lvl="1" indent="-514350">
              <a:buFont typeface="+mj-lt"/>
              <a:buAutoNum type="alphaLcParenR"/>
            </a:pPr>
            <a:r>
              <a:rPr lang="en-GB" strike="sngStrike" dirty="0"/>
              <a:t>Jesus claimed people should “worship him”</a:t>
            </a:r>
          </a:p>
          <a:p>
            <a:pPr marL="971550" lvl="1" indent="-514350">
              <a:buFont typeface="+mj-lt"/>
              <a:buAutoNum type="alphaLcParenR"/>
            </a:pPr>
            <a:r>
              <a:rPr lang="en-GB" strike="sngStrike" dirty="0"/>
              <a:t>He accepted Divine entitlement (</a:t>
            </a:r>
            <a:r>
              <a:rPr lang="en-GB" strike="sngStrike" dirty="0" err="1"/>
              <a:t>eg</a:t>
            </a:r>
            <a:r>
              <a:rPr lang="en-GB" strike="sngStrike" dirty="0"/>
              <a:t>: people calling him God)</a:t>
            </a:r>
          </a:p>
          <a:p>
            <a:pPr marL="971550" lvl="1" indent="-514350">
              <a:buFont typeface="+mj-lt"/>
              <a:buAutoNum type="alphaLcParenR"/>
            </a:pPr>
            <a:r>
              <a:rPr lang="en-GB" strike="sngStrike" dirty="0"/>
              <a:t>He did many miracles like raising people from the dead, walking on water </a:t>
            </a:r>
            <a:r>
              <a:rPr lang="en-GB" strike="sngStrike" dirty="0" err="1"/>
              <a:t>etc</a:t>
            </a:r>
            <a:endParaRPr lang="en-GB" strike="sngStrike" dirty="0"/>
          </a:p>
          <a:p>
            <a:pPr marL="971550" lvl="1" indent="-514350">
              <a:buFont typeface="+mj-lt"/>
              <a:buAutoNum type="alphaLcParenR"/>
            </a:pPr>
            <a:r>
              <a:rPr lang="en-GB" strike="sngStrike" dirty="0"/>
              <a:t>Jesus says he is not from this world and God is not also, which makes Jesus God.</a:t>
            </a:r>
          </a:p>
          <a:p>
            <a:pPr marL="971550" lvl="1" indent="-514350">
              <a:buFont typeface="+mj-lt"/>
              <a:buAutoNum type="alphaLcParenR"/>
            </a:pPr>
            <a:r>
              <a:rPr lang="en-GB" strike="sngStrike" dirty="0"/>
              <a:t>Jesus was made in God’s image and made before all things</a:t>
            </a:r>
          </a:p>
          <a:p>
            <a:pPr marL="971550" lvl="1" indent="-514350">
              <a:buFont typeface="+mj-lt"/>
              <a:buAutoNum type="alphaLcParenR"/>
            </a:pPr>
            <a:r>
              <a:rPr lang="en-GB" strike="sngStrike" dirty="0"/>
              <a:t>He was born without a father (no male intervention) so as default God becomes his father</a:t>
            </a:r>
          </a:p>
          <a:p>
            <a:pPr marL="971550" lvl="1" indent="-514350">
              <a:buFont typeface="+mj-lt"/>
              <a:buAutoNum type="alphaLcParenR"/>
            </a:pPr>
            <a:r>
              <a:rPr lang="en-GB" strike="sngStrike" dirty="0"/>
              <a:t>Jesus is honoured just as the father was honoured.</a:t>
            </a:r>
          </a:p>
          <a:p>
            <a:pPr marL="971550" lvl="1" indent="-514350">
              <a:buFont typeface="+mj-lt"/>
              <a:buAutoNum type="alphaLcParenR"/>
            </a:pPr>
            <a:r>
              <a:rPr lang="en-GB" strike="sngStrike" dirty="0"/>
              <a:t>He was given authority over everything.</a:t>
            </a:r>
          </a:p>
          <a:p>
            <a:pPr marL="971550" lvl="1" indent="-514350">
              <a:buFont typeface="+mj-lt"/>
              <a:buAutoNum type="alphaLcParenR"/>
            </a:pPr>
            <a:endParaRPr lang="en-GB" dirty="0"/>
          </a:p>
          <a:p>
            <a:pPr marL="457200" indent="-457200">
              <a:buFont typeface="+mj-lt"/>
              <a:buAutoNum type="arabicPeriod"/>
            </a:pPr>
            <a:r>
              <a:rPr lang="en-GB" b="1" strike="sngStrike" dirty="0"/>
              <a:t>Analysis to: Proofs of Jesus being the </a:t>
            </a:r>
            <a:r>
              <a:rPr lang="en-GB" b="1" u="sng" strike="sngStrike" dirty="0"/>
              <a:t>begotten</a:t>
            </a:r>
            <a:r>
              <a:rPr lang="en-GB" b="1" strike="sngStrike" dirty="0"/>
              <a:t> Son of God</a:t>
            </a:r>
          </a:p>
          <a:p>
            <a:pPr marL="914400" lvl="1" indent="-457200">
              <a:buFont typeface="+mj-lt"/>
              <a:buAutoNum type="alphaLcParenR"/>
            </a:pPr>
            <a:r>
              <a:rPr lang="en-GB" strike="sngStrike" dirty="0"/>
              <a:t>God said “this is my beloved son” and called him his son</a:t>
            </a:r>
          </a:p>
          <a:p>
            <a:pPr marL="914400" lvl="1" indent="-457200">
              <a:buFont typeface="+mj-lt"/>
              <a:buAutoNum type="alphaLcParenR"/>
            </a:pPr>
            <a:r>
              <a:rPr lang="en-GB" strike="sngStrike" dirty="0"/>
              <a:t>Jesus calls himself the “Son of God”. </a:t>
            </a:r>
          </a:p>
          <a:p>
            <a:pPr marL="914400" lvl="1" indent="-457200">
              <a:buFont typeface="+mj-lt"/>
              <a:buAutoNum type="alphaLcParenR"/>
            </a:pPr>
            <a:r>
              <a:rPr lang="en-GB" strike="sngStrike" dirty="0"/>
              <a:t>Holy Ghost says “he will be the son of God”</a:t>
            </a:r>
          </a:p>
          <a:p>
            <a:pPr marL="914400" lvl="1" indent="-457200">
              <a:buFont typeface="+mj-lt"/>
              <a:buAutoNum type="alphaLcParenR"/>
            </a:pPr>
            <a:r>
              <a:rPr lang="en-GB" strike="sngStrike" dirty="0"/>
              <a:t>The apostles of Christ calls him the “Son of God”</a:t>
            </a:r>
          </a:p>
          <a:p>
            <a:pPr marL="914400" lvl="1" indent="-457200">
              <a:buFont typeface="+mj-lt"/>
              <a:buAutoNum type="alphaLcParenR"/>
            </a:pPr>
            <a:r>
              <a:rPr lang="en-GB" strike="sngStrike" dirty="0"/>
              <a:t>Jesus referred to God as “His father”</a:t>
            </a:r>
          </a:p>
          <a:p>
            <a:pPr marL="914400" lvl="1" indent="-457200">
              <a:buFont typeface="+mj-lt"/>
              <a:buAutoNum type="alphaLcParenR"/>
            </a:pPr>
            <a:endParaRPr lang="en-GB" dirty="0"/>
          </a:p>
          <a:p>
            <a:pPr marL="457200" indent="-457200">
              <a:buFont typeface="+mj-lt"/>
              <a:buAutoNum type="arabicPeriod"/>
            </a:pPr>
            <a:r>
              <a:rPr lang="en-GB" b="1" dirty="0"/>
              <a:t>Analysis to: Proofs of Trinity</a:t>
            </a:r>
          </a:p>
          <a:p>
            <a:pPr marL="971550" lvl="1" indent="-514350">
              <a:buFont typeface="+mj-lt"/>
              <a:buAutoNum type="alphaLcParenR"/>
            </a:pPr>
            <a:r>
              <a:rPr lang="en-GB" dirty="0"/>
              <a:t>Jesus himself claimed: him, the Father and the Holy Spirit are Three Gods in One. </a:t>
            </a:r>
          </a:p>
        </p:txBody>
      </p:sp>
      <p:sp>
        <p:nvSpPr>
          <p:cNvPr id="4" name="Slide Number Placeholder 3"/>
          <p:cNvSpPr>
            <a:spLocks noGrp="1"/>
          </p:cNvSpPr>
          <p:nvPr>
            <p:ph type="sldNum" sz="quarter" idx="12"/>
          </p:nvPr>
        </p:nvSpPr>
        <p:spPr/>
        <p:txBody>
          <a:bodyPr/>
          <a:lstStyle/>
          <a:p>
            <a:fld id="{10806DA5-E7E3-401E-9CC0-A5C56C0FA5E8}" type="slidenum">
              <a:rPr lang="en-GB" smtClean="0"/>
              <a:t>134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2044291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446" y="1987107"/>
            <a:ext cx="10515600" cy="1892444"/>
          </a:xfrm>
        </p:spPr>
        <p:txBody>
          <a:bodyPr/>
          <a:lstStyle/>
          <a:p>
            <a:pPr algn="ctr"/>
            <a:r>
              <a:rPr lang="en-GB" dirty="0"/>
              <a:t>3. </a:t>
            </a:r>
            <a:r>
              <a:rPr lang="en-GB" b="1" u="sng" dirty="0"/>
              <a:t>Analysis to:</a:t>
            </a:r>
            <a:r>
              <a:rPr lang="en-GB" b="1" dirty="0"/>
              <a:t> </a:t>
            </a:r>
            <a:r>
              <a:rPr lang="en-GB" dirty="0"/>
              <a:t>Proofs for the Trinity</a:t>
            </a:r>
          </a:p>
        </p:txBody>
      </p:sp>
      <p:sp>
        <p:nvSpPr>
          <p:cNvPr id="3" name="Text Placeholder 2"/>
          <p:cNvSpPr>
            <a:spLocks noGrp="1"/>
          </p:cNvSpPr>
          <p:nvPr>
            <p:ph type="body" idx="1"/>
          </p:nvPr>
        </p:nvSpPr>
        <p:spPr>
          <a:xfrm>
            <a:off x="1053522" y="519609"/>
            <a:ext cx="10515600" cy="476898"/>
          </a:xfrm>
        </p:spPr>
        <p:txBody>
          <a:bodyPr>
            <a:normAutofit/>
          </a:bodyPr>
          <a:lstStyle/>
          <a:p>
            <a:pPr algn="ctr"/>
            <a:r>
              <a:rPr lang="en-GB" sz="2800" dirty="0">
                <a:solidFill>
                  <a:schemeClr val="tx1"/>
                </a:solidFill>
              </a:rPr>
              <a:t>PART 3.3 Islamic Perspective</a:t>
            </a:r>
          </a:p>
        </p:txBody>
      </p:sp>
      <p:sp>
        <p:nvSpPr>
          <p:cNvPr id="4" name="Text Placeholder 2"/>
          <p:cNvSpPr txBox="1">
            <a:spLocks/>
          </p:cNvSpPr>
          <p:nvPr/>
        </p:nvSpPr>
        <p:spPr>
          <a:xfrm>
            <a:off x="927446" y="4118677"/>
            <a:ext cx="10515600" cy="3065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71550" lvl="1" indent="-514350">
              <a:buFont typeface="+mj-lt"/>
              <a:buAutoNum type="alphaLcParenR"/>
            </a:pPr>
            <a:r>
              <a:rPr lang="en-GB" sz="2400" dirty="0">
                <a:solidFill>
                  <a:schemeClr val="tx1"/>
                </a:solidFill>
              </a:rPr>
              <a:t>Jesus himself claimed: Him, the Father and the Holy Spirit are Three Gods in One.</a:t>
            </a:r>
          </a:p>
        </p:txBody>
      </p:sp>
      <p:sp>
        <p:nvSpPr>
          <p:cNvPr id="5" name="Slide Number Placeholder 4"/>
          <p:cNvSpPr>
            <a:spLocks noGrp="1"/>
          </p:cNvSpPr>
          <p:nvPr>
            <p:ph type="sldNum" sz="quarter" idx="12"/>
          </p:nvPr>
        </p:nvSpPr>
        <p:spPr/>
        <p:txBody>
          <a:bodyPr/>
          <a:lstStyle/>
          <a:p>
            <a:fld id="{10806DA5-E7E3-401E-9CC0-A5C56C0FA5E8}" type="slidenum">
              <a:rPr lang="en-GB" smtClean="0"/>
              <a:t>135</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22619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2141537"/>
          </a:xfrm>
        </p:spPr>
        <p:txBody>
          <a:bodyPr>
            <a:noAutofit/>
          </a:bodyPr>
          <a:lstStyle/>
          <a:p>
            <a:r>
              <a:rPr lang="en-GB" sz="2000" b="1" i="1" dirty="0">
                <a:solidFill>
                  <a:srgbClr val="008000"/>
                </a:solidFill>
              </a:rPr>
              <a:t>1. There are no direct verses dealing with the Trinity, that either put God, Son, Holy Spirit as one (co-equal) Physical entity or being. Or that clearly explain the physical union of these three beings. However the closest verse given is in John 5:7 (this will be analysed shortly)</a:t>
            </a:r>
            <a:br>
              <a:rPr lang="en-GB" sz="2000" b="1" i="1" dirty="0">
                <a:solidFill>
                  <a:srgbClr val="008000"/>
                </a:solidFill>
              </a:rPr>
            </a:br>
            <a:br>
              <a:rPr lang="en-GB" sz="2000" b="1" i="1" dirty="0">
                <a:solidFill>
                  <a:srgbClr val="008000"/>
                </a:solidFill>
              </a:rPr>
            </a:br>
            <a:endParaRPr lang="en-GB" sz="2000" b="1" i="1" dirty="0"/>
          </a:p>
        </p:txBody>
      </p:sp>
      <p:sp>
        <p:nvSpPr>
          <p:cNvPr id="4" name="Content Placeholder 3"/>
          <p:cNvSpPr>
            <a:spLocks noGrp="1"/>
          </p:cNvSpPr>
          <p:nvPr>
            <p:ph idx="1"/>
          </p:nvPr>
        </p:nvSpPr>
        <p:spPr>
          <a:xfrm>
            <a:off x="838200" y="1935480"/>
            <a:ext cx="10515600" cy="3916680"/>
          </a:xfrm>
        </p:spPr>
        <p:txBody>
          <a:bodyPr>
            <a:noAutofit/>
          </a:bodyPr>
          <a:lstStyle/>
          <a:p>
            <a:pPr marL="0" indent="0">
              <a:buNone/>
            </a:pPr>
            <a:r>
              <a:rPr lang="en-GB" sz="2000" b="1" i="1" dirty="0">
                <a:solidFill>
                  <a:srgbClr val="008000"/>
                </a:solidFill>
              </a:rPr>
              <a:t>2. God or the Bible throughout thousands of years of history preaches a </a:t>
            </a:r>
            <a:r>
              <a:rPr lang="en-GB" sz="2000" b="1" i="1" u="sng" dirty="0">
                <a:solidFill>
                  <a:srgbClr val="008000"/>
                </a:solidFill>
              </a:rPr>
              <a:t>ONE GOD ONLY </a:t>
            </a:r>
            <a:r>
              <a:rPr lang="en-GB" sz="2000" b="1" i="1" dirty="0">
                <a:solidFill>
                  <a:srgbClr val="008000"/>
                </a:solidFill>
              </a:rPr>
              <a:t>concept which is prevalent in the whole Bible (OT and NT). Then Jesus comes and even then he preaches exactly the same thing. So why the sudden change is a foundational core belief?</a:t>
            </a:r>
          </a:p>
          <a:p>
            <a:pPr marL="0" indent="0">
              <a:lnSpc>
                <a:spcPct val="120000"/>
              </a:lnSpc>
              <a:buNone/>
            </a:pPr>
            <a:r>
              <a:rPr lang="en-GB" sz="2000" b="1" i="1" u="sng" dirty="0"/>
              <a:t>1</a:t>
            </a:r>
            <a:r>
              <a:rPr lang="en-GB" sz="2000" b="1" i="1" u="sng" baseline="30000" dirty="0"/>
              <a:t>st</a:t>
            </a:r>
            <a:r>
              <a:rPr lang="en-GB" sz="2000" b="1" i="1" u="sng" dirty="0"/>
              <a:t> Commandment in Old Testament</a:t>
            </a:r>
          </a:p>
          <a:p>
            <a:pPr marL="457200" lvl="1" indent="0">
              <a:lnSpc>
                <a:spcPct val="120000"/>
              </a:lnSpc>
              <a:buNone/>
            </a:pPr>
            <a:r>
              <a:rPr lang="en-GB" sz="1800" b="1" i="1" dirty="0"/>
              <a:t>“Hear, O Israel The Lord our God is </a:t>
            </a:r>
            <a:r>
              <a:rPr lang="en-GB" sz="1800" b="1" i="1" u="sng" dirty="0"/>
              <a:t>one Lord</a:t>
            </a:r>
            <a:r>
              <a:rPr lang="en-GB" sz="1800" b="1" i="1" dirty="0"/>
              <a:t>”   -    </a:t>
            </a:r>
            <a:r>
              <a:rPr lang="en-GB" sz="1800" dirty="0"/>
              <a:t>(Deuteronomy 6:4)</a:t>
            </a:r>
          </a:p>
          <a:p>
            <a:pPr marL="0" indent="0">
              <a:lnSpc>
                <a:spcPct val="120000"/>
              </a:lnSpc>
              <a:buNone/>
            </a:pPr>
            <a:endParaRPr lang="en-GB" sz="2000" i="1" dirty="0"/>
          </a:p>
          <a:p>
            <a:pPr marL="0" indent="0">
              <a:lnSpc>
                <a:spcPct val="120000"/>
              </a:lnSpc>
              <a:buNone/>
            </a:pPr>
            <a:r>
              <a:rPr lang="en-GB" sz="2000" b="1" i="1" u="sng" dirty="0"/>
              <a:t>1</a:t>
            </a:r>
            <a:r>
              <a:rPr lang="en-GB" sz="2000" b="1" i="1" u="sng" baseline="30000" dirty="0"/>
              <a:t>st</a:t>
            </a:r>
            <a:r>
              <a:rPr lang="en-GB" sz="2000" b="1" i="1" u="sng" dirty="0"/>
              <a:t> Commandment in New Testament</a:t>
            </a:r>
          </a:p>
          <a:p>
            <a:pPr marL="457200" lvl="1" indent="0">
              <a:lnSpc>
                <a:spcPct val="120000"/>
              </a:lnSpc>
              <a:buNone/>
            </a:pPr>
            <a:r>
              <a:rPr lang="en-GB" sz="1800" b="1" i="1" dirty="0"/>
              <a:t>“And Jesus answered him, The first of all the commandments is, </a:t>
            </a:r>
            <a:r>
              <a:rPr lang="en-GB" sz="1800" b="1" i="1" u="sng" dirty="0">
                <a:solidFill>
                  <a:srgbClr val="FF0000"/>
                </a:solidFill>
              </a:rPr>
              <a:t>Hear, O Israel; The Lord our God is one Lord</a:t>
            </a:r>
            <a:r>
              <a:rPr lang="en-GB" sz="1800" b="1" i="1" u="sng" dirty="0"/>
              <a:t>: </a:t>
            </a:r>
            <a:r>
              <a:rPr lang="en-GB" sz="1800" b="1" i="1" dirty="0"/>
              <a:t>And thou shalt love the Lord thy God with all thy heart, and with all thy soul, and with all thy mind, and with all thy strength: this is the first commandment.”  -  </a:t>
            </a:r>
            <a:r>
              <a:rPr lang="en-GB" sz="1800" i="1" dirty="0"/>
              <a:t>Mark 12:29-30</a:t>
            </a:r>
          </a:p>
        </p:txBody>
      </p:sp>
      <p:sp>
        <p:nvSpPr>
          <p:cNvPr id="3" name="Slide Number Placeholder 2"/>
          <p:cNvSpPr>
            <a:spLocks noGrp="1"/>
          </p:cNvSpPr>
          <p:nvPr>
            <p:ph type="sldNum" sz="quarter" idx="12"/>
          </p:nvPr>
        </p:nvSpPr>
        <p:spPr/>
        <p:txBody>
          <a:bodyPr/>
          <a:lstStyle/>
          <a:p>
            <a:fld id="{10806DA5-E7E3-401E-9CC0-A5C56C0FA5E8}" type="slidenum">
              <a:rPr lang="en-GB" smtClean="0"/>
              <a:t>136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748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960"/>
            <a:ext cx="10515600" cy="6416040"/>
          </a:xfrm>
        </p:spPr>
        <p:txBody>
          <a:bodyPr>
            <a:normAutofit fontScale="92500" lnSpcReduction="20000"/>
          </a:bodyPr>
          <a:lstStyle/>
          <a:p>
            <a:pPr marL="0" indent="0">
              <a:buNone/>
            </a:pPr>
            <a:r>
              <a:rPr lang="en-GB" sz="2400" b="1" i="1" dirty="0">
                <a:solidFill>
                  <a:srgbClr val="008000"/>
                </a:solidFill>
              </a:rPr>
              <a:t>3. The word “Trinity” itself is a concocted word. It is not to be found anywhere in the Bible.  Something that is not concrete cannot be doctrine or be a reason for one to be punished in the hereafter. It does not suit the “Justice” of God. (Please note: this is an Islamic principle).</a:t>
            </a:r>
          </a:p>
          <a:p>
            <a:pPr marL="0" indent="0">
              <a:buNone/>
            </a:pPr>
            <a:endParaRPr lang="en-GB" sz="2400" b="1" i="1" dirty="0">
              <a:solidFill>
                <a:srgbClr val="008000"/>
              </a:solidFill>
            </a:endParaRPr>
          </a:p>
          <a:p>
            <a:pPr marL="0" indent="0">
              <a:buNone/>
            </a:pPr>
            <a:r>
              <a:rPr lang="en-GB" sz="2400" b="1" i="1" dirty="0">
                <a:solidFill>
                  <a:srgbClr val="008000"/>
                </a:solidFill>
              </a:rPr>
              <a:t>4. Jesus on many occasions makes it clear that he is not equal or co-equal to God or the Holy Ghost. In fact he preaches the opposite. </a:t>
            </a:r>
          </a:p>
          <a:p>
            <a:pPr marL="0" indent="0">
              <a:buNone/>
            </a:pPr>
            <a:endParaRPr lang="en-GB" sz="2400" b="1" u="sng" dirty="0"/>
          </a:p>
          <a:p>
            <a:pPr marL="0" indent="0">
              <a:buNone/>
            </a:pPr>
            <a:r>
              <a:rPr lang="en-GB" sz="2400" b="1" u="sng" dirty="0"/>
              <a:t>Jesus not equal to the Father (in fact powerless without Him)</a:t>
            </a:r>
          </a:p>
          <a:p>
            <a:pPr marL="0" indent="0">
              <a:buNone/>
            </a:pPr>
            <a:endParaRPr lang="en-GB" sz="2000" b="1" u="sng" dirty="0"/>
          </a:p>
          <a:p>
            <a:pPr marL="0" indent="0">
              <a:buNone/>
            </a:pPr>
            <a:r>
              <a:rPr lang="en-GB" sz="2000" b="1" i="1" dirty="0"/>
              <a:t>“…the father is greater than I” </a:t>
            </a:r>
            <a:r>
              <a:rPr lang="en-GB" sz="2000" dirty="0"/>
              <a:t>– John 14:28</a:t>
            </a:r>
          </a:p>
          <a:p>
            <a:pPr marL="0" indent="0">
              <a:buNone/>
            </a:pPr>
            <a:endParaRPr lang="en-GB" sz="2000" dirty="0"/>
          </a:p>
          <a:p>
            <a:pPr marL="0" indent="0">
              <a:buNone/>
            </a:pPr>
            <a:r>
              <a:rPr lang="en-GB" sz="2000" b="1" i="1" dirty="0"/>
              <a:t>“But of that day and that hour </a:t>
            </a:r>
            <a:r>
              <a:rPr lang="en-GB" sz="2000" b="1" i="1" dirty="0" err="1"/>
              <a:t>knoweth</a:t>
            </a:r>
            <a:r>
              <a:rPr lang="en-GB" sz="2000" b="1" i="1" dirty="0"/>
              <a:t> </a:t>
            </a:r>
            <a:r>
              <a:rPr lang="en-GB" sz="2000" b="1" i="1" u="sng" dirty="0"/>
              <a:t>no man</a:t>
            </a:r>
            <a:r>
              <a:rPr lang="en-GB" sz="2000" b="1" i="1" dirty="0"/>
              <a:t>, no, not the angels which are in heaven, </a:t>
            </a:r>
            <a:r>
              <a:rPr lang="en-GB" sz="2000" b="1" i="1" u="sng" dirty="0"/>
              <a:t>neither the Son</a:t>
            </a:r>
            <a:r>
              <a:rPr lang="en-GB" sz="2000" b="1" i="1" dirty="0"/>
              <a:t>, but the Father.”  </a:t>
            </a:r>
            <a:r>
              <a:rPr lang="en-GB" sz="2000" i="1" dirty="0"/>
              <a:t>- </a:t>
            </a:r>
            <a:r>
              <a:rPr lang="en-GB" sz="2000" dirty="0"/>
              <a:t>Mark 13:32 </a:t>
            </a:r>
          </a:p>
          <a:p>
            <a:pPr marL="0" indent="0">
              <a:buNone/>
            </a:pPr>
            <a:endParaRPr lang="en-GB" sz="2000" dirty="0"/>
          </a:p>
          <a:p>
            <a:pPr marL="0" indent="0">
              <a:buNone/>
            </a:pPr>
            <a:r>
              <a:rPr lang="en-GB" sz="2000" b="1" i="1" dirty="0"/>
              <a:t>“…because I seek </a:t>
            </a:r>
            <a:r>
              <a:rPr lang="en-GB" sz="2000" b="1" i="1" u="sng" dirty="0"/>
              <a:t>not mine own will</a:t>
            </a:r>
            <a:r>
              <a:rPr lang="en-GB" sz="2000" b="1" i="1" dirty="0"/>
              <a:t>, but the will of the Father </a:t>
            </a:r>
            <a:r>
              <a:rPr lang="en-GB" sz="2000" b="1" i="1" u="sng" dirty="0"/>
              <a:t>which hath sent me</a:t>
            </a:r>
            <a:r>
              <a:rPr lang="en-GB" sz="2000" b="1" i="1" dirty="0"/>
              <a:t>.” </a:t>
            </a:r>
            <a:r>
              <a:rPr lang="en-GB" sz="2000" dirty="0"/>
              <a:t>John 10:25</a:t>
            </a:r>
          </a:p>
          <a:p>
            <a:pPr marL="0" indent="0">
              <a:buNone/>
            </a:pPr>
            <a:endParaRPr lang="en-GB" sz="2000" dirty="0"/>
          </a:p>
          <a:p>
            <a:pPr marL="0" indent="0">
              <a:buNone/>
            </a:pPr>
            <a:r>
              <a:rPr lang="en-GB" sz="2000" b="1" i="1" dirty="0"/>
              <a:t>“I can of mine own self do nothing: as I hear, I judge…I do not seek my own will of Him who sent me”   </a:t>
            </a:r>
            <a:r>
              <a:rPr lang="en-GB" sz="2000" dirty="0"/>
              <a:t>-   John 5:30</a:t>
            </a:r>
          </a:p>
        </p:txBody>
      </p:sp>
      <p:sp>
        <p:nvSpPr>
          <p:cNvPr id="2" name="Slide Number Placeholder 1"/>
          <p:cNvSpPr>
            <a:spLocks noGrp="1"/>
          </p:cNvSpPr>
          <p:nvPr>
            <p:ph type="sldNum" sz="quarter" idx="12"/>
          </p:nvPr>
        </p:nvSpPr>
        <p:spPr/>
        <p:txBody>
          <a:bodyPr/>
          <a:lstStyle/>
          <a:p>
            <a:fld id="{10806DA5-E7E3-401E-9CC0-A5C56C0FA5E8}" type="slidenum">
              <a:rPr lang="en-GB" smtClean="0"/>
              <a:t>137</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3042983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6416040"/>
          </a:xfrm>
        </p:spPr>
        <p:txBody>
          <a:bodyPr>
            <a:normAutofit/>
          </a:bodyPr>
          <a:lstStyle/>
          <a:p>
            <a:pPr marL="0" indent="0">
              <a:buNone/>
            </a:pPr>
            <a:r>
              <a:rPr lang="en-GB" b="1" u="sng" dirty="0"/>
              <a:t>Jesus not equal to the Holy Ghost</a:t>
            </a:r>
          </a:p>
          <a:p>
            <a:pPr marL="0" indent="0">
              <a:buNone/>
            </a:pPr>
            <a:br>
              <a:rPr lang="en-GB" sz="2000" dirty="0"/>
            </a:br>
            <a:r>
              <a:rPr lang="en-GB" sz="2000" dirty="0"/>
              <a:t>I tell you that </a:t>
            </a:r>
            <a:r>
              <a:rPr lang="en-GB" sz="2000" b="1" u="sng" dirty="0"/>
              <a:t>any sinful thing you do or say can be forgiven</a:t>
            </a:r>
            <a:r>
              <a:rPr lang="en-GB" sz="2000" dirty="0"/>
              <a:t>. Even if you speak against the </a:t>
            </a:r>
            <a:r>
              <a:rPr lang="en-GB" sz="2000" u="sng" dirty="0"/>
              <a:t>Son of Man</a:t>
            </a:r>
            <a:r>
              <a:rPr lang="en-GB" sz="2000" dirty="0"/>
              <a:t>, you can be forgiven. But if you speak against the </a:t>
            </a:r>
            <a:r>
              <a:rPr lang="en-GB" sz="2000" b="1" u="sng" dirty="0"/>
              <a:t>Holy Spirit</a:t>
            </a:r>
            <a:r>
              <a:rPr lang="en-GB" sz="2000" dirty="0"/>
              <a:t>, you can never be forgiven, either in this life or in the life to come.   -  </a:t>
            </a:r>
            <a:r>
              <a:rPr lang="en-GB" sz="2000" i="1" dirty="0"/>
              <a:t>Matthew 12:31-32</a:t>
            </a:r>
            <a:r>
              <a:rPr lang="en-GB" sz="2000" b="1" i="1" dirty="0"/>
              <a:t> </a:t>
            </a:r>
          </a:p>
          <a:p>
            <a:pPr marL="0" indent="0">
              <a:buNone/>
            </a:pPr>
            <a:endParaRPr lang="en-GB" sz="2000" b="1" i="1" dirty="0"/>
          </a:p>
          <a:p>
            <a:pPr marL="0" indent="0">
              <a:buNone/>
            </a:pPr>
            <a:r>
              <a:rPr lang="en-GB" sz="2000" b="1" u="sng" dirty="0"/>
              <a:t>Points derived from this:</a:t>
            </a:r>
          </a:p>
          <a:p>
            <a:r>
              <a:rPr lang="en-GB" sz="2000" dirty="0"/>
              <a:t>The Holy Spirit may be Higher or Holier than Jesus.</a:t>
            </a:r>
          </a:p>
          <a:p>
            <a:r>
              <a:rPr lang="en-GB" sz="2000" dirty="0"/>
              <a:t>The Holy Spirit may be much closer to GOD Almighty than Jesus.</a:t>
            </a:r>
          </a:p>
          <a:p>
            <a:r>
              <a:rPr lang="en-GB" sz="2000" dirty="0"/>
              <a:t>We know in the OT, blaspheming GOD Almighty's Holy Name is punishable by death:</a:t>
            </a:r>
          </a:p>
          <a:p>
            <a:pPr lvl="1"/>
            <a:r>
              <a:rPr lang="en-GB" sz="2000" dirty="0"/>
              <a:t>“Whoever blasphemes the name of the Lord shall surely </a:t>
            </a:r>
            <a:r>
              <a:rPr lang="en-GB" sz="2000" b="1" u="sng" dirty="0"/>
              <a:t>be put to death</a:t>
            </a:r>
            <a:r>
              <a:rPr lang="en-GB" sz="2000" dirty="0"/>
              <a:t>. All the congregation shall stone him.” -  Leviticus 24:16</a:t>
            </a:r>
          </a:p>
          <a:p>
            <a:pPr lvl="1"/>
            <a:endParaRPr lang="en-GB" sz="2000" dirty="0"/>
          </a:p>
          <a:p>
            <a:r>
              <a:rPr lang="en-GB" sz="2000" dirty="0"/>
              <a:t>And Jesus said that he did not abolish or invalidate or nullify the Law of Moses.  He only came to fulfil its Prophecies regarding him:</a:t>
            </a:r>
          </a:p>
          <a:p>
            <a:pPr lvl="1"/>
            <a:r>
              <a:rPr lang="en-GB" sz="2000" dirty="0"/>
              <a:t>“</a:t>
            </a:r>
            <a:r>
              <a:rPr lang="en-GB" sz="2000" b="1" u="sng" dirty="0"/>
              <a:t>Do not think</a:t>
            </a:r>
            <a:r>
              <a:rPr lang="en-GB" sz="2000" dirty="0"/>
              <a:t> that I have come to abolish the Law or the Prophets; I have not come to abolish them but to fulfil them.”  -  Matthew 5:17 </a:t>
            </a:r>
          </a:p>
        </p:txBody>
      </p:sp>
      <p:sp>
        <p:nvSpPr>
          <p:cNvPr id="2" name="Slide Number Placeholder 1"/>
          <p:cNvSpPr>
            <a:spLocks noGrp="1"/>
          </p:cNvSpPr>
          <p:nvPr>
            <p:ph type="sldNum" sz="quarter" idx="12"/>
          </p:nvPr>
        </p:nvSpPr>
        <p:spPr/>
        <p:txBody>
          <a:bodyPr/>
          <a:lstStyle/>
          <a:p>
            <a:fld id="{10806DA5-E7E3-401E-9CC0-A5C56C0FA5E8}" type="slidenum">
              <a:rPr lang="en-GB" smtClean="0"/>
              <a:t>138</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6306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0920" y="1134319"/>
            <a:ext cx="7096760" cy="5401479"/>
          </a:xfrm>
        </p:spPr>
        <p:txBody>
          <a:bodyPr>
            <a:normAutofit/>
          </a:bodyPr>
          <a:lstStyle/>
          <a:p>
            <a:pPr marL="0" indent="0">
              <a:buNone/>
            </a:pPr>
            <a:r>
              <a:rPr lang="en-GB" sz="2000" b="1" i="1" dirty="0">
                <a:solidFill>
                  <a:srgbClr val="008000"/>
                </a:solidFill>
              </a:rPr>
              <a:t>5. These are all </a:t>
            </a:r>
            <a:r>
              <a:rPr lang="en-GB" sz="2000" b="1" i="1" u="sng" dirty="0">
                <a:solidFill>
                  <a:srgbClr val="008000"/>
                </a:solidFill>
              </a:rPr>
              <a:t>indirect</a:t>
            </a:r>
            <a:r>
              <a:rPr lang="en-GB" sz="2000" b="1" i="1" dirty="0">
                <a:solidFill>
                  <a:srgbClr val="008000"/>
                </a:solidFill>
              </a:rPr>
              <a:t> verses and do not say anywhere that God, Jesus and Holy Ghost are one and the same being. In belief because it is so important (</a:t>
            </a:r>
            <a:r>
              <a:rPr lang="en-GB" sz="2000" b="1" i="1" dirty="0" err="1">
                <a:solidFill>
                  <a:srgbClr val="008000"/>
                </a:solidFill>
              </a:rPr>
              <a:t>ie</a:t>
            </a:r>
            <a:r>
              <a:rPr lang="en-GB" sz="2000" b="1" i="1" dirty="0">
                <a:solidFill>
                  <a:srgbClr val="008000"/>
                </a:solidFill>
              </a:rPr>
              <a:t>: difference between having salvation or not) Muslim Scholars argue it cannot be vague or indirect. God or Jesus MUST be clear about who is God, and whether He is 3in1 or 1in3 etc.</a:t>
            </a:r>
          </a:p>
          <a:p>
            <a:endParaRPr lang="en-GB" sz="2000" dirty="0"/>
          </a:p>
          <a:p>
            <a:r>
              <a:rPr lang="en-GB" sz="2000" dirty="0"/>
              <a:t>For example, if I say </a:t>
            </a:r>
            <a:r>
              <a:rPr lang="en-GB" sz="2000" i="1" dirty="0"/>
              <a:t>“Joe, Jim, and Frank speak one language” </a:t>
            </a:r>
            <a:r>
              <a:rPr lang="en-GB" sz="2000" dirty="0"/>
              <a:t>this is not the same as saying </a:t>
            </a:r>
            <a:r>
              <a:rPr lang="en-GB" sz="2000" i="1" dirty="0"/>
              <a:t>“Joe, Jim, and Frank are one person.”</a:t>
            </a:r>
          </a:p>
          <a:p>
            <a:endParaRPr lang="en-GB" sz="2000" i="1" dirty="0"/>
          </a:p>
          <a:p>
            <a:endParaRPr lang="en-GB" sz="1600" dirty="0"/>
          </a:p>
        </p:txBody>
      </p:sp>
      <p:sp>
        <p:nvSpPr>
          <p:cNvPr id="4" name="Rectangle 3"/>
          <p:cNvSpPr/>
          <p:nvPr/>
        </p:nvSpPr>
        <p:spPr>
          <a:xfrm>
            <a:off x="289560" y="1134319"/>
            <a:ext cx="4328160" cy="5401479"/>
          </a:xfrm>
          <a:prstGeom prst="rect">
            <a:avLst/>
          </a:prstGeom>
          <a:solidFill>
            <a:schemeClr val="accent1">
              <a:lumMod val="60000"/>
              <a:lumOff val="40000"/>
            </a:schemeClr>
          </a:solidFill>
        </p:spPr>
        <p:txBody>
          <a:bodyPr wrap="square">
            <a:spAutoFit/>
          </a:bodyPr>
          <a:lstStyle/>
          <a:p>
            <a:r>
              <a:rPr lang="en-US" sz="1500" dirty="0"/>
              <a:t>“therefore go and make disciples of all nations, baptizing them in the name of the </a:t>
            </a:r>
            <a:r>
              <a:rPr lang="en-US" sz="1500" b="1" dirty="0"/>
              <a:t>Father</a:t>
            </a:r>
            <a:r>
              <a:rPr lang="en-US" sz="1500" dirty="0"/>
              <a:t> and of the </a:t>
            </a:r>
            <a:r>
              <a:rPr lang="en-US" sz="1500" b="1" dirty="0"/>
              <a:t>Son</a:t>
            </a:r>
            <a:r>
              <a:rPr lang="en-US" sz="1500" dirty="0"/>
              <a:t> and of the </a:t>
            </a:r>
            <a:r>
              <a:rPr lang="en-US" sz="1500" b="1" dirty="0"/>
              <a:t>Holy Spirit</a:t>
            </a:r>
            <a:r>
              <a:rPr lang="en-US" sz="1500" dirty="0"/>
              <a:t>...” </a:t>
            </a:r>
          </a:p>
          <a:p>
            <a:r>
              <a:rPr lang="en-US" sz="1500" dirty="0"/>
              <a:t>(Matthew 28:19).</a:t>
            </a:r>
          </a:p>
          <a:p>
            <a:endParaRPr lang="en-US" sz="1500" dirty="0"/>
          </a:p>
          <a:p>
            <a:r>
              <a:rPr lang="en-US" sz="1500" dirty="0"/>
              <a:t>“There are different kinds of gifts, but the same Spirit. There are different kinds of service, but the same Lord. There are different kinds of working, but the same God works all of them in all men.”</a:t>
            </a:r>
          </a:p>
          <a:p>
            <a:r>
              <a:rPr lang="en-US" sz="1500" dirty="0"/>
              <a:t>(I Corinthians 12:4-6).</a:t>
            </a:r>
          </a:p>
          <a:p>
            <a:endParaRPr lang="en-US" sz="1500" dirty="0"/>
          </a:p>
          <a:p>
            <a:r>
              <a:rPr lang="en-US" sz="1500" dirty="0"/>
              <a:t>“May the grace of the Lord Jesus Christ, and the love of God, and the fellowship of the Holy Spirit be with you all.” </a:t>
            </a:r>
          </a:p>
          <a:p>
            <a:r>
              <a:rPr lang="en-US" sz="1500" dirty="0"/>
              <a:t>(II Corinthians 13:14).</a:t>
            </a:r>
          </a:p>
          <a:p>
            <a:endParaRPr lang="en-US" sz="1500" dirty="0"/>
          </a:p>
          <a:p>
            <a:r>
              <a:rPr lang="en-US" sz="1500" dirty="0"/>
              <a:t>“But you, dear friends, build yourselves up in your most holy faith and pray in the Holy Spirit.  Keep yourselves in God' s love as you wait for the mercy of the Lord Jesus Christ to bring you to eternal life.”  </a:t>
            </a:r>
          </a:p>
          <a:p>
            <a:r>
              <a:rPr lang="en-US" sz="1500" dirty="0"/>
              <a:t>(Jude 20-21).</a:t>
            </a:r>
          </a:p>
        </p:txBody>
      </p:sp>
      <p:sp>
        <p:nvSpPr>
          <p:cNvPr id="5" name="Title 1"/>
          <p:cNvSpPr>
            <a:spLocks noGrp="1"/>
          </p:cNvSpPr>
          <p:nvPr>
            <p:ph type="title"/>
          </p:nvPr>
        </p:nvSpPr>
        <p:spPr>
          <a:xfrm>
            <a:off x="665480" y="330402"/>
            <a:ext cx="10515600" cy="803917"/>
          </a:xfrm>
        </p:spPr>
        <p:txBody>
          <a:bodyPr>
            <a:noAutofit/>
          </a:bodyPr>
          <a:lstStyle/>
          <a:p>
            <a:r>
              <a:rPr lang="en-GB" sz="2800" b="1" dirty="0"/>
              <a:t>Analysis to the verses put forward in support of the Trinity</a:t>
            </a:r>
          </a:p>
        </p:txBody>
      </p:sp>
      <p:sp>
        <p:nvSpPr>
          <p:cNvPr id="2" name="Slide Number Placeholder 1"/>
          <p:cNvSpPr>
            <a:spLocks noGrp="1"/>
          </p:cNvSpPr>
          <p:nvPr>
            <p:ph type="sldNum" sz="quarter" idx="12"/>
          </p:nvPr>
        </p:nvSpPr>
        <p:spPr/>
        <p:txBody>
          <a:bodyPr/>
          <a:lstStyle/>
          <a:p>
            <a:fld id="{10806DA5-E7E3-401E-9CC0-A5C56C0FA5E8}" type="slidenum">
              <a:rPr lang="en-GB" smtClean="0"/>
              <a:t>139</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255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He was similar to Adam who was born without mother and father.</a:t>
            </a:r>
          </a:p>
        </p:txBody>
      </p:sp>
      <p:sp>
        <p:nvSpPr>
          <p:cNvPr id="5" name="Content Placeholder 4"/>
          <p:cNvSpPr>
            <a:spLocks noGrp="1"/>
          </p:cNvSpPr>
          <p:nvPr>
            <p:ph idx="1"/>
          </p:nvPr>
        </p:nvSpPr>
        <p:spPr>
          <a:xfrm>
            <a:off x="4105072" y="2354093"/>
            <a:ext cx="7248728" cy="3822869"/>
          </a:xfrm>
        </p:spPr>
        <p:txBody>
          <a:bodyPr>
            <a:normAutofit/>
          </a:bodyPr>
          <a:lstStyle/>
          <a:p>
            <a:pPr marL="0" indent="0">
              <a:buNone/>
            </a:pPr>
            <a:r>
              <a:rPr lang="en-GB" b="1" i="1" dirty="0"/>
              <a:t>“The similitude of Jesus before Allah is as that of Adam, he created him from </a:t>
            </a:r>
            <a:r>
              <a:rPr lang="en-GB" b="1" i="1" dirty="0" err="1"/>
              <a:t>dust,then</a:t>
            </a:r>
            <a:r>
              <a:rPr lang="en-GB" b="1" i="1" dirty="0"/>
              <a:t> said to him: 'Be' and he was” </a:t>
            </a:r>
          </a:p>
          <a:p>
            <a:pPr marL="0" indent="0">
              <a:buNone/>
            </a:pPr>
            <a:endParaRPr lang="en-GB" b="1" i="1" dirty="0"/>
          </a:p>
          <a:p>
            <a:pPr marL="0" indent="0">
              <a:buNone/>
            </a:pPr>
            <a:r>
              <a:rPr lang="en-GB" b="1" dirty="0"/>
              <a:t>Qur’an - 3:59</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14</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933946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0920" y="1053296"/>
            <a:ext cx="7096760" cy="5401479"/>
          </a:xfrm>
        </p:spPr>
        <p:txBody>
          <a:bodyPr>
            <a:noAutofit/>
          </a:bodyPr>
          <a:lstStyle/>
          <a:p>
            <a:pPr marL="0" indent="0">
              <a:buNone/>
            </a:pPr>
            <a:r>
              <a:rPr lang="en-GB" sz="2000" b="1" i="1" dirty="0">
                <a:solidFill>
                  <a:srgbClr val="008000"/>
                </a:solidFill>
              </a:rPr>
              <a:t>6. When you analyse the context of the verse and look at the whole passage, it becomes clear that the verse is not referring to Jesus and God being ONE in form but rather ONE IN AGREEMENT.</a:t>
            </a:r>
          </a:p>
          <a:p>
            <a:pPr marL="0" indent="0">
              <a:buNone/>
            </a:pPr>
            <a:endParaRPr lang="en-GB" sz="1600" b="1" i="1" dirty="0">
              <a:solidFill>
                <a:srgbClr val="008000"/>
              </a:solidFill>
            </a:endParaRPr>
          </a:p>
          <a:p>
            <a:pPr marL="0" indent="0">
              <a:buNone/>
            </a:pPr>
            <a:r>
              <a:rPr lang="en-GB" sz="1800" dirty="0"/>
              <a:t>Does this verse mean In divinity? In a holy “trinity”? No! They are one in PURPOSE. Just as no one shall pluck them out of Jesus’ hand, so shall no one pluck them out of God’s hand.</a:t>
            </a:r>
            <a:endParaRPr lang="en-GB" sz="1800" b="1" i="1" dirty="0">
              <a:solidFill>
                <a:srgbClr val="008000"/>
              </a:solidFill>
            </a:endParaRPr>
          </a:p>
          <a:p>
            <a:pPr marL="0" indent="0">
              <a:buNone/>
            </a:pPr>
            <a:endParaRPr lang="en-GB" sz="2000" b="1" dirty="0"/>
          </a:p>
          <a:p>
            <a:pPr marL="0" indent="0">
              <a:buNone/>
            </a:pPr>
            <a:r>
              <a:rPr lang="en-GB" sz="2000" b="1" dirty="0"/>
              <a:t>Another example when Jesus speaks in the metaphorical sense:</a:t>
            </a:r>
          </a:p>
          <a:p>
            <a:pPr marL="0" indent="0">
              <a:buNone/>
            </a:pPr>
            <a:r>
              <a:rPr lang="en-GB" sz="1800" b="1" baseline="30000" dirty="0"/>
              <a:t>“</a:t>
            </a:r>
            <a:r>
              <a:rPr lang="en-GB" sz="1800" dirty="0"/>
              <a:t>It says, ‘For this reason a man will leave his father and his mother and will live with his wife. The two will </a:t>
            </a:r>
            <a:r>
              <a:rPr lang="en-GB" sz="1800" b="1" u="sng" dirty="0">
                <a:solidFill>
                  <a:srgbClr val="FF0000"/>
                </a:solidFill>
              </a:rPr>
              <a:t>become one</a:t>
            </a:r>
            <a:r>
              <a:rPr lang="en-GB" sz="1800" dirty="0"/>
              <a:t>.’ </a:t>
            </a:r>
            <a:r>
              <a:rPr lang="en-GB" sz="1800" b="1" baseline="30000" dirty="0"/>
              <a:t>6 </a:t>
            </a:r>
            <a:r>
              <a:rPr lang="en-GB" sz="1800" dirty="0"/>
              <a:t>So they are </a:t>
            </a:r>
            <a:r>
              <a:rPr lang="en-GB" sz="1800" b="1" u="sng" dirty="0">
                <a:solidFill>
                  <a:srgbClr val="FF0000"/>
                </a:solidFill>
              </a:rPr>
              <a:t>no longer two but one. </a:t>
            </a:r>
            <a:r>
              <a:rPr lang="en-GB" sz="1800" dirty="0"/>
              <a:t>Let no man divide what God has put together.” -  </a:t>
            </a:r>
            <a:r>
              <a:rPr lang="en-GB" sz="1800" b="1" i="1" dirty="0"/>
              <a:t>Matthew 19:5-6</a:t>
            </a:r>
          </a:p>
        </p:txBody>
      </p:sp>
      <p:sp>
        <p:nvSpPr>
          <p:cNvPr id="4" name="Rectangle 3"/>
          <p:cNvSpPr/>
          <p:nvPr/>
        </p:nvSpPr>
        <p:spPr>
          <a:xfrm>
            <a:off x="259080" y="1576279"/>
            <a:ext cx="4328160" cy="5016758"/>
          </a:xfrm>
          <a:prstGeom prst="rect">
            <a:avLst/>
          </a:prstGeom>
          <a:solidFill>
            <a:schemeClr val="accent1">
              <a:lumMod val="60000"/>
              <a:lumOff val="40000"/>
            </a:schemeClr>
          </a:solidFill>
        </p:spPr>
        <p:txBody>
          <a:bodyPr wrap="square">
            <a:spAutoFit/>
          </a:bodyPr>
          <a:lstStyle/>
          <a:p>
            <a:r>
              <a:rPr lang="en-GB" b="1" baseline="30000" dirty="0"/>
              <a:t> </a:t>
            </a:r>
            <a:r>
              <a:rPr lang="en-GB" dirty="0"/>
              <a:t>The Jews who were there gathered around him, saying, “How long will you keep us in suspense? If you are the Messiah, tell us plainly.”</a:t>
            </a:r>
          </a:p>
          <a:p>
            <a:r>
              <a:rPr lang="en-GB" b="1" baseline="30000" dirty="0"/>
              <a:t>25 </a:t>
            </a:r>
            <a:r>
              <a:rPr lang="en-GB" dirty="0"/>
              <a:t>Jesus answered, “I did tell you, but you do not believe. The works I do in my Father’s name testify about me,</a:t>
            </a:r>
            <a:r>
              <a:rPr lang="en-GB" b="1" baseline="30000" dirty="0"/>
              <a:t>26 </a:t>
            </a:r>
            <a:r>
              <a:rPr lang="en-GB" dirty="0"/>
              <a:t>but you do not believe because you are not my sheep. </a:t>
            </a:r>
            <a:r>
              <a:rPr lang="en-GB" b="1" baseline="30000" dirty="0"/>
              <a:t>27 </a:t>
            </a:r>
            <a:r>
              <a:rPr lang="en-GB" dirty="0"/>
              <a:t>My sheep listen to my voice; I know them, and they follow me. </a:t>
            </a:r>
            <a:r>
              <a:rPr lang="en-GB" b="1" baseline="30000" dirty="0"/>
              <a:t>28 </a:t>
            </a:r>
            <a:r>
              <a:rPr lang="en-GB" dirty="0"/>
              <a:t>I give them eternal life, and they shall never perish; no one will snatch them out of my hand. </a:t>
            </a:r>
            <a:r>
              <a:rPr lang="en-GB" b="1" baseline="30000" dirty="0"/>
              <a:t>29 </a:t>
            </a:r>
            <a:r>
              <a:rPr lang="en-GB" b="1" dirty="0"/>
              <a:t>My Father, who has given them to me, is greater than all</a:t>
            </a:r>
            <a:r>
              <a:rPr lang="en-GB" b="1" baseline="30000" dirty="0"/>
              <a:t>[</a:t>
            </a:r>
            <a:r>
              <a:rPr lang="en-GB" b="1" baseline="30000" dirty="0">
                <a:hlinkClick r:id="rId3" tooltip="See footnote c"/>
              </a:rPr>
              <a:t>c</a:t>
            </a:r>
            <a:r>
              <a:rPr lang="en-GB" b="1" baseline="30000" dirty="0"/>
              <a:t>]</a:t>
            </a:r>
            <a:r>
              <a:rPr lang="en-GB" b="1" dirty="0"/>
              <a:t>;no one can snatch them out of my Father’s hand. </a:t>
            </a:r>
            <a:r>
              <a:rPr lang="en-GB" b="1" baseline="30000" dirty="0"/>
              <a:t>30 </a:t>
            </a:r>
            <a:r>
              <a:rPr lang="en-GB" b="1" dirty="0"/>
              <a:t>I and the Father are one.”</a:t>
            </a:r>
          </a:p>
          <a:p>
            <a:r>
              <a:rPr lang="en-GB" sz="1400" dirty="0"/>
              <a:t>John 10:24-30</a:t>
            </a:r>
          </a:p>
        </p:txBody>
      </p:sp>
      <p:sp>
        <p:nvSpPr>
          <p:cNvPr id="5" name="Title 1"/>
          <p:cNvSpPr>
            <a:spLocks noGrp="1"/>
          </p:cNvSpPr>
          <p:nvPr>
            <p:ph type="title"/>
          </p:nvPr>
        </p:nvSpPr>
        <p:spPr>
          <a:xfrm>
            <a:off x="665480" y="330402"/>
            <a:ext cx="10515600" cy="803917"/>
          </a:xfrm>
        </p:spPr>
        <p:txBody>
          <a:bodyPr>
            <a:noAutofit/>
          </a:bodyPr>
          <a:lstStyle/>
          <a:p>
            <a:r>
              <a:rPr lang="en-GB" sz="2800" b="1" dirty="0"/>
              <a:t>What about the verse where Jesus says </a:t>
            </a:r>
            <a:r>
              <a:rPr lang="en-GB" sz="2800" b="1" u="sng" dirty="0"/>
              <a:t>“I and the Father are one”</a:t>
            </a:r>
            <a:r>
              <a:rPr lang="en-GB" sz="2800" b="1" dirty="0"/>
              <a:t> John 10:30</a:t>
            </a:r>
            <a:endParaRPr lang="en-GB" sz="2800" b="1" u="sng" dirty="0"/>
          </a:p>
        </p:txBody>
      </p:sp>
      <p:sp>
        <p:nvSpPr>
          <p:cNvPr id="2" name="Slide Number Placeholder 1"/>
          <p:cNvSpPr>
            <a:spLocks noGrp="1"/>
          </p:cNvSpPr>
          <p:nvPr>
            <p:ph type="sldNum" sz="quarter" idx="12"/>
          </p:nvPr>
        </p:nvSpPr>
        <p:spPr/>
        <p:txBody>
          <a:bodyPr/>
          <a:lstStyle/>
          <a:p>
            <a:fld id="{10806DA5-E7E3-401E-9CC0-A5C56C0FA5E8}" type="slidenum">
              <a:rPr lang="en-GB" smtClean="0"/>
              <a:t>140</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1072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0920" y="1134319"/>
            <a:ext cx="7096760" cy="5401479"/>
          </a:xfrm>
        </p:spPr>
        <p:txBody>
          <a:bodyPr>
            <a:normAutofit/>
          </a:bodyPr>
          <a:lstStyle/>
          <a:p>
            <a:pPr marL="0" indent="0">
              <a:buNone/>
            </a:pPr>
            <a:r>
              <a:rPr lang="en-GB" sz="1800" i="1" dirty="0"/>
              <a:t>Does this mean that a man and woman have physically become one substance and now do not have a mind of their own? No. It is a metaphorical statement</a:t>
            </a:r>
          </a:p>
          <a:p>
            <a:pPr marL="0" indent="0">
              <a:buNone/>
            </a:pPr>
            <a:endParaRPr lang="en-GB" sz="1800" i="1" dirty="0"/>
          </a:p>
          <a:p>
            <a:pPr marL="0" indent="0">
              <a:buNone/>
            </a:pPr>
            <a:r>
              <a:rPr lang="en-GB" sz="1800" b="1" u="sng" dirty="0"/>
              <a:t>Another example where it is used metaphorically</a:t>
            </a:r>
            <a:endParaRPr lang="en-GB" sz="1800" i="1" dirty="0"/>
          </a:p>
          <a:p>
            <a:pPr marL="0" indent="0">
              <a:buNone/>
            </a:pPr>
            <a:r>
              <a:rPr lang="en-GB" sz="1800" dirty="0"/>
              <a:t>“Neither pray I for these alone, but for them also which shall believe on me through their word; That they all </a:t>
            </a:r>
            <a:r>
              <a:rPr lang="en-GB" sz="1800" b="1" u="sng" dirty="0"/>
              <a:t>may be one</a:t>
            </a:r>
            <a:r>
              <a:rPr lang="en-GB" sz="1800" dirty="0"/>
              <a:t>; as thou, Father, art in me, and </a:t>
            </a:r>
            <a:r>
              <a:rPr lang="en-GB" sz="1800" b="1" u="sng" dirty="0"/>
              <a:t>I in thee</a:t>
            </a:r>
            <a:r>
              <a:rPr lang="en-GB" sz="1800" dirty="0"/>
              <a:t>, that they also may be </a:t>
            </a:r>
            <a:r>
              <a:rPr lang="en-GB" sz="1800" b="1" u="sng" dirty="0"/>
              <a:t>one in us:</a:t>
            </a:r>
            <a:r>
              <a:rPr lang="en-GB" sz="1800" dirty="0"/>
              <a:t> that the world may believe that thou hast sent me. And the glory which thou </a:t>
            </a:r>
            <a:r>
              <a:rPr lang="en-GB" sz="1800" dirty="0" err="1"/>
              <a:t>gavest</a:t>
            </a:r>
            <a:r>
              <a:rPr lang="en-GB" sz="1800" dirty="0"/>
              <a:t> me I have given them; </a:t>
            </a:r>
            <a:r>
              <a:rPr lang="en-GB" sz="1800" b="1" u="sng" dirty="0"/>
              <a:t>that they may be one, even as we are one</a:t>
            </a:r>
            <a:r>
              <a:rPr lang="en-GB" sz="1800" dirty="0"/>
              <a:t>.”  - John 17:20-22</a:t>
            </a:r>
          </a:p>
          <a:p>
            <a:pPr marL="0" indent="0">
              <a:buNone/>
            </a:pPr>
            <a:endParaRPr lang="en-GB" sz="2000" i="1" dirty="0"/>
          </a:p>
          <a:p>
            <a:pPr marL="0" indent="0">
              <a:buNone/>
            </a:pPr>
            <a:r>
              <a:rPr lang="en-GB" sz="1800" i="1" dirty="0"/>
              <a:t>Does this mean all of mankind is now also part of the “trinity”?</a:t>
            </a:r>
          </a:p>
        </p:txBody>
      </p:sp>
      <p:sp>
        <p:nvSpPr>
          <p:cNvPr id="4" name="Rectangle 3"/>
          <p:cNvSpPr/>
          <p:nvPr/>
        </p:nvSpPr>
        <p:spPr>
          <a:xfrm>
            <a:off x="259080" y="1576279"/>
            <a:ext cx="4328160" cy="5016758"/>
          </a:xfrm>
          <a:prstGeom prst="rect">
            <a:avLst/>
          </a:prstGeom>
          <a:solidFill>
            <a:schemeClr val="accent1">
              <a:lumMod val="60000"/>
              <a:lumOff val="40000"/>
            </a:schemeClr>
          </a:solidFill>
        </p:spPr>
        <p:txBody>
          <a:bodyPr wrap="square">
            <a:spAutoFit/>
          </a:bodyPr>
          <a:lstStyle/>
          <a:p>
            <a:r>
              <a:rPr lang="en-GB" b="1" baseline="30000" dirty="0"/>
              <a:t> </a:t>
            </a:r>
            <a:r>
              <a:rPr lang="en-GB" dirty="0"/>
              <a:t>The Jews who were there gathered around him, saying, “How long will you keep us in suspense? If you are the Messiah, tell us plainly.”</a:t>
            </a:r>
          </a:p>
          <a:p>
            <a:r>
              <a:rPr lang="en-GB" b="1" baseline="30000" dirty="0"/>
              <a:t>25 </a:t>
            </a:r>
            <a:r>
              <a:rPr lang="en-GB" dirty="0"/>
              <a:t>Jesus answered, “I did tell you, but you do not believe. The works I do in my Father’s name testify about me,</a:t>
            </a:r>
            <a:r>
              <a:rPr lang="en-GB" b="1" baseline="30000" dirty="0"/>
              <a:t>26 </a:t>
            </a:r>
            <a:r>
              <a:rPr lang="en-GB" dirty="0"/>
              <a:t>but you do not believe because you are not my sheep. </a:t>
            </a:r>
            <a:r>
              <a:rPr lang="en-GB" b="1" baseline="30000" dirty="0"/>
              <a:t>27 </a:t>
            </a:r>
            <a:r>
              <a:rPr lang="en-GB" dirty="0"/>
              <a:t>My sheep listen to my voice; I know them, and they follow me. </a:t>
            </a:r>
            <a:r>
              <a:rPr lang="en-GB" b="1" baseline="30000" dirty="0"/>
              <a:t>28 </a:t>
            </a:r>
            <a:r>
              <a:rPr lang="en-GB" dirty="0"/>
              <a:t>I give them eternal life, and they shall never perish; no one will snatch them out of my hand. </a:t>
            </a:r>
            <a:r>
              <a:rPr lang="en-GB" b="1" baseline="30000" dirty="0"/>
              <a:t>29 </a:t>
            </a:r>
            <a:r>
              <a:rPr lang="en-GB" b="1" dirty="0"/>
              <a:t>My Father, who has given them to me, is greater than all</a:t>
            </a:r>
            <a:r>
              <a:rPr lang="en-GB" b="1" baseline="30000" dirty="0"/>
              <a:t>[</a:t>
            </a:r>
            <a:r>
              <a:rPr lang="en-GB" b="1" baseline="30000" dirty="0">
                <a:hlinkClick r:id="rId3" tooltip="See footnote c"/>
              </a:rPr>
              <a:t>c</a:t>
            </a:r>
            <a:r>
              <a:rPr lang="en-GB" b="1" baseline="30000" dirty="0"/>
              <a:t>]</a:t>
            </a:r>
            <a:r>
              <a:rPr lang="en-GB" b="1" dirty="0"/>
              <a:t>;no one can snatch them out of my Father’s hand. </a:t>
            </a:r>
            <a:r>
              <a:rPr lang="en-GB" b="1" baseline="30000" dirty="0"/>
              <a:t>30 </a:t>
            </a:r>
            <a:r>
              <a:rPr lang="en-GB" b="1" dirty="0"/>
              <a:t>I and the Father are one.”</a:t>
            </a:r>
          </a:p>
          <a:p>
            <a:r>
              <a:rPr lang="en-GB" sz="1400" dirty="0"/>
              <a:t>John 10:24-30</a:t>
            </a:r>
          </a:p>
        </p:txBody>
      </p:sp>
      <p:sp>
        <p:nvSpPr>
          <p:cNvPr id="5" name="Title 1"/>
          <p:cNvSpPr>
            <a:spLocks noGrp="1"/>
          </p:cNvSpPr>
          <p:nvPr>
            <p:ph type="title"/>
          </p:nvPr>
        </p:nvSpPr>
        <p:spPr>
          <a:xfrm>
            <a:off x="665480" y="330402"/>
            <a:ext cx="10515600" cy="803917"/>
          </a:xfrm>
        </p:spPr>
        <p:txBody>
          <a:bodyPr>
            <a:noAutofit/>
          </a:bodyPr>
          <a:lstStyle/>
          <a:p>
            <a:r>
              <a:rPr lang="en-GB" sz="2800" b="1" dirty="0"/>
              <a:t>What about the verse where Jesus says </a:t>
            </a:r>
            <a:r>
              <a:rPr lang="en-GB" sz="2800" b="1" u="sng" dirty="0"/>
              <a:t>“I and the Father are one”</a:t>
            </a:r>
            <a:r>
              <a:rPr lang="en-GB" sz="2800" b="1" dirty="0"/>
              <a:t> John 10:30</a:t>
            </a:r>
            <a:endParaRPr lang="en-GB" sz="2800" b="1" u="sng" dirty="0"/>
          </a:p>
        </p:txBody>
      </p:sp>
      <p:sp>
        <p:nvSpPr>
          <p:cNvPr id="2" name="Slide Number Placeholder 1"/>
          <p:cNvSpPr>
            <a:spLocks noGrp="1"/>
          </p:cNvSpPr>
          <p:nvPr>
            <p:ph type="sldNum" sz="quarter" idx="12"/>
          </p:nvPr>
        </p:nvSpPr>
        <p:spPr/>
        <p:txBody>
          <a:bodyPr/>
          <a:lstStyle/>
          <a:p>
            <a:fld id="{10806DA5-E7E3-401E-9CC0-A5C56C0FA5E8}" type="slidenum">
              <a:rPr lang="en-GB" smtClean="0"/>
              <a:t>141</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7926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1134319"/>
            <a:ext cx="7574280" cy="5401479"/>
          </a:xfrm>
        </p:spPr>
        <p:txBody>
          <a:bodyPr>
            <a:normAutofit/>
          </a:bodyPr>
          <a:lstStyle/>
          <a:p>
            <a:pPr marL="0" indent="0">
              <a:buNone/>
            </a:pPr>
            <a:r>
              <a:rPr lang="en-GB" sz="2000" b="1" i="1" dirty="0">
                <a:solidFill>
                  <a:srgbClr val="008000"/>
                </a:solidFill>
              </a:rPr>
              <a:t>6. This is the strongest verse Christian scholars have to back up the Trinity. It is very direct and summarises the Trinity well.  Let’s analyse:</a:t>
            </a:r>
          </a:p>
          <a:p>
            <a:r>
              <a:rPr lang="en-GB" sz="2000" dirty="0"/>
              <a:t>This verse is now universally recognized as being a later “</a:t>
            </a:r>
            <a:r>
              <a:rPr lang="en-GB" sz="2000" b="1" u="sng" dirty="0"/>
              <a:t>insertion</a:t>
            </a:r>
            <a:r>
              <a:rPr lang="en-GB" sz="2000" dirty="0"/>
              <a:t>” of the Church and all recent versions of the Bible.</a:t>
            </a:r>
          </a:p>
          <a:p>
            <a:pPr marL="0" indent="0">
              <a:buNone/>
            </a:pPr>
            <a:endParaRPr lang="en-GB" sz="2000" dirty="0"/>
          </a:p>
          <a:p>
            <a:pPr marL="0" indent="0">
              <a:buNone/>
            </a:pPr>
            <a:r>
              <a:rPr lang="en-GB" sz="2400" b="1" u="sng" dirty="0"/>
              <a:t>Who took the verse out?</a:t>
            </a:r>
          </a:p>
          <a:p>
            <a:r>
              <a:rPr lang="en-GB" sz="2400" dirty="0"/>
              <a:t>32 Christian Scholars of the highest eminence, backed by 50 cooperating </a:t>
            </a:r>
            <a:r>
              <a:rPr lang="en-GB" sz="2400" dirty="0" err="1"/>
              <a:t>denomiations</a:t>
            </a:r>
            <a:r>
              <a:rPr lang="en-GB" sz="2400" dirty="0"/>
              <a:t> of Christianity, have agreed that this verse is </a:t>
            </a:r>
            <a:r>
              <a:rPr lang="en-GB" sz="2400" u="sng" dirty="0"/>
              <a:t>NOT TO BE FOUND</a:t>
            </a:r>
            <a:r>
              <a:rPr lang="en-GB" sz="2400" dirty="0"/>
              <a:t> in the MOST ANCIENT MANUSCRIPTS. </a:t>
            </a:r>
          </a:p>
          <a:p>
            <a:endParaRPr lang="en-GB" sz="2400" dirty="0"/>
          </a:p>
          <a:p>
            <a:pPr marL="0" indent="0">
              <a:buNone/>
            </a:pPr>
            <a:r>
              <a:rPr lang="en-GB" sz="1800" b="1" i="1" dirty="0">
                <a:solidFill>
                  <a:srgbClr val="008000"/>
                </a:solidFill>
              </a:rPr>
              <a:t>7. Muslim Scholars now say this verse is UNRELIABLE and does not hold weight. It cannot be used in the argument for the Trinity. </a:t>
            </a:r>
          </a:p>
          <a:p>
            <a:endParaRPr lang="en-GB" sz="2400" dirty="0"/>
          </a:p>
        </p:txBody>
      </p:sp>
      <p:sp>
        <p:nvSpPr>
          <p:cNvPr id="4" name="Rectangle 3"/>
          <p:cNvSpPr/>
          <p:nvPr/>
        </p:nvSpPr>
        <p:spPr>
          <a:xfrm>
            <a:off x="259080" y="1576279"/>
            <a:ext cx="3566160" cy="2893100"/>
          </a:xfrm>
          <a:prstGeom prst="rect">
            <a:avLst/>
          </a:prstGeom>
          <a:solidFill>
            <a:schemeClr val="accent1">
              <a:lumMod val="60000"/>
              <a:lumOff val="40000"/>
            </a:schemeClr>
          </a:solidFill>
        </p:spPr>
        <p:txBody>
          <a:bodyPr wrap="square">
            <a:spAutoFit/>
          </a:bodyPr>
          <a:lstStyle/>
          <a:p>
            <a:r>
              <a:rPr lang="en-GB" sz="2400" dirty="0"/>
              <a:t>“For there are </a:t>
            </a:r>
            <a:r>
              <a:rPr lang="en-GB" sz="2400" b="1" dirty="0">
                <a:solidFill>
                  <a:srgbClr val="FF0000"/>
                </a:solidFill>
              </a:rPr>
              <a:t>three</a:t>
            </a:r>
            <a:r>
              <a:rPr lang="en-GB" sz="2400" dirty="0"/>
              <a:t> that bear record in heaven, the </a:t>
            </a:r>
            <a:r>
              <a:rPr lang="en-GB" sz="2400" b="1" u="sng" dirty="0"/>
              <a:t>Father</a:t>
            </a:r>
            <a:r>
              <a:rPr lang="en-GB" sz="2400" dirty="0"/>
              <a:t>, the </a:t>
            </a:r>
            <a:r>
              <a:rPr lang="en-GB" sz="2400" b="1" u="sng" dirty="0"/>
              <a:t>Word</a:t>
            </a:r>
            <a:r>
              <a:rPr lang="en-GB" sz="2400" dirty="0"/>
              <a:t>, and the </a:t>
            </a:r>
            <a:r>
              <a:rPr lang="en-GB" sz="2400" b="1" u="sng" dirty="0"/>
              <a:t>Holy Ghost</a:t>
            </a:r>
            <a:r>
              <a:rPr lang="en-GB" sz="2400" dirty="0"/>
              <a:t>: and these</a:t>
            </a:r>
            <a:r>
              <a:rPr lang="en-GB" sz="2400" b="1" dirty="0">
                <a:solidFill>
                  <a:srgbClr val="FF0000"/>
                </a:solidFill>
              </a:rPr>
              <a:t> three are one.”</a:t>
            </a:r>
          </a:p>
          <a:p>
            <a:endParaRPr lang="en-GB" sz="2000" dirty="0"/>
          </a:p>
          <a:p>
            <a:r>
              <a:rPr lang="en-GB" dirty="0"/>
              <a:t>1 John 5:7</a:t>
            </a:r>
          </a:p>
        </p:txBody>
      </p:sp>
      <p:sp>
        <p:nvSpPr>
          <p:cNvPr id="5" name="Title 1"/>
          <p:cNvSpPr>
            <a:spLocks noGrp="1"/>
          </p:cNvSpPr>
          <p:nvPr>
            <p:ph type="title"/>
          </p:nvPr>
        </p:nvSpPr>
        <p:spPr>
          <a:xfrm>
            <a:off x="665480" y="330402"/>
            <a:ext cx="10515600" cy="803917"/>
          </a:xfrm>
        </p:spPr>
        <p:txBody>
          <a:bodyPr>
            <a:noAutofit/>
          </a:bodyPr>
          <a:lstStyle/>
          <a:p>
            <a:r>
              <a:rPr lang="en-GB" sz="2800" b="1" dirty="0"/>
              <a:t>What about the verse where which directly talks about the three entities as one.</a:t>
            </a:r>
            <a:endParaRPr lang="en-GB" sz="2800" b="1" u="sng" dirty="0"/>
          </a:p>
        </p:txBody>
      </p:sp>
      <p:sp>
        <p:nvSpPr>
          <p:cNvPr id="2" name="Slide Number Placeholder 1"/>
          <p:cNvSpPr>
            <a:spLocks noGrp="1"/>
          </p:cNvSpPr>
          <p:nvPr>
            <p:ph type="sldNum" sz="quarter" idx="12"/>
          </p:nvPr>
        </p:nvSpPr>
        <p:spPr/>
        <p:txBody>
          <a:bodyPr/>
          <a:lstStyle/>
          <a:p>
            <a:fld id="{10806DA5-E7E3-401E-9CC0-A5C56C0FA5E8}" type="slidenum">
              <a:rPr lang="en-GB" smtClean="0"/>
              <a:t>142</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8801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65480" y="268007"/>
            <a:ext cx="10515600" cy="803917"/>
          </a:xfrm>
        </p:spPr>
        <p:txBody>
          <a:bodyPr>
            <a:noAutofit/>
          </a:bodyPr>
          <a:lstStyle/>
          <a:p>
            <a:pPr algn="ctr"/>
            <a:r>
              <a:rPr lang="en-GB" sz="2800" b="1" dirty="0"/>
              <a:t>Here it can be seen the verse is taken out of all major translations except the KJV</a:t>
            </a:r>
            <a:endParaRPr lang="en-GB" sz="2800" b="1" u="sng" dirty="0"/>
          </a:p>
        </p:txBody>
      </p:sp>
      <p:sp>
        <p:nvSpPr>
          <p:cNvPr id="2" name="Content Placeholder 1"/>
          <p:cNvSpPr>
            <a:spLocks noGrp="1"/>
          </p:cNvSpPr>
          <p:nvPr>
            <p:ph idx="1"/>
          </p:nvPr>
        </p:nvSpPr>
        <p:spPr>
          <a:xfrm>
            <a:off x="175260" y="4539036"/>
            <a:ext cx="3848100" cy="1483043"/>
          </a:xfrm>
        </p:spPr>
        <p:txBody>
          <a:bodyPr>
            <a:noAutofit/>
          </a:bodyPr>
          <a:lstStyle/>
          <a:p>
            <a:pPr marL="0" indent="0" algn="ctr">
              <a:buNone/>
            </a:pPr>
            <a:r>
              <a:rPr lang="en-GB" sz="2000" b="1" u="sng" dirty="0"/>
              <a:t>Old Testament</a:t>
            </a:r>
          </a:p>
          <a:p>
            <a:pPr marL="0" indent="0" algn="ctr">
              <a:buNone/>
            </a:pPr>
            <a:r>
              <a:rPr lang="en-GB" sz="2000" dirty="0"/>
              <a:t>“Do not add to what I command you and do not subtract from it, but keep the commands of the LORD your God that I give you.”</a:t>
            </a:r>
          </a:p>
          <a:p>
            <a:pPr marL="0" indent="0" algn="ctr">
              <a:buNone/>
            </a:pPr>
            <a:r>
              <a:rPr lang="en-GB" sz="1400" dirty="0" err="1"/>
              <a:t>Deu</a:t>
            </a:r>
            <a:r>
              <a:rPr lang="en-GB" sz="1400" dirty="0"/>
              <a:t> 4:2</a:t>
            </a:r>
          </a:p>
        </p:txBody>
      </p:sp>
      <p:pic>
        <p:nvPicPr>
          <p:cNvPr id="6" name="Picture 5"/>
          <p:cNvPicPr>
            <a:picLocks noChangeAspect="1"/>
          </p:cNvPicPr>
          <p:nvPr/>
        </p:nvPicPr>
        <p:blipFill rotWithShape="1">
          <a:blip r:embed="rId3"/>
          <a:srcRect l="2933" t="21402"/>
          <a:stretch/>
        </p:blipFill>
        <p:spPr>
          <a:xfrm>
            <a:off x="175260" y="1134319"/>
            <a:ext cx="11841480" cy="3342322"/>
          </a:xfrm>
          <a:prstGeom prst="rect">
            <a:avLst/>
          </a:prstGeom>
        </p:spPr>
      </p:pic>
      <p:sp>
        <p:nvSpPr>
          <p:cNvPr id="7" name="Content Placeholder 1"/>
          <p:cNvSpPr txBox="1">
            <a:spLocks/>
          </p:cNvSpPr>
          <p:nvPr/>
        </p:nvSpPr>
        <p:spPr>
          <a:xfrm>
            <a:off x="4491990" y="4539036"/>
            <a:ext cx="3996690" cy="1483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b="1" u="sng" dirty="0"/>
              <a:t>New Testament</a:t>
            </a:r>
          </a:p>
          <a:p>
            <a:pPr marL="0" indent="0" algn="ctr">
              <a:buNone/>
            </a:pPr>
            <a:r>
              <a:rPr lang="en-GB" sz="2000" dirty="0"/>
              <a:t>“And if anyone takes words away from this scroll of prophecy, God will take away from that person any share in the tree of life and in the Holy City</a:t>
            </a:r>
          </a:p>
          <a:p>
            <a:pPr marL="0" indent="0" algn="ctr">
              <a:buNone/>
            </a:pPr>
            <a:r>
              <a:rPr lang="en-GB" sz="1400" dirty="0"/>
              <a:t>Rev 22:19</a:t>
            </a:r>
          </a:p>
        </p:txBody>
      </p:sp>
      <p:sp>
        <p:nvSpPr>
          <p:cNvPr id="8" name="Content Placeholder 1"/>
          <p:cNvSpPr txBox="1">
            <a:spLocks/>
          </p:cNvSpPr>
          <p:nvPr/>
        </p:nvSpPr>
        <p:spPr>
          <a:xfrm>
            <a:off x="8835390" y="4539036"/>
            <a:ext cx="2929890" cy="1483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b="1" u="sng" dirty="0"/>
              <a:t>New Testament</a:t>
            </a:r>
          </a:p>
          <a:p>
            <a:pPr marL="0" indent="0" algn="ctr">
              <a:buNone/>
            </a:pPr>
            <a:r>
              <a:rPr lang="en-GB" sz="2000" dirty="0"/>
              <a:t>Jesus said…“Till heaven and earth pass, one jot or one tittle shall in no wise pass from the law,</a:t>
            </a:r>
          </a:p>
          <a:p>
            <a:pPr marL="0" indent="0" algn="ctr">
              <a:buNone/>
            </a:pPr>
            <a:r>
              <a:rPr lang="en-GB" sz="1400" dirty="0"/>
              <a:t>Mat 5:18</a:t>
            </a:r>
          </a:p>
        </p:txBody>
      </p:sp>
      <p:sp>
        <p:nvSpPr>
          <p:cNvPr id="3" name="Slide Number Placeholder 2"/>
          <p:cNvSpPr>
            <a:spLocks noGrp="1"/>
          </p:cNvSpPr>
          <p:nvPr>
            <p:ph type="sldNum" sz="quarter" idx="12"/>
          </p:nvPr>
        </p:nvSpPr>
        <p:spPr/>
        <p:txBody>
          <a:bodyPr/>
          <a:lstStyle/>
          <a:p>
            <a:fld id="{10806DA5-E7E3-401E-9CC0-A5C56C0FA5E8}" type="slidenum">
              <a:rPr lang="en-GB" smtClean="0"/>
              <a:t>143</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0973721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65480" y="268007"/>
            <a:ext cx="10515600" cy="803917"/>
          </a:xfrm>
        </p:spPr>
        <p:txBody>
          <a:bodyPr>
            <a:noAutofit/>
          </a:bodyPr>
          <a:lstStyle/>
          <a:p>
            <a:pPr algn="ctr"/>
            <a:r>
              <a:rPr lang="en-GB" sz="2800" b="1" dirty="0"/>
              <a:t>What do the translators of the Bible who took the verse out have to say:</a:t>
            </a:r>
            <a:endParaRPr lang="en-GB" sz="2800" b="1" u="sng" dirty="0"/>
          </a:p>
        </p:txBody>
      </p:sp>
      <p:sp>
        <p:nvSpPr>
          <p:cNvPr id="3" name="Content Placeholder 2"/>
          <p:cNvSpPr>
            <a:spLocks noGrp="1"/>
          </p:cNvSpPr>
          <p:nvPr>
            <p:ph idx="1"/>
          </p:nvPr>
        </p:nvSpPr>
        <p:spPr/>
        <p:txBody>
          <a:bodyPr>
            <a:normAutofit/>
          </a:bodyPr>
          <a:lstStyle/>
          <a:p>
            <a:pPr marL="0" indent="0">
              <a:buNone/>
            </a:pPr>
            <a:r>
              <a:rPr lang="en-GB" sz="2400" dirty="0"/>
              <a:t>The scripture translator to RSV: Benjamin Wilson gives the following explanation for the reason of removing the verse. He says in </a:t>
            </a:r>
            <a:r>
              <a:rPr lang="en-GB" sz="2400" dirty="0" err="1"/>
              <a:t>his</a:t>
            </a:r>
            <a:r>
              <a:rPr lang="en-GB" sz="2400" i="1" dirty="0" err="1"/>
              <a:t>“Emphatic</a:t>
            </a:r>
            <a:r>
              <a:rPr lang="en-GB" sz="2400" i="1" dirty="0"/>
              <a:t> </a:t>
            </a:r>
            <a:r>
              <a:rPr lang="en-GB" sz="2400" i="1" dirty="0" err="1"/>
              <a:t>Diaglott</a:t>
            </a:r>
            <a:r>
              <a:rPr lang="en-GB" sz="2400" i="1" dirty="0"/>
              <a:t>.” </a:t>
            </a:r>
          </a:p>
          <a:p>
            <a:pPr marL="0" indent="0">
              <a:buNone/>
            </a:pPr>
            <a:r>
              <a:rPr lang="en-GB" sz="2400" i="1" dirty="0"/>
              <a:t>“This text concerning the heavenly witness is not contained in any Greek manuscript which was written earlier than the fifteenth century. It is not cited by any of the ecclesiastical writers; not by any of early Latin fathers even when the subjects upon which they treated would naturally have lead them to appeal to it’s authority. It is therefore </a:t>
            </a:r>
            <a:r>
              <a:rPr lang="en-GB" sz="2400" b="1" i="1" u="sng" dirty="0"/>
              <a:t>evidently</a:t>
            </a:r>
            <a:r>
              <a:rPr lang="en-GB" sz="2400" i="1" u="sng" dirty="0"/>
              <a:t> </a:t>
            </a:r>
            <a:r>
              <a:rPr lang="en-GB" sz="2400" b="1" i="1" u="sng" dirty="0"/>
              <a:t>spurious</a:t>
            </a:r>
            <a:r>
              <a:rPr lang="en-GB" sz="2400" i="1" u="sng" dirty="0"/>
              <a:t>.”</a:t>
            </a:r>
            <a:endParaRPr lang="en-GB" sz="2400" u="sng" dirty="0"/>
          </a:p>
        </p:txBody>
      </p:sp>
      <p:sp>
        <p:nvSpPr>
          <p:cNvPr id="2" name="Slide Number Placeholder 1"/>
          <p:cNvSpPr>
            <a:spLocks noGrp="1"/>
          </p:cNvSpPr>
          <p:nvPr>
            <p:ph type="sldNum" sz="quarter" idx="12"/>
          </p:nvPr>
        </p:nvSpPr>
        <p:spPr/>
        <p:txBody>
          <a:bodyPr/>
          <a:lstStyle/>
          <a:p>
            <a:fld id="{10806DA5-E7E3-401E-9CC0-A5C56C0FA5E8}" type="slidenum">
              <a:rPr lang="en-GB" smtClean="0"/>
              <a:t>144</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200257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Not only Muslims have this opinion of Jesus as a Prophet but also many early Christian sects and today many academics and learned people of Christianity. </a:t>
            </a:r>
          </a:p>
        </p:txBody>
      </p:sp>
      <p:sp>
        <p:nvSpPr>
          <p:cNvPr id="3" name="Content Placeholder 2"/>
          <p:cNvSpPr>
            <a:spLocks noGrp="1"/>
          </p:cNvSpPr>
          <p:nvPr>
            <p:ph idx="1"/>
          </p:nvPr>
        </p:nvSpPr>
        <p:spPr>
          <a:xfrm>
            <a:off x="838200" y="1690688"/>
            <a:ext cx="10157749" cy="4771946"/>
          </a:xfrm>
        </p:spPr>
        <p:txBody>
          <a:bodyPr>
            <a:normAutofit fontScale="62500" lnSpcReduction="20000"/>
          </a:bodyPr>
          <a:lstStyle/>
          <a:p>
            <a:pPr marL="0" indent="0">
              <a:lnSpc>
                <a:spcPct val="120000"/>
              </a:lnSpc>
              <a:buNone/>
            </a:pPr>
            <a:r>
              <a:rPr lang="en-GB" sz="3600" b="1" u="sng" dirty="0">
                <a:solidFill>
                  <a:srgbClr val="008000"/>
                </a:solidFill>
              </a:rPr>
              <a:t>Grolier’s </a:t>
            </a:r>
            <a:r>
              <a:rPr lang="en-GB" sz="3600" b="1" u="sng" dirty="0" err="1">
                <a:solidFill>
                  <a:srgbClr val="008000"/>
                </a:solidFill>
              </a:rPr>
              <a:t>encyclopedia</a:t>
            </a:r>
            <a:r>
              <a:rPr lang="en-GB" sz="3600" b="1" u="sng" dirty="0">
                <a:solidFill>
                  <a:srgbClr val="008000"/>
                </a:solidFill>
              </a:rPr>
              <a:t>, under the heading “Jesus Christ</a:t>
            </a:r>
            <a:r>
              <a:rPr lang="en-GB" sz="3600" u="sng" dirty="0">
                <a:solidFill>
                  <a:srgbClr val="008000"/>
                </a:solidFill>
              </a:rPr>
              <a:t>,” says: </a:t>
            </a:r>
          </a:p>
          <a:p>
            <a:pPr marL="0" indent="0">
              <a:lnSpc>
                <a:spcPct val="120000"/>
              </a:lnSpc>
              <a:buNone/>
            </a:pPr>
            <a:endParaRPr lang="en-GB" dirty="0">
              <a:solidFill>
                <a:srgbClr val="008000"/>
              </a:solidFill>
            </a:endParaRPr>
          </a:p>
          <a:p>
            <a:pPr marL="0" indent="0">
              <a:lnSpc>
                <a:spcPct val="120000"/>
              </a:lnSpc>
              <a:buNone/>
            </a:pPr>
            <a:r>
              <a:rPr lang="en-GB" sz="3000" i="1" dirty="0">
                <a:solidFill>
                  <a:srgbClr val="008000"/>
                </a:solidFill>
              </a:rPr>
              <a:t>“During his earthly life Jesus was addressed as </a:t>
            </a:r>
            <a:r>
              <a:rPr lang="en-GB" sz="3000" b="1" i="1" u="sng" dirty="0">
                <a:solidFill>
                  <a:srgbClr val="008000"/>
                </a:solidFill>
              </a:rPr>
              <a:t>rabbi</a:t>
            </a:r>
            <a:r>
              <a:rPr lang="en-GB" sz="3000" i="1" dirty="0">
                <a:solidFill>
                  <a:srgbClr val="008000"/>
                </a:solidFill>
              </a:rPr>
              <a:t> and was regarded as a </a:t>
            </a:r>
            <a:r>
              <a:rPr lang="en-GB" sz="3000" b="1" i="1" u="sng" dirty="0">
                <a:solidFill>
                  <a:srgbClr val="008000"/>
                </a:solidFill>
              </a:rPr>
              <a:t>prophet</a:t>
            </a:r>
            <a:r>
              <a:rPr lang="en-GB" sz="3000" i="1" dirty="0">
                <a:solidFill>
                  <a:srgbClr val="008000"/>
                </a:solidFill>
              </a:rPr>
              <a:t>. Some of his words, </a:t>
            </a:r>
            <a:r>
              <a:rPr lang="en-GB" sz="3000" i="1" dirty="0" err="1">
                <a:solidFill>
                  <a:srgbClr val="008000"/>
                </a:solidFill>
              </a:rPr>
              <a:t>too,place</a:t>
            </a:r>
            <a:r>
              <a:rPr lang="en-GB" sz="3000" i="1" dirty="0">
                <a:solidFill>
                  <a:srgbClr val="008000"/>
                </a:solidFill>
              </a:rPr>
              <a:t> him in the category of sage. A title of respect for a rabbi would be “</a:t>
            </a:r>
            <a:r>
              <a:rPr lang="en-GB" sz="3000" b="1" i="1" u="sng" dirty="0">
                <a:solidFill>
                  <a:srgbClr val="008000"/>
                </a:solidFill>
              </a:rPr>
              <a:t>my Lord</a:t>
            </a:r>
            <a:r>
              <a:rPr lang="en-GB" sz="3000" i="1" dirty="0">
                <a:solidFill>
                  <a:srgbClr val="008000"/>
                </a:solidFill>
              </a:rPr>
              <a:t>.” Already before Easter his followers, impressed by his authority, would mean something </a:t>
            </a:r>
            <a:r>
              <a:rPr lang="en-GB" sz="3000" b="1" i="1" u="sng" dirty="0">
                <a:solidFill>
                  <a:srgbClr val="008000"/>
                </a:solidFill>
              </a:rPr>
              <a:t>more than usual</a:t>
            </a:r>
            <a:r>
              <a:rPr lang="en-GB" sz="3000" i="1" dirty="0">
                <a:solidFill>
                  <a:srgbClr val="008000"/>
                </a:solidFill>
              </a:rPr>
              <a:t> when they addressed him as “my Lord.”.... it is unlikely that the title “Son of David” was ascribed to him or accepted by him during his earthly ministry. </a:t>
            </a:r>
          </a:p>
          <a:p>
            <a:pPr marL="0" indent="0">
              <a:lnSpc>
                <a:spcPct val="120000"/>
              </a:lnSpc>
              <a:buNone/>
            </a:pPr>
            <a:endParaRPr lang="en-GB" sz="3000" i="1" dirty="0">
              <a:solidFill>
                <a:srgbClr val="008000"/>
              </a:solidFill>
            </a:endParaRPr>
          </a:p>
          <a:p>
            <a:pPr marL="0" indent="0">
              <a:lnSpc>
                <a:spcPct val="120000"/>
              </a:lnSpc>
              <a:buNone/>
            </a:pPr>
            <a:r>
              <a:rPr lang="en-GB" sz="3000" b="1" i="1" u="sng" dirty="0">
                <a:solidFill>
                  <a:srgbClr val="008000"/>
                </a:solidFill>
              </a:rPr>
              <a:t>“Son of God,” </a:t>
            </a:r>
            <a:r>
              <a:rPr lang="en-GB" sz="3000" i="1" dirty="0">
                <a:solidFill>
                  <a:srgbClr val="008000"/>
                </a:solidFill>
              </a:rPr>
              <a:t>in former times a title of the Hebrew kings (Psalms 2:7), was first adopted in the post-Easter church as an equivalent of Messiah and had </a:t>
            </a:r>
            <a:r>
              <a:rPr lang="en-GB" sz="3000" b="1" i="1" u="sng" dirty="0">
                <a:solidFill>
                  <a:srgbClr val="008000"/>
                </a:solidFill>
              </a:rPr>
              <a:t>no metaphysical </a:t>
            </a:r>
            <a:r>
              <a:rPr lang="en-GB" sz="3000" i="1" dirty="0">
                <a:solidFill>
                  <a:srgbClr val="008000"/>
                </a:solidFill>
              </a:rPr>
              <a:t>connotations (Romans 1:4). Jesus was conscious of a unique filial relationship with God, but it is </a:t>
            </a:r>
            <a:r>
              <a:rPr lang="en-GB" sz="3000" b="1" i="1" u="sng" dirty="0">
                <a:solidFill>
                  <a:srgbClr val="008000"/>
                </a:solidFill>
              </a:rPr>
              <a:t>uncertain</a:t>
            </a:r>
            <a:r>
              <a:rPr lang="en-GB" sz="3000" i="1" dirty="0">
                <a:solidFill>
                  <a:srgbClr val="008000"/>
                </a:solidFill>
              </a:rPr>
              <a:t> whether the Father/Son language (Mark 18:32; Matt. 11:25-27 </a:t>
            </a:r>
            <a:r>
              <a:rPr lang="en-GB" sz="3000" i="1" dirty="0" err="1">
                <a:solidFill>
                  <a:srgbClr val="008000"/>
                </a:solidFill>
              </a:rPr>
              <a:t>par.;John</a:t>
            </a:r>
            <a:r>
              <a:rPr lang="en-GB" sz="3000" i="1" dirty="0">
                <a:solidFill>
                  <a:srgbClr val="008000"/>
                </a:solidFill>
              </a:rPr>
              <a:t> passim) </a:t>
            </a:r>
            <a:r>
              <a:rPr lang="en-GB" sz="3000" b="1" i="1" u="sng" dirty="0">
                <a:solidFill>
                  <a:srgbClr val="008000"/>
                </a:solidFill>
              </a:rPr>
              <a:t>goes back to Jesus himself</a:t>
            </a:r>
            <a:r>
              <a:rPr lang="en-GB" sz="3000" dirty="0">
                <a:solidFill>
                  <a:srgbClr val="008000"/>
                </a:solidFill>
              </a:rPr>
              <a:t>”.</a:t>
            </a:r>
          </a:p>
        </p:txBody>
      </p:sp>
      <p:sp>
        <p:nvSpPr>
          <p:cNvPr id="4" name="Slide Number Placeholder 3"/>
          <p:cNvSpPr>
            <a:spLocks noGrp="1"/>
          </p:cNvSpPr>
          <p:nvPr>
            <p:ph type="sldNum" sz="quarter" idx="12"/>
          </p:nvPr>
        </p:nvSpPr>
        <p:spPr/>
        <p:txBody>
          <a:bodyPr/>
          <a:lstStyle/>
          <a:p>
            <a:fld id="{10806DA5-E7E3-401E-9CC0-A5C56C0FA5E8}" type="slidenum">
              <a:rPr lang="en-GB" smtClean="0"/>
              <a:t>145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7481078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Earliest Christian Sects and denominations of Christianity with similar beliefs: </a:t>
            </a:r>
          </a:p>
        </p:txBody>
      </p:sp>
      <p:sp>
        <p:nvSpPr>
          <p:cNvPr id="3" name="Content Placeholder 2"/>
          <p:cNvSpPr>
            <a:spLocks noGrp="1"/>
          </p:cNvSpPr>
          <p:nvPr>
            <p:ph idx="1"/>
          </p:nvPr>
        </p:nvSpPr>
        <p:spPr>
          <a:xfrm>
            <a:off x="838200" y="1825624"/>
            <a:ext cx="10515600" cy="4609899"/>
          </a:xfrm>
        </p:spPr>
        <p:txBody>
          <a:bodyPr>
            <a:normAutofit fontScale="70000" lnSpcReduction="20000"/>
          </a:bodyPr>
          <a:lstStyle/>
          <a:p>
            <a:r>
              <a:rPr lang="en-GB" sz="2000" dirty="0"/>
              <a:t>Most nontrinitarians take the position that the doctrine of the earliest form of Christianity was nontrinitarian, but that early Christianity was either strictly Unitarian </a:t>
            </a:r>
          </a:p>
          <a:p>
            <a:r>
              <a:rPr lang="en-GB" sz="2000" dirty="0"/>
              <a:t> For them, early Christianity eventually changed after the edicts of Emperor Constantine I and his sentence pronounced on Arius</a:t>
            </a:r>
          </a:p>
          <a:p>
            <a:pPr marL="0" indent="0">
              <a:buNone/>
            </a:pPr>
            <a:r>
              <a:rPr lang="en-GB" sz="2100" b="1" dirty="0"/>
              <a:t>Arianism</a:t>
            </a:r>
            <a:r>
              <a:rPr lang="en-GB" sz="2100" dirty="0"/>
              <a:t>, </a:t>
            </a:r>
          </a:p>
          <a:p>
            <a:pPr lvl="1"/>
            <a:r>
              <a:rPr lang="en-GB" sz="2100" dirty="0"/>
              <a:t>declared by the </a:t>
            </a:r>
            <a:r>
              <a:rPr lang="en-GB" sz="2100" i="1" dirty="0"/>
              <a:t>Council of Nicaea</a:t>
            </a:r>
            <a:r>
              <a:rPr lang="en-GB" sz="2100" dirty="0"/>
              <a:t> to be heresy, denied the full divinity of Jesus Christ, and is so called after its leader Arius</a:t>
            </a:r>
          </a:p>
          <a:p>
            <a:pPr marL="0" indent="0">
              <a:buNone/>
            </a:pPr>
            <a:r>
              <a:rPr lang="en-GB" sz="2100" b="1" dirty="0" err="1"/>
              <a:t>Ebionites</a:t>
            </a:r>
            <a:r>
              <a:rPr lang="en-GB" sz="2100" dirty="0"/>
              <a:t>: </a:t>
            </a:r>
          </a:p>
          <a:p>
            <a:pPr lvl="1"/>
            <a:r>
              <a:rPr lang="en-GB" sz="2100" dirty="0"/>
              <a:t>Most historical sources agree that the </a:t>
            </a:r>
            <a:r>
              <a:rPr lang="en-GB" sz="2100" dirty="0" err="1"/>
              <a:t>Ebionites</a:t>
            </a:r>
            <a:r>
              <a:rPr lang="en-GB" sz="2100" dirty="0"/>
              <a:t> denied many of the central doctrines of mainstream Christianity such as the trinity of God, </a:t>
            </a:r>
          </a:p>
          <a:p>
            <a:pPr marL="0" indent="0">
              <a:buNone/>
            </a:pPr>
            <a:r>
              <a:rPr lang="en-GB" sz="2100" b="1" dirty="0"/>
              <a:t>Nestorians</a:t>
            </a:r>
          </a:p>
          <a:p>
            <a:pPr lvl="1"/>
            <a:r>
              <a:rPr lang="en-GB" sz="2100" dirty="0"/>
              <a:t>Belief that Jesus Christ was a natural union between the Flesh and the Word, thus not identical, to the divine Son of God.</a:t>
            </a:r>
          </a:p>
          <a:p>
            <a:pPr marL="0" indent="0">
              <a:buNone/>
            </a:pPr>
            <a:r>
              <a:rPr lang="en-GB" sz="2100" b="1" dirty="0" err="1"/>
              <a:t>Adoptionism</a:t>
            </a:r>
            <a:endParaRPr lang="en-GB" sz="2100" b="1" dirty="0"/>
          </a:p>
          <a:p>
            <a:pPr lvl="1"/>
            <a:r>
              <a:rPr lang="en-GB" sz="2100" dirty="0"/>
              <a:t>Belief that Jesus was born as a mere (non-divine) man, was supremely virtuous and that he was adopted later as "Son of God" by the descent of the Spirit on him.</a:t>
            </a:r>
          </a:p>
          <a:p>
            <a:pPr lvl="1"/>
            <a:endParaRPr lang="en-GB" sz="2100" dirty="0"/>
          </a:p>
          <a:p>
            <a:r>
              <a:rPr lang="en-GB" sz="2300" dirty="0"/>
              <a:t>All of these mentioned above had big followings in the first 3 centuries of </a:t>
            </a:r>
            <a:r>
              <a:rPr lang="en-GB" sz="2300" dirty="0" err="1"/>
              <a:t>Chirstianity</a:t>
            </a:r>
            <a:r>
              <a:rPr lang="en-GB" sz="2300" dirty="0"/>
              <a:t>. It was later in the 4</a:t>
            </a:r>
            <a:r>
              <a:rPr lang="en-GB" sz="2300" baseline="30000" dirty="0"/>
              <a:t>th</a:t>
            </a:r>
            <a:r>
              <a:rPr lang="en-GB" sz="2300" dirty="0"/>
              <a:t> century that </a:t>
            </a:r>
            <a:r>
              <a:rPr lang="en-GB" sz="2300" dirty="0" err="1"/>
              <a:t>Contstantine</a:t>
            </a:r>
            <a:r>
              <a:rPr lang="en-GB" sz="2300" dirty="0"/>
              <a:t> killed many of the learned men and burnt their books, which is why we do not have many (if not any) of their books/teachings left. </a:t>
            </a:r>
          </a:p>
        </p:txBody>
      </p:sp>
      <p:sp>
        <p:nvSpPr>
          <p:cNvPr id="4" name="Slide Number Placeholder 3"/>
          <p:cNvSpPr>
            <a:spLocks noGrp="1"/>
          </p:cNvSpPr>
          <p:nvPr>
            <p:ph type="sldNum" sz="quarter" idx="12"/>
          </p:nvPr>
        </p:nvSpPr>
        <p:spPr/>
        <p:txBody>
          <a:bodyPr/>
          <a:lstStyle/>
          <a:p>
            <a:fld id="{10806DA5-E7E3-401E-9CC0-A5C56C0FA5E8}" type="slidenum">
              <a:rPr lang="en-GB" smtClean="0"/>
              <a:t>146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0242625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Modern Christian groups that reject the trinity</a:t>
            </a:r>
            <a:endParaRPr lang="en-GB" sz="3600" dirty="0"/>
          </a:p>
        </p:txBody>
      </p:sp>
      <p:sp>
        <p:nvSpPr>
          <p:cNvPr id="3" name="Content Placeholder 2"/>
          <p:cNvSpPr>
            <a:spLocks noGrp="1"/>
          </p:cNvSpPr>
          <p:nvPr>
            <p:ph idx="1"/>
          </p:nvPr>
        </p:nvSpPr>
        <p:spPr/>
        <p:txBody>
          <a:bodyPr/>
          <a:lstStyle/>
          <a:p>
            <a:pPr marL="514350" indent="-514350">
              <a:buFont typeface="+mj-lt"/>
              <a:buAutoNum type="arabicPeriod"/>
            </a:pPr>
            <a:r>
              <a:rPr lang="en-GB" dirty="0"/>
              <a:t>American Unitarian Conferences</a:t>
            </a:r>
          </a:p>
        </p:txBody>
      </p:sp>
      <p:sp>
        <p:nvSpPr>
          <p:cNvPr id="4" name="Slide Number Placeholder 3"/>
          <p:cNvSpPr>
            <a:spLocks noGrp="1"/>
          </p:cNvSpPr>
          <p:nvPr>
            <p:ph type="sldNum" sz="quarter" idx="12"/>
          </p:nvPr>
        </p:nvSpPr>
        <p:spPr/>
        <p:txBody>
          <a:bodyPr/>
          <a:lstStyle/>
          <a:p>
            <a:fld id="{10806DA5-E7E3-401E-9CC0-A5C56C0FA5E8}" type="slidenum">
              <a:rPr lang="en-GB" smtClean="0"/>
              <a:t>147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930912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According to Bible Study Tools (Christian based website) </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2. Purely a Revealed Doctrine:</a:t>
            </a:r>
          </a:p>
          <a:p>
            <a:pPr marL="0" indent="0">
              <a:buNone/>
            </a:pPr>
            <a:r>
              <a:rPr lang="en-GB" dirty="0"/>
              <a:t>In point of fact, the doctrine of the Trinity is purely a revealed doctrine. That is to say, it embodies a truth which has never been discovered, and is indiscoverable, by natural reason. With all his searching, man has not been able to find out for himself the deepest things of God. Accordingly, ethnic thought has never attained a Trinitarian conception of God, nor does any ethnic religion present in its representations of the divine being any analogy to the doctrine of the Trinity.</a:t>
            </a:r>
          </a:p>
          <a:p>
            <a:pPr marL="0" indent="0">
              <a:buNone/>
            </a:pPr>
            <a:r>
              <a:rPr lang="en-GB" dirty="0"/>
              <a:t>Triads of divinities, no doubt, occur in </a:t>
            </a:r>
            <a:r>
              <a:rPr lang="en-GB" b="1" u="sng" dirty="0"/>
              <a:t>nearly all polytheistic religions</a:t>
            </a:r>
            <a:r>
              <a:rPr lang="en-GB" dirty="0"/>
              <a:t>, formed under very various influences. Sometimes, as in the Egyptian triad of Osiris. Isis and Horus, it is the analogy of the human family with its father, mother and son which lies at their basis. Sometimes they are the effect of mere syncretism, three deities worshipped in different localities being brought together in the common worship of all. Sometimes, as in the </a:t>
            </a:r>
            <a:r>
              <a:rPr lang="en-GB" b="1" u="sng" dirty="0"/>
              <a:t>Hindu triad of Brahma, Vishnu and Shiva</a:t>
            </a:r>
            <a:r>
              <a:rPr lang="en-GB" dirty="0"/>
              <a:t>…..</a:t>
            </a:r>
          </a:p>
          <a:p>
            <a:pPr marL="0" indent="0">
              <a:buNone/>
            </a:pPr>
            <a:endParaRPr lang="en-GB" dirty="0"/>
          </a:p>
          <a:p>
            <a:pPr marL="0" indent="0">
              <a:buNone/>
            </a:pPr>
            <a:r>
              <a:rPr lang="en-GB" dirty="0"/>
              <a:t>3. No Rational Proof of It:</a:t>
            </a:r>
          </a:p>
          <a:p>
            <a:pPr marL="0" indent="0">
              <a:buNone/>
            </a:pPr>
            <a:r>
              <a:rPr lang="en-GB" dirty="0"/>
              <a:t>As the doctrine of the Trinity is indiscoverable by reason, </a:t>
            </a:r>
            <a:r>
              <a:rPr lang="en-GB" b="1" u="sng" dirty="0"/>
              <a:t>so it is incapable of proof from reason</a:t>
            </a:r>
            <a:r>
              <a:rPr lang="en-GB" dirty="0"/>
              <a:t>. There are no analogies to it in Nature, not even in the spiritual nature of man, who is made in the image of God. In His </a:t>
            </a:r>
            <a:r>
              <a:rPr lang="en-GB" dirty="0" err="1"/>
              <a:t>trinitarian</a:t>
            </a:r>
            <a:r>
              <a:rPr lang="en-GB" dirty="0"/>
              <a:t> mode of being, </a:t>
            </a:r>
            <a:r>
              <a:rPr lang="en-GB" b="1" u="sng" dirty="0"/>
              <a:t>God is unique</a:t>
            </a:r>
            <a:r>
              <a:rPr lang="en-GB" dirty="0"/>
              <a:t>; and, as there is </a:t>
            </a:r>
            <a:r>
              <a:rPr lang="en-GB" b="1" u="sng" dirty="0"/>
              <a:t>nothing in the universe like Him </a:t>
            </a:r>
            <a:r>
              <a:rPr lang="en-GB" dirty="0"/>
              <a:t>in this respect, so there is nothing which can help us to comprehend Him. </a:t>
            </a:r>
            <a:r>
              <a:rPr lang="en-GB" b="1" u="sng" dirty="0"/>
              <a:t>Many attempts have</a:t>
            </a:r>
            <a:r>
              <a:rPr lang="en-GB" dirty="0"/>
              <a:t>, nevertheless, been made to construct a rational proof of the Trinity of the God head.</a:t>
            </a:r>
          </a:p>
          <a:p>
            <a:pPr marL="0" indent="0">
              <a:buNone/>
            </a:pPr>
            <a:endParaRPr lang="en-GB" dirty="0"/>
          </a:p>
          <a:p>
            <a:pPr marL="0" indent="0">
              <a:buNone/>
            </a:pPr>
            <a:r>
              <a:rPr lang="en-GB" dirty="0"/>
              <a:t>REF:  </a:t>
            </a:r>
            <a:r>
              <a:rPr lang="en-GB" dirty="0">
                <a:hlinkClick r:id="rId3"/>
              </a:rPr>
              <a:t>https://www.biblestudytools.com/dictionary/trinity-1/</a:t>
            </a:r>
            <a:r>
              <a:rPr lang="en-GB" dirty="0"/>
              <a:t> </a:t>
            </a:r>
          </a:p>
        </p:txBody>
      </p:sp>
      <p:sp>
        <p:nvSpPr>
          <p:cNvPr id="4" name="Slide Number Placeholder 3"/>
          <p:cNvSpPr>
            <a:spLocks noGrp="1"/>
          </p:cNvSpPr>
          <p:nvPr>
            <p:ph type="sldNum" sz="quarter" idx="12"/>
          </p:nvPr>
        </p:nvSpPr>
        <p:spPr/>
        <p:txBody>
          <a:bodyPr/>
          <a:lstStyle/>
          <a:p>
            <a:fld id="{10806DA5-E7E3-401E-9CC0-A5C56C0FA5E8}" type="slidenum">
              <a:rPr lang="en-GB" smtClean="0"/>
              <a:t>148</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995135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Monotheistic or Polytheistic</a:t>
            </a:r>
          </a:p>
        </p:txBody>
      </p:sp>
      <p:sp>
        <p:nvSpPr>
          <p:cNvPr id="3" name="Content Placeholder 2"/>
          <p:cNvSpPr>
            <a:spLocks noGrp="1"/>
          </p:cNvSpPr>
          <p:nvPr>
            <p:ph idx="1"/>
          </p:nvPr>
        </p:nvSpPr>
        <p:spPr>
          <a:xfrm>
            <a:off x="838200" y="1478280"/>
            <a:ext cx="10515600" cy="4983479"/>
          </a:xfrm>
        </p:spPr>
        <p:txBody>
          <a:bodyPr>
            <a:noAutofit/>
          </a:bodyPr>
          <a:lstStyle/>
          <a:p>
            <a:pPr>
              <a:lnSpc>
                <a:spcPct val="120000"/>
              </a:lnSpc>
            </a:pPr>
            <a:r>
              <a:rPr lang="en-GB" sz="2200" dirty="0"/>
              <a:t>Because of the similarities between the Trinity and other Polytheistic faiths such as Hinduism and Taoism </a:t>
            </a:r>
            <a:r>
              <a:rPr lang="en-GB" sz="2200" dirty="0" err="1"/>
              <a:t>etc</a:t>
            </a:r>
            <a:r>
              <a:rPr lang="en-GB" sz="2200" dirty="0"/>
              <a:t> </a:t>
            </a:r>
          </a:p>
          <a:p>
            <a:pPr>
              <a:lnSpc>
                <a:spcPct val="120000"/>
              </a:lnSpc>
            </a:pPr>
            <a:r>
              <a:rPr lang="en-GB" sz="2200" dirty="0"/>
              <a:t>For these reasons some classify Christianity as a Polytheistic faith (Belief in more than one God) and some classify it as Monotheistic faith (Belief in One God only). </a:t>
            </a:r>
          </a:p>
          <a:p>
            <a:pPr>
              <a:lnSpc>
                <a:spcPct val="120000"/>
              </a:lnSpc>
            </a:pPr>
            <a:r>
              <a:rPr lang="en-GB" sz="2200" dirty="0"/>
              <a:t>For example Hinduism believe in One ultimate God whom they call </a:t>
            </a:r>
            <a:r>
              <a:rPr lang="en-GB" sz="2200" b="1" dirty="0" err="1"/>
              <a:t>Bramah</a:t>
            </a:r>
            <a:r>
              <a:rPr lang="en-GB" sz="2200" dirty="0"/>
              <a:t> or </a:t>
            </a:r>
            <a:r>
              <a:rPr lang="en-GB" sz="2200" b="1" dirty="0" err="1"/>
              <a:t>Eshwar</a:t>
            </a:r>
            <a:r>
              <a:rPr lang="en-GB" sz="2200" b="1" dirty="0"/>
              <a:t>. </a:t>
            </a:r>
            <a:r>
              <a:rPr lang="en-GB" sz="2200" dirty="0"/>
              <a:t>They also have a similar foundation teaching which they call</a:t>
            </a:r>
            <a:r>
              <a:rPr lang="en-GB" sz="2200" b="1" u="sng" dirty="0">
                <a:solidFill>
                  <a:srgbClr val="FF0000"/>
                </a:solidFill>
              </a:rPr>
              <a:t> “The </a:t>
            </a:r>
            <a:r>
              <a:rPr lang="en-GB" sz="2200" b="1" u="sng" dirty="0" err="1">
                <a:solidFill>
                  <a:srgbClr val="FF0000"/>
                </a:solidFill>
              </a:rPr>
              <a:t>Trimūrti</a:t>
            </a:r>
            <a:r>
              <a:rPr lang="en-GB" sz="2200" b="1" u="sng" dirty="0">
                <a:solidFill>
                  <a:srgbClr val="FF0000"/>
                </a:solidFill>
              </a:rPr>
              <a:t> </a:t>
            </a:r>
            <a:r>
              <a:rPr lang="en-GB" sz="2200" dirty="0"/>
              <a:t>(/</a:t>
            </a:r>
            <a:r>
              <a:rPr lang="en-GB" sz="2200" dirty="0" err="1"/>
              <a:t>trɪˈmʊərti</a:t>
            </a:r>
            <a:r>
              <a:rPr lang="en-GB" sz="2200" dirty="0"/>
              <a:t>/; Sanskrit: </a:t>
            </a:r>
            <a:r>
              <a:rPr lang="en-GB" sz="2200" b="1" dirty="0" err="1"/>
              <a:t>त्रिमूर्तिः</a:t>
            </a:r>
            <a:r>
              <a:rPr lang="en-GB" sz="2200" b="1" dirty="0"/>
              <a:t> </a:t>
            </a:r>
            <a:r>
              <a:rPr lang="en-GB" sz="2200" b="1" dirty="0" err="1"/>
              <a:t>trimūrti</a:t>
            </a:r>
            <a:r>
              <a:rPr lang="en-GB" sz="2200" dirty="0"/>
              <a:t>, "three forms") is </a:t>
            </a:r>
            <a:r>
              <a:rPr lang="en-GB" sz="2200" b="1" u="sng" dirty="0">
                <a:solidFill>
                  <a:srgbClr val="FF0000"/>
                </a:solidFill>
              </a:rPr>
              <a:t>the trinity of supreme divinity in Hinduism</a:t>
            </a:r>
            <a:r>
              <a:rPr lang="en-GB" sz="2200" dirty="0"/>
              <a:t> in which the cosmic functions of creation, maintenance, and destruction are personified as a triad of deities, typically </a:t>
            </a:r>
            <a:r>
              <a:rPr lang="en-GB" sz="2200" b="1" u="sng" dirty="0"/>
              <a:t>1.Brahma</a:t>
            </a:r>
            <a:r>
              <a:rPr lang="en-GB" sz="2200" dirty="0"/>
              <a:t> the creator, </a:t>
            </a:r>
            <a:r>
              <a:rPr lang="en-GB" sz="2200" b="1" u="sng" dirty="0"/>
              <a:t>2.Vishnu</a:t>
            </a:r>
            <a:r>
              <a:rPr lang="en-GB" sz="2200" dirty="0"/>
              <a:t> the preserver, and </a:t>
            </a:r>
            <a:r>
              <a:rPr lang="en-GB" sz="2200" b="1" u="sng" dirty="0"/>
              <a:t>3.Shiva</a:t>
            </a:r>
            <a:r>
              <a:rPr lang="en-GB" sz="2200" dirty="0"/>
              <a:t> the destroyer .</a:t>
            </a:r>
            <a:endParaRPr lang="en-GB" sz="2200" b="1" dirty="0"/>
          </a:p>
        </p:txBody>
      </p:sp>
      <p:sp>
        <p:nvSpPr>
          <p:cNvPr id="4" name="Slide Number Placeholder 3"/>
          <p:cNvSpPr>
            <a:spLocks noGrp="1"/>
          </p:cNvSpPr>
          <p:nvPr>
            <p:ph type="sldNum" sz="quarter" idx="12"/>
          </p:nvPr>
        </p:nvSpPr>
        <p:spPr/>
        <p:txBody>
          <a:bodyPr/>
          <a:lstStyle/>
          <a:p>
            <a:fld id="{10806DA5-E7E3-401E-9CC0-A5C56C0FA5E8}" type="slidenum">
              <a:rPr lang="en-GB" smtClean="0"/>
              <a:t>149</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40557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He was NOT God or divine</a:t>
            </a:r>
          </a:p>
        </p:txBody>
      </p:sp>
      <p:sp>
        <p:nvSpPr>
          <p:cNvPr id="5" name="Content Placeholder 4"/>
          <p:cNvSpPr>
            <a:spLocks noGrp="1"/>
          </p:cNvSpPr>
          <p:nvPr>
            <p:ph idx="1"/>
          </p:nvPr>
        </p:nvSpPr>
        <p:spPr>
          <a:xfrm>
            <a:off x="4105072" y="1690689"/>
            <a:ext cx="7248728" cy="4486274"/>
          </a:xfrm>
        </p:spPr>
        <p:txBody>
          <a:bodyPr>
            <a:normAutofit fontScale="85000" lnSpcReduction="20000"/>
          </a:bodyPr>
          <a:lstStyle/>
          <a:p>
            <a:pPr marL="0" indent="0">
              <a:buNone/>
            </a:pPr>
            <a:r>
              <a:rPr lang="en-GB" b="1" i="1" dirty="0"/>
              <a:t>“Or have they chosen other gods besides Him, say: Bring your proof (of their godhead), this is the reminder of those with me and those before me, but most of them know not the truth so they are averse (to it). And we sent no messenger before you but we inspired him (saying): </a:t>
            </a:r>
            <a:r>
              <a:rPr lang="en-GB" b="1" i="1" dirty="0">
                <a:solidFill>
                  <a:srgbClr val="FF0000"/>
                </a:solidFill>
              </a:rPr>
              <a:t>There is no god save Me (Allah) so worship Me</a:t>
            </a:r>
            <a:r>
              <a:rPr lang="en-GB" b="1" i="1" dirty="0"/>
              <a:t>.</a:t>
            </a:r>
          </a:p>
          <a:p>
            <a:pPr marL="0" indent="0">
              <a:buNone/>
            </a:pPr>
            <a:endParaRPr lang="en-GB" b="1" i="1" dirty="0"/>
          </a:p>
          <a:p>
            <a:pPr marL="0" indent="0">
              <a:buNone/>
            </a:pPr>
            <a:r>
              <a:rPr lang="en-GB" b="1" i="1" dirty="0"/>
              <a:t> And they say: The Beneficent (God) has taken unto himself </a:t>
            </a:r>
            <a:r>
              <a:rPr lang="en-GB" b="1" i="1" dirty="0">
                <a:solidFill>
                  <a:srgbClr val="FF0000"/>
                </a:solidFill>
              </a:rPr>
              <a:t>a son. No! but (they) are but</a:t>
            </a:r>
            <a:r>
              <a:rPr lang="en-GB" b="1" i="1" dirty="0"/>
              <a:t> honoured servants. They speak not until He has spoken and they obey His command.”</a:t>
            </a:r>
          </a:p>
          <a:p>
            <a:pPr marL="0" indent="0">
              <a:buNone/>
            </a:pPr>
            <a:endParaRPr lang="en-GB" b="1" i="1" dirty="0"/>
          </a:p>
          <a:p>
            <a:pPr marL="0" indent="0">
              <a:buNone/>
            </a:pPr>
            <a:r>
              <a:rPr lang="en-GB" b="1" dirty="0"/>
              <a:t>Quran</a:t>
            </a:r>
            <a:r>
              <a:rPr lang="en-GB" i="1" dirty="0"/>
              <a:t> – 21:20-21</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15</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717203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838200" y="1825625"/>
            <a:ext cx="5261658" cy="4351338"/>
          </a:xfrm>
        </p:spPr>
        <p:txBody>
          <a:bodyPr>
            <a:noAutofit/>
          </a:bodyPr>
          <a:lstStyle/>
          <a:p>
            <a:pPr marL="0" indent="0">
              <a:buNone/>
            </a:pPr>
            <a:r>
              <a:rPr lang="en-GB" sz="1200" dirty="0"/>
              <a:t>Online Resources</a:t>
            </a:r>
          </a:p>
          <a:p>
            <a:r>
              <a:rPr lang="en-GB" sz="1200" dirty="0">
                <a:hlinkClick r:id="rId3"/>
              </a:rPr>
              <a:t>http://www.newworldencyclopedia.org/entry/Ebionites</a:t>
            </a:r>
            <a:r>
              <a:rPr lang="en-GB" sz="1200" dirty="0"/>
              <a:t>  </a:t>
            </a:r>
          </a:p>
          <a:p>
            <a:r>
              <a:rPr lang="en-GB" sz="1200" dirty="0">
                <a:hlinkClick r:id="rId4"/>
              </a:rPr>
              <a:t>http://www.scripture4all.org/OnlineInterlinear/Greek_Index.htm</a:t>
            </a:r>
            <a:r>
              <a:rPr lang="en-GB" sz="1200" dirty="0"/>
              <a:t> </a:t>
            </a:r>
          </a:p>
          <a:p>
            <a:r>
              <a:rPr lang="en-GB" sz="1200" dirty="0">
                <a:hlinkClick r:id="rId5"/>
              </a:rPr>
              <a:t>http://www.ntslibrary.com/PDF%20Books%20II/The%20Septuagint.pdf</a:t>
            </a:r>
            <a:endParaRPr lang="en-GB" sz="1200" dirty="0"/>
          </a:p>
          <a:p>
            <a:r>
              <a:rPr lang="en-GB" sz="1200" dirty="0">
                <a:hlinkClick r:id="rId6"/>
              </a:rPr>
              <a:t>http://corpus.quran.com/translation.jsp?chapter=3&amp;verse=31</a:t>
            </a:r>
            <a:r>
              <a:rPr lang="en-GB" sz="1200" dirty="0"/>
              <a:t> </a:t>
            </a:r>
          </a:p>
          <a:p>
            <a:r>
              <a:rPr lang="en-GB" sz="1200" dirty="0">
                <a:hlinkClick r:id="rId7"/>
              </a:rPr>
              <a:t>https://www.biblestudytools.com/dictionary/trinity-1/</a:t>
            </a:r>
            <a:r>
              <a:rPr lang="en-GB" sz="1200" dirty="0"/>
              <a:t> </a:t>
            </a:r>
          </a:p>
          <a:p>
            <a:r>
              <a:rPr lang="en-GB" sz="1200" dirty="0">
                <a:hlinkClick r:id="rId8"/>
              </a:rPr>
              <a:t>http://biblehub.com/</a:t>
            </a:r>
            <a:r>
              <a:rPr lang="en-GB" sz="1200" dirty="0"/>
              <a:t> </a:t>
            </a:r>
          </a:p>
          <a:p>
            <a:r>
              <a:rPr lang="en-GB" sz="1200" dirty="0">
                <a:hlinkClick r:id="rId9"/>
              </a:rPr>
              <a:t>https://www.biblegateway.com/passage</a:t>
            </a:r>
            <a:r>
              <a:rPr lang="en-GB" sz="1200" dirty="0"/>
              <a:t> </a:t>
            </a:r>
          </a:p>
          <a:p>
            <a:r>
              <a:rPr lang="en-GB" sz="1200" dirty="0">
                <a:hlinkClick r:id="rId10"/>
              </a:rPr>
              <a:t>www.answering-islam.org/</a:t>
            </a:r>
            <a:r>
              <a:rPr lang="en-GB" sz="1200" dirty="0"/>
              <a:t> </a:t>
            </a:r>
          </a:p>
          <a:p>
            <a:r>
              <a:rPr lang="en-GB" sz="1200" dirty="0">
                <a:hlinkClick r:id="rId11"/>
              </a:rPr>
              <a:t>http://www.answering-christianity.com</a:t>
            </a:r>
            <a:r>
              <a:rPr lang="en-GB" sz="1200" dirty="0"/>
              <a:t> </a:t>
            </a:r>
          </a:p>
          <a:p>
            <a:r>
              <a:rPr lang="en-GB" sz="1200" dirty="0">
                <a:hlinkClick r:id="rId12"/>
              </a:rPr>
              <a:t>https://bible.knowing-jesus.com/</a:t>
            </a:r>
            <a:r>
              <a:rPr lang="en-GB" sz="1200" dirty="0"/>
              <a:t> </a:t>
            </a:r>
          </a:p>
          <a:p>
            <a:r>
              <a:rPr lang="en-GB" sz="1200" dirty="0">
                <a:hlinkClick r:id="rId13"/>
              </a:rPr>
              <a:t>http://catholic-resources.org/Bible/Christological_Titles.htm</a:t>
            </a:r>
            <a:r>
              <a:rPr lang="en-GB" sz="1200" dirty="0"/>
              <a:t> </a:t>
            </a:r>
          </a:p>
        </p:txBody>
      </p:sp>
      <p:sp>
        <p:nvSpPr>
          <p:cNvPr id="4" name="Content Placeholder 2"/>
          <p:cNvSpPr txBox="1">
            <a:spLocks/>
          </p:cNvSpPr>
          <p:nvPr/>
        </p:nvSpPr>
        <p:spPr>
          <a:xfrm>
            <a:off x="6313025" y="1825625"/>
            <a:ext cx="526165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Books: </a:t>
            </a:r>
          </a:p>
          <a:p>
            <a:r>
              <a:rPr lang="en-GB" sz="1200" dirty="0"/>
              <a:t>Is Jesus God – Ahmed </a:t>
            </a:r>
            <a:r>
              <a:rPr lang="en-GB" sz="1200" dirty="0" err="1"/>
              <a:t>Deedat</a:t>
            </a:r>
            <a:endParaRPr lang="en-GB" sz="1200" dirty="0"/>
          </a:p>
          <a:p>
            <a:r>
              <a:rPr lang="en-GB" sz="1200" dirty="0"/>
              <a:t>Christ in Islam – Ahmed </a:t>
            </a:r>
            <a:r>
              <a:rPr lang="en-GB" sz="1200" dirty="0" err="1"/>
              <a:t>Deedat</a:t>
            </a:r>
            <a:endParaRPr lang="en-GB" sz="1200" dirty="0"/>
          </a:p>
          <a:p>
            <a:r>
              <a:rPr lang="en-GB" sz="1200" dirty="0"/>
              <a:t>What did Jesus say really say – By </a:t>
            </a:r>
            <a:r>
              <a:rPr lang="en-GB" sz="1200" dirty="0" err="1"/>
              <a:t>Misha’al</a:t>
            </a:r>
            <a:r>
              <a:rPr lang="en-GB" sz="1200" dirty="0"/>
              <a:t> Al-</a:t>
            </a:r>
            <a:r>
              <a:rPr lang="en-GB" sz="1200" dirty="0" err="1"/>
              <a:t>Kadhi</a:t>
            </a:r>
            <a:endParaRPr lang="en-GB" sz="1200" dirty="0"/>
          </a:p>
          <a:p>
            <a:r>
              <a:rPr lang="en-GB" sz="1200" dirty="0"/>
              <a:t>Holy Quran</a:t>
            </a:r>
          </a:p>
          <a:p>
            <a:r>
              <a:rPr lang="en-GB" sz="1200" dirty="0"/>
              <a:t>Holy Bible – Various versions</a:t>
            </a:r>
          </a:p>
          <a:p>
            <a:r>
              <a:rPr lang="en-GB" sz="1200" dirty="0"/>
              <a:t>“Jesus a Prophet of Islam,” by Muhammad `Ata </a:t>
            </a:r>
            <a:r>
              <a:rPr lang="en-GB" sz="1200" dirty="0" err="1"/>
              <a:t>ur</a:t>
            </a:r>
            <a:r>
              <a:rPr lang="en-GB" sz="1200" dirty="0"/>
              <a:t>-Rahim,</a:t>
            </a:r>
          </a:p>
          <a:p>
            <a:r>
              <a:rPr lang="en-GB" sz="1200" dirty="0"/>
              <a:t>Dr </a:t>
            </a:r>
            <a:r>
              <a:rPr lang="en-GB" sz="1200" dirty="0" err="1"/>
              <a:t>Shabbir</a:t>
            </a:r>
            <a:r>
              <a:rPr lang="en-GB" sz="1200" dirty="0"/>
              <a:t> Ally </a:t>
            </a:r>
            <a:r>
              <a:rPr lang="en-GB" sz="1200" dirty="0" err="1"/>
              <a:t>Lectueres</a:t>
            </a:r>
            <a:endParaRPr lang="en-GB" sz="1200" dirty="0"/>
          </a:p>
          <a:p>
            <a:r>
              <a:rPr lang="en-GB" sz="1200" dirty="0"/>
              <a:t>Shaikh Ahmed </a:t>
            </a:r>
            <a:r>
              <a:rPr lang="en-GB" sz="1200" dirty="0" err="1"/>
              <a:t>Deedat</a:t>
            </a:r>
            <a:r>
              <a:rPr lang="en-GB" sz="1200" dirty="0"/>
              <a:t> Lectures</a:t>
            </a:r>
          </a:p>
        </p:txBody>
      </p:sp>
      <p:sp>
        <p:nvSpPr>
          <p:cNvPr id="5" name="Slide Number Placeholder 4"/>
          <p:cNvSpPr>
            <a:spLocks noGrp="1"/>
          </p:cNvSpPr>
          <p:nvPr>
            <p:ph type="sldNum" sz="quarter" idx="12"/>
          </p:nvPr>
        </p:nvSpPr>
        <p:spPr/>
        <p:txBody>
          <a:bodyPr/>
          <a:lstStyle/>
          <a:p>
            <a:fld id="{10806DA5-E7E3-401E-9CC0-A5C56C0FA5E8}" type="slidenum">
              <a:rPr lang="en-GB" smtClean="0"/>
              <a:t>150</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2611999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a:t>Those who have seen Jesus have seen God</a:t>
            </a:r>
          </a:p>
        </p:txBody>
      </p:sp>
      <p:sp>
        <p:nvSpPr>
          <p:cNvPr id="5" name="Content Placeholder 4"/>
          <p:cNvSpPr>
            <a:spLocks noGrp="1"/>
          </p:cNvSpPr>
          <p:nvPr>
            <p:ph idx="1"/>
          </p:nvPr>
        </p:nvSpPr>
        <p:spPr/>
        <p:txBody>
          <a:bodyPr>
            <a:normAutofit fontScale="55000" lnSpcReduction="20000"/>
          </a:bodyPr>
          <a:lstStyle/>
          <a:p>
            <a:r>
              <a:rPr lang="en-GB" dirty="0"/>
              <a:t>Well, what about the verse </a:t>
            </a:r>
            <a:r>
              <a:rPr lang="en-GB" b="1" i="1" dirty="0"/>
              <a:t>“He that hath seen me hath seen the father.” </a:t>
            </a:r>
            <a:r>
              <a:rPr lang="en-GB" dirty="0"/>
              <a:t>Let us look</a:t>
            </a:r>
          </a:p>
          <a:p>
            <a:r>
              <a:rPr lang="en-GB" dirty="0"/>
              <a:t>at the context: John 14:8-9 </a:t>
            </a:r>
            <a:r>
              <a:rPr lang="en-GB" b="1" i="1" dirty="0"/>
              <a:t>“Philip </a:t>
            </a:r>
            <a:r>
              <a:rPr lang="en-GB" b="1" i="1" dirty="0" err="1"/>
              <a:t>saith</a:t>
            </a:r>
            <a:r>
              <a:rPr lang="en-GB" b="1" i="1" dirty="0"/>
              <a:t> unto him, Lord, shew us the Father, and it</a:t>
            </a:r>
          </a:p>
          <a:p>
            <a:r>
              <a:rPr lang="en-GB" b="1" i="1" dirty="0" err="1"/>
              <a:t>sufficeth</a:t>
            </a:r>
            <a:r>
              <a:rPr lang="en-GB" b="1" i="1" dirty="0"/>
              <a:t> us. Jesus </a:t>
            </a:r>
            <a:r>
              <a:rPr lang="en-GB" b="1" i="1" dirty="0" err="1"/>
              <a:t>saith</a:t>
            </a:r>
            <a:r>
              <a:rPr lang="en-GB" b="1" i="1" dirty="0"/>
              <a:t> unto him, Have I been so long time with you, and yet hast</a:t>
            </a:r>
          </a:p>
          <a:p>
            <a:r>
              <a:rPr lang="en-GB" b="1" i="1" dirty="0"/>
              <a:t>thou not known me, Philip? he that hath seen me hath seen the Father; and how</a:t>
            </a:r>
          </a:p>
          <a:p>
            <a:r>
              <a:rPr lang="en-GB" b="1" i="1" dirty="0" err="1"/>
              <a:t>sayest</a:t>
            </a:r>
            <a:r>
              <a:rPr lang="en-GB" b="1" i="1" dirty="0"/>
              <a:t> thou then, Shew us the Father?” </a:t>
            </a:r>
            <a:r>
              <a:rPr lang="en-GB" dirty="0"/>
              <a:t>Philip wanted to see God with his own eyes, but</a:t>
            </a:r>
          </a:p>
          <a:p>
            <a:r>
              <a:rPr lang="en-GB" dirty="0"/>
              <a:t>this is impossible since no one can ever do that (John 1:18 </a:t>
            </a:r>
            <a:r>
              <a:rPr lang="en-GB" b="1" i="1" dirty="0"/>
              <a:t>“No man hath seen God at</a:t>
            </a:r>
          </a:p>
          <a:p>
            <a:r>
              <a:rPr lang="en-GB" b="1" i="1" dirty="0"/>
              <a:t>any time,” </a:t>
            </a:r>
            <a:r>
              <a:rPr lang="en-GB" dirty="0"/>
              <a:t>see also 1 John 4:12...etc.), so Jesus simply told him that his own actions and</a:t>
            </a:r>
          </a:p>
          <a:p>
            <a:r>
              <a:rPr lang="en-GB" dirty="0"/>
              <a:t>miracles should be a sufficient proof of the existence of God without God having to</a:t>
            </a:r>
          </a:p>
          <a:p>
            <a:r>
              <a:rPr lang="en-GB" dirty="0"/>
              <a:t>physically come down and let himself be seen every time someone is doubtful. This is</a:t>
            </a:r>
          </a:p>
          <a:p>
            <a:r>
              <a:rPr lang="en-GB" dirty="0"/>
              <a:t>equivalent to for example John 8:19: </a:t>
            </a:r>
            <a:r>
              <a:rPr lang="en-GB" b="1" i="1" dirty="0"/>
              <a:t>“Then said they unto him, Where is thy Father?</a:t>
            </a:r>
          </a:p>
          <a:p>
            <a:r>
              <a:rPr lang="en-GB" b="1" i="1" dirty="0"/>
              <a:t>Jesus answered, Ye neither know me, nor my Father: if ye had known me, ye should</a:t>
            </a:r>
          </a:p>
          <a:p>
            <a:r>
              <a:rPr lang="en-GB" b="1" i="1" dirty="0"/>
              <a:t>have known my Father also.” </a:t>
            </a:r>
            <a:r>
              <a:rPr lang="en-GB" dirty="0"/>
              <a:t>If we want to insist that when Philip saw Jesus (</a:t>
            </a:r>
            <a:r>
              <a:rPr lang="en-GB" dirty="0" err="1"/>
              <a:t>pbuh</a:t>
            </a:r>
            <a:r>
              <a:rPr lang="en-GB" dirty="0"/>
              <a:t>), he</a:t>
            </a:r>
          </a:p>
          <a:p>
            <a:r>
              <a:rPr lang="en-GB" dirty="0"/>
              <a:t>had actually </a:t>
            </a:r>
            <a:r>
              <a:rPr lang="en-GB" i="1" dirty="0"/>
              <a:t>physically </a:t>
            </a:r>
            <a:r>
              <a:rPr lang="en-GB" dirty="0"/>
              <a:t>seen God “the father,” then this will force us to conclude that John</a:t>
            </a:r>
          </a:p>
          <a:p>
            <a:r>
              <a:rPr lang="en-GB" dirty="0"/>
              <a:t>1:18, 1 John 4:12, ..etc. are all lies.</a:t>
            </a:r>
          </a:p>
        </p:txBody>
      </p:sp>
      <p:sp>
        <p:nvSpPr>
          <p:cNvPr id="2" name="Slide Number Placeholder 1"/>
          <p:cNvSpPr>
            <a:spLocks noGrp="1"/>
          </p:cNvSpPr>
          <p:nvPr>
            <p:ph type="sldNum" sz="quarter" idx="12"/>
          </p:nvPr>
        </p:nvSpPr>
        <p:spPr/>
        <p:txBody>
          <a:bodyPr/>
          <a:lstStyle/>
          <a:p>
            <a:fld id="{10806DA5-E7E3-401E-9CC0-A5C56C0FA5E8}" type="slidenum">
              <a:rPr lang="en-GB" smtClean="0"/>
              <a:t>151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065469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Proof of Jesus being God:</a:t>
            </a:r>
            <a:br>
              <a:rPr lang="en-GB" dirty="0"/>
            </a:br>
            <a:r>
              <a:rPr lang="en-GB" dirty="0"/>
              <a:t>God called Jesus God</a:t>
            </a:r>
          </a:p>
        </p:txBody>
      </p:sp>
      <p:sp>
        <p:nvSpPr>
          <p:cNvPr id="3" name="Content Placeholder 2"/>
          <p:cNvSpPr>
            <a:spLocks noGrp="1"/>
          </p:cNvSpPr>
          <p:nvPr>
            <p:ph idx="1"/>
          </p:nvPr>
        </p:nvSpPr>
        <p:spPr/>
        <p:txBody>
          <a:bodyPr/>
          <a:lstStyle/>
          <a:p>
            <a:pPr marL="0" indent="0">
              <a:buNone/>
            </a:pPr>
            <a:r>
              <a:rPr lang="en-GB" dirty="0"/>
              <a:t> “Behold, the virgin shall be with child, and bear a Son, and they shall call His name Immanuel,” which is translated, “God with us.”</a:t>
            </a:r>
          </a:p>
          <a:p>
            <a:pPr marL="0" indent="0">
              <a:buNone/>
            </a:pPr>
            <a:r>
              <a:rPr lang="en-GB" dirty="0"/>
              <a:t>Matthew 1:23</a:t>
            </a:r>
          </a:p>
          <a:p>
            <a:pPr marL="0" indent="0">
              <a:buNone/>
            </a:pPr>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152</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479033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Notes	</a:t>
            </a:r>
          </a:p>
        </p:txBody>
      </p:sp>
      <p:sp>
        <p:nvSpPr>
          <p:cNvPr id="3" name="Content Placeholder 2"/>
          <p:cNvSpPr>
            <a:spLocks noGrp="1"/>
          </p:cNvSpPr>
          <p:nvPr>
            <p:ph idx="1"/>
          </p:nvPr>
        </p:nvSpPr>
        <p:spPr/>
        <p:txBody>
          <a:bodyPr>
            <a:normAutofit/>
          </a:bodyPr>
          <a:lstStyle/>
          <a:p>
            <a:r>
              <a:rPr lang="en-GB" sz="1800" dirty="0"/>
              <a:t>Gospel of John is only gospel out of the 4 that address Jesus ass the </a:t>
            </a:r>
            <a:r>
              <a:rPr lang="en-GB" sz="1800" dirty="0" err="1"/>
              <a:t>begotton</a:t>
            </a:r>
            <a:r>
              <a:rPr lang="en-GB" sz="1800" dirty="0"/>
              <a:t> son of God. If so important why did not the others mention them. </a:t>
            </a:r>
          </a:p>
          <a:p>
            <a:r>
              <a:rPr lang="en-GB" sz="1800" dirty="0"/>
              <a:t>Me and my father are one – only in Gospel of John </a:t>
            </a:r>
          </a:p>
          <a:p>
            <a:r>
              <a:rPr lang="en-GB" sz="1800" dirty="0"/>
              <a:t>If these statements were made by Jesus then why have the rest skipped the most important phrases of Christ</a:t>
            </a:r>
          </a:p>
          <a:p>
            <a:r>
              <a:rPr lang="en-GB" sz="1800" dirty="0"/>
              <a:t>According to Christian because Jesus was the ultimate sacrifice then sacrifice is no longer needed. But we find that many disciples sacrificed and even Paul carries out sacrifices. </a:t>
            </a:r>
          </a:p>
          <a:p>
            <a:endParaRPr lang="en-GB" sz="1800" dirty="0"/>
          </a:p>
        </p:txBody>
      </p:sp>
      <p:sp>
        <p:nvSpPr>
          <p:cNvPr id="4" name="Slide Number Placeholder 3"/>
          <p:cNvSpPr>
            <a:spLocks noGrp="1"/>
          </p:cNvSpPr>
          <p:nvPr>
            <p:ph type="sldNum" sz="quarter" idx="12"/>
          </p:nvPr>
        </p:nvSpPr>
        <p:spPr/>
        <p:txBody>
          <a:bodyPr/>
          <a:lstStyle/>
          <a:p>
            <a:fld id="{10806DA5-E7E3-401E-9CC0-A5C56C0FA5E8}" type="slidenum">
              <a:rPr lang="en-GB" smtClean="0"/>
              <a:t>153</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1626186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Proof of Jesus being God.</a:t>
            </a:r>
          </a:p>
        </p:txBody>
      </p:sp>
      <p:sp>
        <p:nvSpPr>
          <p:cNvPr id="3" name="Content Placeholder 2"/>
          <p:cNvSpPr>
            <a:spLocks noGrp="1"/>
          </p:cNvSpPr>
          <p:nvPr>
            <p:ph idx="1"/>
          </p:nvPr>
        </p:nvSpPr>
        <p:spPr/>
        <p:txBody>
          <a:bodyPr/>
          <a:lstStyle/>
          <a:p>
            <a:pPr marL="0" indent="0">
              <a:buNone/>
            </a:pPr>
            <a:r>
              <a:rPr lang="en-GB" dirty="0"/>
              <a:t>Jesus said unto them, I am the way, the truth and the life: no man cometh unto the father, but by me.</a:t>
            </a:r>
          </a:p>
          <a:p>
            <a:pPr marL="0" indent="0">
              <a:buNone/>
            </a:pPr>
            <a:r>
              <a:rPr lang="en-GB" dirty="0"/>
              <a:t>John 14:6</a:t>
            </a:r>
          </a:p>
          <a:p>
            <a:pPr marL="0" indent="0">
              <a:buNone/>
            </a:pPr>
            <a:endParaRPr lang="en-GB" dirty="0"/>
          </a:p>
          <a:p>
            <a:pPr marL="0" indent="0">
              <a:buNone/>
            </a:pPr>
            <a:r>
              <a:rPr lang="en-GB" dirty="0"/>
              <a:t>Analysis by Muslim scholars</a:t>
            </a:r>
          </a:p>
          <a:p>
            <a:pPr marL="0" indent="0">
              <a:buNone/>
            </a:pPr>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154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7397225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COMMON QUESTIONS</a:t>
            </a:r>
          </a:p>
        </p:txBody>
      </p:sp>
      <p:sp>
        <p:nvSpPr>
          <p:cNvPr id="5" name="Subtitle 4"/>
          <p:cNvSpPr>
            <a:spLocks noGrp="1"/>
          </p:cNvSpPr>
          <p:nvPr>
            <p:ph type="subTitle" idx="1"/>
          </p:nvPr>
        </p:nvSpPr>
        <p:spPr/>
        <p:txBody>
          <a:bodyPr/>
          <a:lstStyle/>
          <a:p>
            <a:endParaRPr lang="en-GB"/>
          </a:p>
        </p:txBody>
      </p:sp>
      <p:sp>
        <p:nvSpPr>
          <p:cNvPr id="2" name="Slide Number Placeholder 1"/>
          <p:cNvSpPr>
            <a:spLocks noGrp="1"/>
          </p:cNvSpPr>
          <p:nvPr>
            <p:ph type="sldNum" sz="quarter" idx="12"/>
          </p:nvPr>
        </p:nvSpPr>
        <p:spPr/>
        <p:txBody>
          <a:bodyPr/>
          <a:lstStyle/>
          <a:p>
            <a:fld id="{10806DA5-E7E3-401E-9CC0-A5C56C0FA5E8}" type="slidenum">
              <a:rPr lang="en-GB" smtClean="0"/>
              <a:t>155</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422278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 was Jesus God because he was filled with the Holy Ghost?</a:t>
            </a:r>
          </a:p>
        </p:txBody>
      </p:sp>
      <p:sp>
        <p:nvSpPr>
          <p:cNvPr id="3" name="Content Placeholder 2"/>
          <p:cNvSpPr>
            <a:spLocks noGrp="1"/>
          </p:cNvSpPr>
          <p:nvPr>
            <p:ph idx="1"/>
          </p:nvPr>
        </p:nvSpPr>
        <p:spPr/>
        <p:txBody>
          <a:bodyPr>
            <a:normAutofit fontScale="92500" lnSpcReduction="10000"/>
          </a:bodyPr>
          <a:lstStyle/>
          <a:p>
            <a:r>
              <a:rPr lang="en-GB" dirty="0"/>
              <a:t>Well then was Jesus (</a:t>
            </a:r>
            <a:r>
              <a:rPr lang="en-GB" dirty="0" err="1"/>
              <a:t>pbuh</a:t>
            </a:r>
            <a:r>
              <a:rPr lang="en-GB" dirty="0"/>
              <a:t>) the son of God because he was filled with the Holy Ghost?</a:t>
            </a:r>
          </a:p>
          <a:p>
            <a:r>
              <a:rPr lang="en-GB" dirty="0"/>
              <a:t>Let us read Luke 1:67 </a:t>
            </a:r>
            <a:r>
              <a:rPr lang="en-GB" b="1" i="1" dirty="0"/>
              <a:t>“Zacharias was filled with the Holy Ghost.” </a:t>
            </a:r>
            <a:r>
              <a:rPr lang="en-GB" dirty="0"/>
              <a:t>Also, Luke 1:41</a:t>
            </a:r>
          </a:p>
          <a:p>
            <a:r>
              <a:rPr lang="en-GB" b="1" i="1" dirty="0"/>
              <a:t>“Elisabeth was filled with the Holy Ghost.” </a:t>
            </a:r>
            <a:r>
              <a:rPr lang="en-GB" dirty="0"/>
              <a:t>And, Acts 4:8 </a:t>
            </a:r>
            <a:r>
              <a:rPr lang="en-GB" b="1" i="1" dirty="0"/>
              <a:t>“Then Peter, filled with the</a:t>
            </a:r>
          </a:p>
          <a:p>
            <a:r>
              <a:rPr lang="en-GB" b="1" i="1" dirty="0"/>
              <a:t>Holy Ghost said.” </a:t>
            </a:r>
            <a:r>
              <a:rPr lang="en-GB" dirty="0"/>
              <a:t>Also Acts 13:9 </a:t>
            </a:r>
            <a:r>
              <a:rPr lang="en-GB" b="1" i="1" dirty="0"/>
              <a:t>“Then Paul, filled with the Holy Ghost, set his eyes</a:t>
            </a:r>
          </a:p>
          <a:p>
            <a:r>
              <a:rPr lang="en-GB" b="1" i="1" dirty="0"/>
              <a:t>on him.</a:t>
            </a:r>
            <a:r>
              <a:rPr lang="en-GB" dirty="0"/>
              <a:t>.” How about Acts 2:4 </a:t>
            </a:r>
            <a:r>
              <a:rPr lang="en-GB" b="1" i="1" dirty="0"/>
              <a:t>“And they were all filled with the Holy Ghost, and began</a:t>
            </a:r>
          </a:p>
          <a:p>
            <a:r>
              <a:rPr lang="en-GB" b="1" i="1" dirty="0"/>
              <a:t>to speak.”</a:t>
            </a:r>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156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007485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Jesus denying to worship Satan and saying ONLY God has the right to be worshipped</a:t>
            </a:r>
          </a:p>
        </p:txBody>
      </p:sp>
      <p:sp>
        <p:nvSpPr>
          <p:cNvPr id="3" name="Content Placeholder 2"/>
          <p:cNvSpPr>
            <a:spLocks noGrp="1"/>
          </p:cNvSpPr>
          <p:nvPr>
            <p:ph idx="1"/>
          </p:nvPr>
        </p:nvSpPr>
        <p:spPr/>
        <p:txBody>
          <a:bodyPr>
            <a:normAutofit fontScale="77500" lnSpcReduction="20000"/>
          </a:bodyPr>
          <a:lstStyle/>
          <a:p>
            <a:r>
              <a:rPr lang="en-GB" dirty="0"/>
              <a:t>Mathew 4:8-10 "Again the devil took him along to an unusually high mountain, and showed him all the kingdoms of the world and their glory, and he said to him:  All these things I will give you if you fall down and do an act of worship to me.  </a:t>
            </a:r>
            <a:r>
              <a:rPr lang="en-GB" u="sng" dirty="0"/>
              <a:t>Then Jesus said to him:  God away Satan! For it is written, It is Jehovah your God you must worship, and it is to him alone, you must render sacred service.</a:t>
            </a:r>
            <a:r>
              <a:rPr lang="en-GB" dirty="0"/>
              <a:t>“</a:t>
            </a:r>
          </a:p>
          <a:p>
            <a:endParaRPr lang="en-GB" dirty="0"/>
          </a:p>
          <a:p>
            <a:endParaRPr lang="en-GB" dirty="0"/>
          </a:p>
          <a:p>
            <a:r>
              <a:rPr lang="en-GB" dirty="0"/>
              <a:t>1-  Notice how </a:t>
            </a:r>
            <a:r>
              <a:rPr lang="en-GB" dirty="0" err="1"/>
              <a:t>satan</a:t>
            </a:r>
            <a:r>
              <a:rPr lang="en-GB" dirty="0"/>
              <a:t> told Jesus "if you will bow down and worship me."  It is crystal clear that </a:t>
            </a:r>
            <a:r>
              <a:rPr lang="en-GB" dirty="0" err="1"/>
              <a:t>satan</a:t>
            </a:r>
            <a:r>
              <a:rPr lang="en-GB" dirty="0"/>
              <a:t> knew Jesus as a Messenger from GOD Almighty, and not GOD Almighty Himself.  Otherwise, he wouldn't dare to tell his Creator that.</a:t>
            </a:r>
          </a:p>
          <a:p>
            <a:r>
              <a:rPr lang="en-GB" dirty="0"/>
              <a:t>2-  Notice Jesus' response to </a:t>
            </a:r>
            <a:r>
              <a:rPr lang="en-GB" dirty="0" err="1"/>
              <a:t>satan</a:t>
            </a:r>
            <a:r>
              <a:rPr lang="en-GB" dirty="0"/>
              <a:t>: "Away from me </a:t>
            </a:r>
            <a:r>
              <a:rPr lang="en-GB" dirty="0" err="1"/>
              <a:t>satan</a:t>
            </a:r>
            <a:r>
              <a:rPr lang="en-GB" dirty="0"/>
              <a:t>! For it is written 'Worship the LORD your God, and serve Him only".   Jesus here was clearly directing </a:t>
            </a:r>
            <a:r>
              <a:rPr lang="en-GB" dirty="0" err="1"/>
              <a:t>satan</a:t>
            </a:r>
            <a:r>
              <a:rPr lang="en-GB" dirty="0"/>
              <a:t> to GOD Almighty; a being other than Jesus.   </a:t>
            </a:r>
            <a:r>
              <a:rPr lang="en-GB" b="1" dirty="0"/>
              <a:t>Jesus did not tell </a:t>
            </a:r>
            <a:r>
              <a:rPr lang="en-GB" b="1" dirty="0" err="1"/>
              <a:t>satan</a:t>
            </a:r>
            <a:r>
              <a:rPr lang="en-GB" b="1" dirty="0"/>
              <a:t> "worship me".</a:t>
            </a:r>
            <a:endParaRPr lang="en-GB" dirty="0"/>
          </a:p>
          <a:p>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157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3258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214010"/>
            <a:ext cx="7248728" cy="1070042"/>
          </a:xfrm>
        </p:spPr>
        <p:txBody>
          <a:bodyPr>
            <a:noAutofit/>
          </a:bodyPr>
          <a:lstStyle/>
          <a:p>
            <a:pPr algn="ctr"/>
            <a:r>
              <a:rPr lang="en-GB" sz="3200" b="1" dirty="0"/>
              <a:t>He is not part of a “Trinity/Trio/Three in one”</a:t>
            </a:r>
          </a:p>
        </p:txBody>
      </p:sp>
      <p:sp>
        <p:nvSpPr>
          <p:cNvPr id="5" name="Content Placeholder 4"/>
          <p:cNvSpPr>
            <a:spLocks noGrp="1"/>
          </p:cNvSpPr>
          <p:nvPr>
            <p:ph idx="1"/>
          </p:nvPr>
        </p:nvSpPr>
        <p:spPr>
          <a:xfrm>
            <a:off x="4105072" y="1614792"/>
            <a:ext cx="7248728" cy="4562172"/>
          </a:xfrm>
        </p:spPr>
        <p:txBody>
          <a:bodyPr>
            <a:normAutofit fontScale="92500" lnSpcReduction="20000"/>
          </a:bodyPr>
          <a:lstStyle/>
          <a:p>
            <a:pPr marL="0" indent="0">
              <a:buNone/>
            </a:pPr>
            <a:r>
              <a:rPr lang="en-GB" b="1" i="1" dirty="0"/>
              <a:t>“O People of the Book! Commit no excesses in your religion: Nor say of Allah aught but the truth. Christ Jesus the son of Mary was (no more than) a messenger of Allah, and His Word, which He bestowed on Mary, and a spirit proceeding from Him: so believe in Allah and His messengers. </a:t>
            </a:r>
            <a:r>
              <a:rPr lang="en-GB" b="1" i="1" dirty="0">
                <a:solidFill>
                  <a:srgbClr val="FF0000"/>
                </a:solidFill>
              </a:rPr>
              <a:t>Say not "Trinity"</a:t>
            </a:r>
            <a:r>
              <a:rPr lang="en-GB" b="1" i="1" dirty="0"/>
              <a:t> : desist: it will be better for you: for Allah is one Allah: Glory be to Him: (far exalted is He) above having a son. To Him belong all things in the heavens and on earth. And enough is Allah as a Disposer of affairs.”</a:t>
            </a:r>
          </a:p>
          <a:p>
            <a:pPr marL="0" indent="0">
              <a:buNone/>
            </a:pPr>
            <a:endParaRPr lang="en-GB" i="1" dirty="0"/>
          </a:p>
          <a:p>
            <a:pPr marL="0" indent="0">
              <a:buNone/>
            </a:pPr>
            <a:r>
              <a:rPr lang="en-GB" dirty="0"/>
              <a:t>Quran – 4:171</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16</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478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6"/>
            <a:ext cx="7248728" cy="802194"/>
          </a:xfrm>
        </p:spPr>
        <p:txBody>
          <a:bodyPr>
            <a:noAutofit/>
          </a:bodyPr>
          <a:lstStyle/>
          <a:p>
            <a:pPr algn="ctr"/>
            <a:r>
              <a:rPr lang="en-GB" sz="3000" b="1" dirty="0"/>
              <a:t>Jesus was given a Gospel (</a:t>
            </a:r>
            <a:r>
              <a:rPr lang="en-GB" sz="3000" b="1" dirty="0" err="1"/>
              <a:t>Injeel</a:t>
            </a:r>
            <a:r>
              <a:rPr lang="en-GB" sz="3000" b="1" dirty="0"/>
              <a:t>) and taught the knowledge of the scripture</a:t>
            </a:r>
          </a:p>
        </p:txBody>
      </p:sp>
      <p:sp>
        <p:nvSpPr>
          <p:cNvPr id="5" name="Content Placeholder 4"/>
          <p:cNvSpPr>
            <a:spLocks noGrp="1"/>
          </p:cNvSpPr>
          <p:nvPr>
            <p:ph idx="1"/>
          </p:nvPr>
        </p:nvSpPr>
        <p:spPr>
          <a:xfrm>
            <a:off x="4105072" y="1554502"/>
            <a:ext cx="7248728" cy="4486274"/>
          </a:xfrm>
        </p:spPr>
        <p:txBody>
          <a:bodyPr>
            <a:normAutofit fontScale="92500" lnSpcReduction="20000"/>
          </a:bodyPr>
          <a:lstStyle/>
          <a:p>
            <a:pPr marL="0" indent="0">
              <a:buNone/>
            </a:pPr>
            <a:r>
              <a:rPr lang="en-GB" b="1" i="1" dirty="0"/>
              <a:t>“And He will teach him (Jesus) writing and wisdom and the </a:t>
            </a:r>
            <a:r>
              <a:rPr lang="en-GB" b="1" i="1" dirty="0">
                <a:solidFill>
                  <a:srgbClr val="FF0000"/>
                </a:solidFill>
              </a:rPr>
              <a:t>Torah and the Gospel</a:t>
            </a:r>
            <a:r>
              <a:rPr lang="en-GB" b="1" i="1" dirty="0"/>
              <a:t>”</a:t>
            </a:r>
          </a:p>
          <a:p>
            <a:pPr marL="0" indent="0">
              <a:buNone/>
            </a:pPr>
            <a:r>
              <a:rPr lang="en-GB" sz="2600" dirty="0"/>
              <a:t>Quran 3:48</a:t>
            </a:r>
          </a:p>
          <a:p>
            <a:pPr marL="0" indent="0">
              <a:buNone/>
            </a:pPr>
            <a:endParaRPr lang="en-GB" i="1" dirty="0"/>
          </a:p>
          <a:p>
            <a:pPr marL="0" indent="0">
              <a:buNone/>
            </a:pPr>
            <a:r>
              <a:rPr lang="en-GB" dirty="0"/>
              <a:t>“</a:t>
            </a:r>
            <a:r>
              <a:rPr lang="en-GB" b="1" i="1" dirty="0"/>
              <a:t>Say (O Muhammad): We believe in Allah, and that which is sent down unto us, and that which was revealed unto Abraham, and Ishmael, and Isaac, and Jacob, and the sons of Jacob, </a:t>
            </a:r>
            <a:r>
              <a:rPr lang="en-GB" b="1" i="1" dirty="0">
                <a:solidFill>
                  <a:srgbClr val="FF0000"/>
                </a:solidFill>
              </a:rPr>
              <a:t>and that which was revealed unto Moses and Jesus </a:t>
            </a:r>
            <a:r>
              <a:rPr lang="en-GB" b="1" i="1" dirty="0"/>
              <a:t>and the Prophets from their Lord. We make no distinction between any of them and unto Him we have surrendered</a:t>
            </a:r>
            <a:r>
              <a:rPr lang="en-GB" dirty="0"/>
              <a:t>.” </a:t>
            </a:r>
          </a:p>
          <a:p>
            <a:pPr marL="0" indent="0">
              <a:buNone/>
            </a:pPr>
            <a:r>
              <a:rPr lang="en-GB" dirty="0"/>
              <a:t>Quran – 3:84</a:t>
            </a:r>
          </a:p>
          <a:p>
            <a:pPr marL="0" indent="0">
              <a:buNone/>
            </a:pPr>
            <a:endParaRPr lang="en-GB" dirty="0"/>
          </a:p>
          <a:p>
            <a:pPr marL="0" indent="0">
              <a:buNone/>
            </a:pPr>
            <a:endParaRPr lang="en-GB" dirty="0"/>
          </a:p>
          <a:p>
            <a:pPr marL="0" indent="0">
              <a:buNone/>
            </a:pPr>
            <a:endParaRPr lang="en-GB" i="1" dirty="0"/>
          </a:p>
          <a:p>
            <a:pPr marL="0" indent="0">
              <a:buNone/>
            </a:pPr>
            <a:endParaRPr lang="en-GB" i="1" dirty="0"/>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marL="285750" indent="-285750" algn="ctr">
              <a:buFont typeface="Arial" panose="020B0604020202020204" pitchFamily="34" charset="0"/>
              <a:buChar char="•"/>
            </a:pPr>
            <a:r>
              <a:rPr lang="en-GB" dirty="0"/>
              <a:t>Given a Gospel or scripture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17</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12786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6"/>
            <a:ext cx="7248728" cy="802194"/>
          </a:xfrm>
        </p:spPr>
        <p:txBody>
          <a:bodyPr>
            <a:noAutofit/>
          </a:bodyPr>
          <a:lstStyle/>
          <a:p>
            <a:r>
              <a:rPr lang="en-GB" sz="3000" b="1" dirty="0"/>
              <a:t>………</a:t>
            </a:r>
          </a:p>
        </p:txBody>
      </p:sp>
      <p:sp>
        <p:nvSpPr>
          <p:cNvPr id="5" name="Content Placeholder 4"/>
          <p:cNvSpPr>
            <a:spLocks noGrp="1"/>
          </p:cNvSpPr>
          <p:nvPr>
            <p:ph idx="1"/>
          </p:nvPr>
        </p:nvSpPr>
        <p:spPr>
          <a:xfrm>
            <a:off x="4105072" y="1554502"/>
            <a:ext cx="7248728" cy="4486274"/>
          </a:xfrm>
        </p:spPr>
        <p:txBody>
          <a:bodyPr>
            <a:normAutofit lnSpcReduction="10000"/>
          </a:bodyPr>
          <a:lstStyle/>
          <a:p>
            <a:pPr marL="0" indent="0">
              <a:buNone/>
            </a:pPr>
            <a:r>
              <a:rPr lang="en-GB" dirty="0"/>
              <a:t>“</a:t>
            </a:r>
            <a:r>
              <a:rPr lang="en-GB" b="1" i="1" dirty="0"/>
              <a:t>O ye who believe! Believe in Allah and His messenger, and the Scripture (Qur'an) which he has revealed unto His messenger, and the </a:t>
            </a:r>
            <a:r>
              <a:rPr lang="en-GB" b="1" i="1" dirty="0">
                <a:solidFill>
                  <a:srgbClr val="FF0000"/>
                </a:solidFill>
              </a:rPr>
              <a:t>Scripture which He revealed </a:t>
            </a:r>
            <a:r>
              <a:rPr lang="en-GB" b="1" i="1" dirty="0" err="1">
                <a:solidFill>
                  <a:srgbClr val="FF0000"/>
                </a:solidFill>
              </a:rPr>
              <a:t>aforetime</a:t>
            </a:r>
            <a:r>
              <a:rPr lang="en-GB" b="1" i="1" dirty="0">
                <a:solidFill>
                  <a:srgbClr val="FF0000"/>
                </a:solidFill>
              </a:rPr>
              <a:t>.</a:t>
            </a:r>
            <a:r>
              <a:rPr lang="en-GB" b="1" i="1" dirty="0"/>
              <a:t> Whosoever </a:t>
            </a:r>
            <a:r>
              <a:rPr lang="en-GB" b="1" i="1" dirty="0" err="1"/>
              <a:t>disbelieveth</a:t>
            </a:r>
            <a:r>
              <a:rPr lang="en-GB" b="1" i="1" dirty="0"/>
              <a:t> in Allah and His angels and </a:t>
            </a:r>
            <a:r>
              <a:rPr lang="en-GB" b="1" i="1" dirty="0">
                <a:solidFill>
                  <a:srgbClr val="FF0000"/>
                </a:solidFill>
              </a:rPr>
              <a:t>His Scriptures and His messengers </a:t>
            </a:r>
            <a:r>
              <a:rPr lang="en-GB" b="1" i="1" dirty="0"/>
              <a:t>and the last day, he verily has wandered far astray.”</a:t>
            </a:r>
          </a:p>
          <a:p>
            <a:pPr marL="0" indent="0">
              <a:buNone/>
            </a:pPr>
            <a:endParaRPr lang="en-GB" b="1" i="1" dirty="0"/>
          </a:p>
          <a:p>
            <a:pPr marL="0" indent="0">
              <a:buNone/>
            </a:pPr>
            <a:r>
              <a:rPr lang="en-GB" dirty="0"/>
              <a:t>Quran – 4:138</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marL="285750" indent="-285750" algn="ctr">
              <a:buFont typeface="Arial" panose="020B0604020202020204" pitchFamily="34" charset="0"/>
              <a:buChar char="•"/>
            </a:pPr>
            <a:r>
              <a:rPr lang="en-GB" dirty="0"/>
              <a:t>Given a Gospel or scripture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18</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70910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He performed miracles by God’s permission: Spoke while a baby</a:t>
            </a:r>
          </a:p>
        </p:txBody>
      </p:sp>
      <p:sp>
        <p:nvSpPr>
          <p:cNvPr id="5" name="Content Placeholder 4"/>
          <p:cNvSpPr>
            <a:spLocks noGrp="1"/>
          </p:cNvSpPr>
          <p:nvPr>
            <p:ph idx="1"/>
          </p:nvPr>
        </p:nvSpPr>
        <p:spPr>
          <a:xfrm>
            <a:off x="4105072" y="1690689"/>
            <a:ext cx="7248728" cy="5021396"/>
          </a:xfrm>
        </p:spPr>
        <p:txBody>
          <a:bodyPr>
            <a:normAutofit/>
          </a:bodyPr>
          <a:lstStyle/>
          <a:p>
            <a:pPr marL="0" indent="0">
              <a:buNone/>
            </a:pPr>
            <a:r>
              <a:rPr lang="en-GB" b="1" i="1" dirty="0"/>
              <a:t>"He shall speak to people while still in the cradle, and in manhood, and he shall be from the righteous." </a:t>
            </a:r>
          </a:p>
          <a:p>
            <a:pPr marL="0" indent="0">
              <a:buNone/>
            </a:pPr>
            <a:r>
              <a:rPr lang="en-GB" dirty="0"/>
              <a:t>Quran – 3:46</a:t>
            </a:r>
          </a:p>
          <a:p>
            <a:pPr marL="0" indent="0">
              <a:buNone/>
            </a:pPr>
            <a:endParaRPr lang="en-GB" dirty="0"/>
          </a:p>
          <a:p>
            <a:pPr marL="0" indent="0">
              <a:buNone/>
            </a:pPr>
            <a:endParaRPr lang="en-GB" i="1" dirty="0"/>
          </a:p>
          <a:p>
            <a:pPr marL="0" indent="0">
              <a:buNone/>
            </a:pPr>
            <a:endParaRPr lang="en-GB" i="1" dirty="0"/>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marL="285750" indent="-285750" algn="ctr">
              <a:buFont typeface="Arial" panose="020B0604020202020204" pitchFamily="34" charset="0"/>
              <a:buChar char="•"/>
            </a:pPr>
            <a:r>
              <a:rPr lang="en-GB" dirty="0"/>
              <a:t>Given a Gospel or scripture</a:t>
            </a:r>
          </a:p>
          <a:p>
            <a:pPr marL="285750" indent="-285750" algn="ctr">
              <a:buFont typeface="Arial" panose="020B0604020202020204" pitchFamily="34" charset="0"/>
              <a:buChar char="•"/>
            </a:pPr>
            <a:r>
              <a:rPr lang="en-GB" dirty="0"/>
              <a:t>Miracles: spoke while a baby</a:t>
            </a:r>
          </a:p>
          <a:p>
            <a:pPr marL="285750" indent="-285750" algn="ctr">
              <a:buFont typeface="Arial" panose="020B0604020202020204" pitchFamily="34" charset="0"/>
              <a:buChar char="•"/>
            </a:pP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19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47777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lang="en-GB" sz="2400" dirty="0"/>
              <a:t>This lecture is in no means to convert or put my opinion on someone else.</a:t>
            </a:r>
          </a:p>
          <a:p>
            <a:r>
              <a:rPr lang="en-GB" sz="2400" dirty="0"/>
              <a:t>This lecture is </a:t>
            </a:r>
            <a:r>
              <a:rPr lang="en-GB" sz="2400" b="1" u="sng" dirty="0"/>
              <a:t>not</a:t>
            </a:r>
            <a:r>
              <a:rPr lang="en-GB" sz="2400" dirty="0"/>
              <a:t> a debate, or in any way to put down any other opinion, but merely an academicals study of biblical texts from the different perspectives.</a:t>
            </a:r>
          </a:p>
          <a:p>
            <a:r>
              <a:rPr lang="en-GB" sz="2400" dirty="0"/>
              <a:t>Those present are here voluntarily and have the right to leave whenever they will. </a:t>
            </a:r>
          </a:p>
          <a:p>
            <a:r>
              <a:rPr lang="en-GB" sz="2400" dirty="0"/>
              <a:t>This lecture was requested from a Christian audience, merely out of curiosity on “how Muslims prove or come to the conclusion that Jesus is not divine according to the Biblical texts”. </a:t>
            </a:r>
          </a:p>
          <a:p>
            <a:r>
              <a:rPr lang="en-GB" sz="2400" dirty="0"/>
              <a:t>We acknowledge that Christians and Muslims differ on certain views and this should not instil hatred or intolerance for one another, but rather as teachers, academics and humans we should practice, preach and promote tolerance, love and respect for one another. </a:t>
            </a:r>
          </a:p>
          <a:p>
            <a:r>
              <a:rPr lang="en-GB" sz="2400" dirty="0"/>
              <a:t>Within Christianity there are many views on Christ. Some sects say he is God, some the “Son of God”, some a Man of God, Some say he holds a combination of all of the former. There are some sects (many if not all of which have now died out) like the Muslims believe Jesus was not divine but a Prophet of God. As a result the Muslim perspective is just another perspective or opinion on the personality of Christ. This is how it should be treated. </a:t>
            </a:r>
          </a:p>
        </p:txBody>
      </p:sp>
      <p:sp>
        <p:nvSpPr>
          <p:cNvPr id="4" name="Slide Number Placeholder 3"/>
          <p:cNvSpPr>
            <a:spLocks noGrp="1"/>
          </p:cNvSpPr>
          <p:nvPr>
            <p:ph type="sldNum" sz="quarter" idx="12"/>
          </p:nvPr>
        </p:nvSpPr>
        <p:spPr/>
        <p:txBody>
          <a:bodyPr/>
          <a:lstStyle/>
          <a:p>
            <a:fld id="{10806DA5-E7E3-401E-9CC0-A5C56C0FA5E8}" type="slidenum">
              <a:rPr lang="en-GB" smtClean="0"/>
              <a:t>2</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4126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2800" b="1" dirty="0"/>
              <a:t>Performed Miracles: </a:t>
            </a:r>
            <a:br>
              <a:rPr lang="en-GB" sz="2800" b="1" dirty="0"/>
            </a:br>
            <a:r>
              <a:rPr lang="en-GB" sz="2800" b="1" dirty="0"/>
              <a:t>Bringing life to man-made things / Healed blind / Cured sickness / Raised people from the dead / Inform of the unseen</a:t>
            </a:r>
          </a:p>
        </p:txBody>
      </p:sp>
      <p:sp>
        <p:nvSpPr>
          <p:cNvPr id="5" name="Content Placeholder 4"/>
          <p:cNvSpPr>
            <a:spLocks noGrp="1"/>
          </p:cNvSpPr>
          <p:nvPr>
            <p:ph idx="1"/>
          </p:nvPr>
        </p:nvSpPr>
        <p:spPr>
          <a:xfrm>
            <a:off x="4105072" y="2140085"/>
            <a:ext cx="7248728" cy="4572000"/>
          </a:xfrm>
        </p:spPr>
        <p:txBody>
          <a:bodyPr>
            <a:normAutofit fontScale="92500" lnSpcReduction="10000"/>
          </a:bodyPr>
          <a:lstStyle/>
          <a:p>
            <a:pPr marL="0" indent="0">
              <a:buNone/>
            </a:pPr>
            <a:r>
              <a:rPr lang="en-GB" b="1" i="1" dirty="0"/>
              <a:t>"And (appoint him) a messenger to the Children of Israel, (with this message): "'I have come to you, with a Sign from your Lord, in that I make for you out of clay, as it were, the figure of a bird, and breathe into it, and it </a:t>
            </a:r>
            <a:r>
              <a:rPr lang="en-GB" b="1" i="1" dirty="0">
                <a:solidFill>
                  <a:srgbClr val="FF0000"/>
                </a:solidFill>
              </a:rPr>
              <a:t>becomes a bird </a:t>
            </a:r>
            <a:r>
              <a:rPr lang="en-GB" b="1" i="1" dirty="0"/>
              <a:t>by </a:t>
            </a:r>
            <a:r>
              <a:rPr lang="en-GB" b="1" i="1" u="sng" dirty="0"/>
              <a:t>God’s permission: </a:t>
            </a:r>
            <a:r>
              <a:rPr lang="en-GB" b="1" i="1" dirty="0"/>
              <a:t>And I heal those born blind, and the lepers, </a:t>
            </a:r>
            <a:r>
              <a:rPr lang="en-GB" b="1" i="1" dirty="0">
                <a:solidFill>
                  <a:srgbClr val="FF0000"/>
                </a:solidFill>
              </a:rPr>
              <a:t>and I raise the dead, </a:t>
            </a:r>
            <a:r>
              <a:rPr lang="en-GB" b="1" i="1" u="sng" dirty="0"/>
              <a:t>by God’s permission</a:t>
            </a:r>
            <a:r>
              <a:rPr lang="en-GB" b="1" i="1" dirty="0">
                <a:solidFill>
                  <a:srgbClr val="FF0000"/>
                </a:solidFill>
              </a:rPr>
              <a:t>; </a:t>
            </a:r>
            <a:r>
              <a:rPr lang="en-GB" b="1" i="1" dirty="0"/>
              <a:t>and I declare to you what you eat, and what you store in your houses. Surely therein is a Sign for you if you did believe;”</a:t>
            </a:r>
          </a:p>
          <a:p>
            <a:pPr marL="0" indent="0">
              <a:buNone/>
            </a:pPr>
            <a:r>
              <a:rPr lang="en-GB" dirty="0"/>
              <a:t>Quran 3:49</a:t>
            </a: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marL="285750" indent="-285750" algn="ctr">
              <a:buFont typeface="Arial" panose="020B0604020202020204" pitchFamily="34" charset="0"/>
              <a:buChar char="•"/>
            </a:pPr>
            <a:r>
              <a:rPr lang="en-GB" dirty="0"/>
              <a:t>Given a Gospel or scripture</a:t>
            </a:r>
          </a:p>
          <a:p>
            <a:pPr marL="285750" indent="-285750" algn="ctr">
              <a:buFont typeface="Arial" panose="020B0604020202020204" pitchFamily="34" charset="0"/>
              <a:buChar char="•"/>
            </a:pPr>
            <a:r>
              <a:rPr lang="en-GB" dirty="0"/>
              <a:t>Miracles: spoke while a baby</a:t>
            </a:r>
          </a:p>
          <a:p>
            <a:pPr marL="285750" indent="-285750" algn="ctr">
              <a:buFont typeface="Arial" panose="020B0604020202020204" pitchFamily="34" charset="0"/>
              <a:buChar char="•"/>
            </a:pPr>
            <a:r>
              <a:rPr lang="en-GB" dirty="0"/>
              <a:t>Miracle: Bringing to life</a:t>
            </a:r>
          </a:p>
          <a:p>
            <a:pPr marL="285750" indent="-285750" algn="ctr">
              <a:buFont typeface="Arial" panose="020B0604020202020204" pitchFamily="34" charset="0"/>
              <a:buChar char="•"/>
            </a:pPr>
            <a:r>
              <a:rPr lang="en-GB" dirty="0"/>
              <a:t>Miracle: Healing blind</a:t>
            </a:r>
          </a:p>
          <a:p>
            <a:pPr marL="285750" indent="-285750" algn="ctr">
              <a:buFont typeface="Arial" panose="020B0604020202020204" pitchFamily="34" charset="0"/>
              <a:buChar char="•"/>
            </a:pPr>
            <a:r>
              <a:rPr lang="en-GB" dirty="0"/>
              <a:t>Miracle: Curing the sick</a:t>
            </a:r>
          </a:p>
          <a:p>
            <a:pPr marL="285750" indent="-285750" algn="ctr">
              <a:buFont typeface="Arial" panose="020B0604020202020204" pitchFamily="34" charset="0"/>
              <a:buChar char="•"/>
            </a:pPr>
            <a:r>
              <a:rPr lang="en-GB" dirty="0"/>
              <a:t>Miracle: Raising the dead</a:t>
            </a:r>
          </a:p>
          <a:p>
            <a:pPr marL="285750" indent="-285750" algn="ctr">
              <a:buFont typeface="Arial" panose="020B0604020202020204" pitchFamily="34" charset="0"/>
              <a:buChar char="•"/>
            </a:pPr>
            <a:r>
              <a:rPr lang="en-GB" dirty="0"/>
              <a:t>Miracle: Telling the unseen</a:t>
            </a:r>
          </a:p>
          <a:p>
            <a:pPr marL="285750" indent="-285750" algn="ctr">
              <a:buFont typeface="Arial" panose="020B0604020202020204" pitchFamily="34" charset="0"/>
              <a:buChar char="•"/>
            </a:pP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20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2782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5072" y="365125"/>
            <a:ext cx="7248728" cy="1325563"/>
          </a:xfrm>
        </p:spPr>
        <p:txBody>
          <a:bodyPr>
            <a:noAutofit/>
          </a:bodyPr>
          <a:lstStyle/>
          <a:p>
            <a:pPr algn="ctr"/>
            <a:r>
              <a:rPr lang="en-GB" sz="3200" b="1" dirty="0"/>
              <a:t>Jesus was not Crucified or killed by the Jews</a:t>
            </a:r>
          </a:p>
        </p:txBody>
      </p:sp>
      <p:sp>
        <p:nvSpPr>
          <p:cNvPr id="5" name="Content Placeholder 4"/>
          <p:cNvSpPr>
            <a:spLocks noGrp="1"/>
          </p:cNvSpPr>
          <p:nvPr>
            <p:ph idx="1"/>
          </p:nvPr>
        </p:nvSpPr>
        <p:spPr>
          <a:xfrm>
            <a:off x="4105072" y="2140085"/>
            <a:ext cx="7248728" cy="4572000"/>
          </a:xfrm>
        </p:spPr>
        <p:txBody>
          <a:bodyPr>
            <a:normAutofit fontScale="92500" lnSpcReduction="20000"/>
          </a:bodyPr>
          <a:lstStyle/>
          <a:p>
            <a:pPr marL="0" indent="0">
              <a:lnSpc>
                <a:spcPct val="107000"/>
              </a:lnSpc>
              <a:spcAft>
                <a:spcPts val="800"/>
              </a:spcAft>
              <a:buNone/>
            </a:pPr>
            <a:r>
              <a:rPr lang="en-GB" b="1" i="1" dirty="0">
                <a:solidFill>
                  <a:srgbClr val="000000"/>
                </a:solidFill>
                <a:ea typeface="Calibri" panose="020F0502020204030204" pitchFamily="34" charset="0"/>
                <a:cs typeface="Calibri" panose="020F0502020204030204" pitchFamily="34" charset="0"/>
              </a:rPr>
              <a:t>“They (Jews) said (in boast), "We killed Christ Jesus the son of Mary, the Messenger of Allah"; but </a:t>
            </a:r>
            <a:r>
              <a:rPr lang="en-GB" b="1" i="1" u="sng" dirty="0">
                <a:solidFill>
                  <a:srgbClr val="000000"/>
                </a:solidFill>
                <a:ea typeface="Calibri" panose="020F0502020204030204" pitchFamily="34" charset="0"/>
                <a:cs typeface="Calibri" panose="020F0502020204030204" pitchFamily="34" charset="0"/>
              </a:rPr>
              <a:t>they killed him not, nor crucified him, </a:t>
            </a:r>
            <a:r>
              <a:rPr lang="en-GB" b="1" i="1" dirty="0">
                <a:solidFill>
                  <a:srgbClr val="000000"/>
                </a:solidFill>
                <a:ea typeface="Calibri" panose="020F0502020204030204" pitchFamily="34" charset="0"/>
                <a:cs typeface="Calibri" panose="020F0502020204030204" pitchFamily="34" charset="0"/>
              </a:rPr>
              <a:t>but so it was made to appear to them and those who differ therein are full of doubts, with no (certain) knowledge, but only conjecture to follow, for of a surety </a:t>
            </a:r>
            <a:r>
              <a:rPr lang="en-GB" b="1" i="1" u="sng" dirty="0">
                <a:solidFill>
                  <a:srgbClr val="000000"/>
                </a:solidFill>
                <a:ea typeface="Calibri" panose="020F0502020204030204" pitchFamily="34" charset="0"/>
                <a:cs typeface="Calibri" panose="020F0502020204030204" pitchFamily="34" charset="0"/>
              </a:rPr>
              <a:t>they killed him not</a:t>
            </a:r>
            <a:r>
              <a:rPr lang="en-GB" b="1" i="1" dirty="0">
                <a:solidFill>
                  <a:srgbClr val="000000"/>
                </a:solidFill>
                <a:ea typeface="Calibri" panose="020F0502020204030204" pitchFamily="34" charset="0"/>
                <a:cs typeface="Calibri" panose="020F0502020204030204" pitchFamily="34" charset="0"/>
              </a:rPr>
              <a:t>. Nay, Allah raised him up unto Himself; and Allah is Exalted in Power, Wise.</a:t>
            </a:r>
          </a:p>
          <a:p>
            <a:pPr marL="0" indent="0">
              <a:lnSpc>
                <a:spcPct val="107000"/>
              </a:lnSpc>
              <a:spcAft>
                <a:spcPts val="800"/>
              </a:spcAft>
              <a:buNone/>
            </a:pPr>
            <a:r>
              <a:rPr lang="en-GB" dirty="0"/>
              <a:t>Quran 4:157</a:t>
            </a:r>
          </a:p>
          <a:p>
            <a:pPr marL="0" indent="0">
              <a:lnSpc>
                <a:spcPct val="107000"/>
              </a:lnSpc>
              <a:spcAft>
                <a:spcPts val="800"/>
              </a:spcAft>
              <a:buNone/>
            </a:pPr>
            <a:endParaRPr lang="en-GB" b="1" i="1" dirty="0">
              <a:solidFill>
                <a:srgbClr val="000000"/>
              </a:solidFill>
              <a:ea typeface="Calibri" panose="020F0502020204030204" pitchFamily="34" charset="0"/>
              <a:cs typeface="Calibri" panose="020F0502020204030204" pitchFamily="34" charset="0"/>
            </a:endParaRPr>
          </a:p>
        </p:txBody>
      </p:sp>
      <p:sp>
        <p:nvSpPr>
          <p:cNvPr id="6" name="Rectangle 5"/>
          <p:cNvSpPr/>
          <p:nvPr/>
        </p:nvSpPr>
        <p:spPr>
          <a:xfrm>
            <a:off x="0" y="0"/>
            <a:ext cx="348250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Islam’s view of Jesus Christ</a:t>
            </a:r>
          </a:p>
          <a:p>
            <a:pPr algn="ctr"/>
            <a:endParaRPr lang="en-GB" dirty="0"/>
          </a:p>
          <a:p>
            <a:pPr marL="285750" indent="-285750" algn="ctr">
              <a:buFont typeface="Arial" panose="020B0604020202020204" pitchFamily="34" charset="0"/>
              <a:buChar char="•"/>
            </a:pPr>
            <a:r>
              <a:rPr lang="en-GB" dirty="0"/>
              <a:t>Jesus was a High esteemed Prophet of God</a:t>
            </a:r>
          </a:p>
          <a:p>
            <a:pPr marL="285750" indent="-285750" algn="ctr">
              <a:buFont typeface="Arial" panose="020B0604020202020204" pitchFamily="34" charset="0"/>
              <a:buChar char="•"/>
            </a:pPr>
            <a:r>
              <a:rPr lang="en-GB" dirty="0"/>
              <a:t>Mary and Jesus were both Humans</a:t>
            </a:r>
          </a:p>
          <a:p>
            <a:pPr marL="285750" indent="-285750" algn="ctr">
              <a:buFont typeface="Arial" panose="020B0604020202020204" pitchFamily="34" charset="0"/>
              <a:buChar char="•"/>
            </a:pPr>
            <a:r>
              <a:rPr lang="en-GB" dirty="0"/>
              <a:t>He was born Miraculously</a:t>
            </a:r>
          </a:p>
          <a:p>
            <a:pPr marL="285750" indent="-285750" algn="ctr">
              <a:buFont typeface="Arial" panose="020B0604020202020204" pitchFamily="34" charset="0"/>
              <a:buChar char="•"/>
            </a:pPr>
            <a:r>
              <a:rPr lang="en-GB" dirty="0"/>
              <a:t>Similar to Adam who was born without mother or father</a:t>
            </a:r>
          </a:p>
          <a:p>
            <a:pPr marL="285750" indent="-285750" algn="ctr">
              <a:buFont typeface="Arial" panose="020B0604020202020204" pitchFamily="34" charset="0"/>
              <a:buChar char="•"/>
            </a:pPr>
            <a:r>
              <a:rPr lang="en-GB" dirty="0"/>
              <a:t>He was Not god</a:t>
            </a:r>
          </a:p>
          <a:p>
            <a:pPr marL="285750" indent="-285750" algn="ctr">
              <a:buFont typeface="Arial" panose="020B0604020202020204" pitchFamily="34" charset="0"/>
              <a:buChar char="•"/>
            </a:pPr>
            <a:r>
              <a:rPr lang="en-GB" dirty="0"/>
              <a:t>Nor the Son of God</a:t>
            </a:r>
          </a:p>
          <a:p>
            <a:pPr marL="285750" indent="-285750" algn="ctr">
              <a:buFont typeface="Arial" panose="020B0604020202020204" pitchFamily="34" charset="0"/>
              <a:buChar char="•"/>
            </a:pPr>
            <a:r>
              <a:rPr lang="en-GB" dirty="0"/>
              <a:t>No Trinity</a:t>
            </a:r>
          </a:p>
          <a:p>
            <a:pPr marL="285750" indent="-285750" algn="ctr">
              <a:buFont typeface="Arial" panose="020B0604020202020204" pitchFamily="34" charset="0"/>
              <a:buChar char="•"/>
            </a:pPr>
            <a:r>
              <a:rPr lang="en-GB" dirty="0"/>
              <a:t>Given a Gospel or scripture</a:t>
            </a:r>
          </a:p>
          <a:p>
            <a:pPr marL="285750" indent="-285750" algn="ctr">
              <a:buFont typeface="Arial" panose="020B0604020202020204" pitchFamily="34" charset="0"/>
              <a:buChar char="•"/>
            </a:pPr>
            <a:r>
              <a:rPr lang="en-GB" dirty="0"/>
              <a:t>Miracles: spoke while a baby</a:t>
            </a:r>
          </a:p>
          <a:p>
            <a:pPr marL="285750" indent="-285750" algn="ctr">
              <a:buFont typeface="Arial" panose="020B0604020202020204" pitchFamily="34" charset="0"/>
              <a:buChar char="•"/>
            </a:pPr>
            <a:r>
              <a:rPr lang="en-GB" dirty="0"/>
              <a:t>Miracle: Bringing to life</a:t>
            </a:r>
          </a:p>
          <a:p>
            <a:pPr marL="285750" indent="-285750" algn="ctr">
              <a:buFont typeface="Arial" panose="020B0604020202020204" pitchFamily="34" charset="0"/>
              <a:buChar char="•"/>
            </a:pPr>
            <a:r>
              <a:rPr lang="en-GB" dirty="0"/>
              <a:t>Miracle: Healing blind</a:t>
            </a:r>
          </a:p>
          <a:p>
            <a:pPr marL="285750" indent="-285750" algn="ctr">
              <a:buFont typeface="Arial" panose="020B0604020202020204" pitchFamily="34" charset="0"/>
              <a:buChar char="•"/>
            </a:pPr>
            <a:r>
              <a:rPr lang="en-GB" dirty="0"/>
              <a:t>Miracle: Curing the sick</a:t>
            </a:r>
          </a:p>
          <a:p>
            <a:pPr marL="285750" indent="-285750" algn="ctr">
              <a:buFont typeface="Arial" panose="020B0604020202020204" pitchFamily="34" charset="0"/>
              <a:buChar char="•"/>
            </a:pPr>
            <a:r>
              <a:rPr lang="en-GB" dirty="0"/>
              <a:t>Miracle: Raising the dead</a:t>
            </a:r>
          </a:p>
          <a:p>
            <a:pPr marL="285750" indent="-285750" algn="ctr">
              <a:buFont typeface="Arial" panose="020B0604020202020204" pitchFamily="34" charset="0"/>
              <a:buChar char="•"/>
            </a:pPr>
            <a:r>
              <a:rPr lang="en-GB" dirty="0"/>
              <a:t>Miracle: Telling the unseen</a:t>
            </a:r>
          </a:p>
          <a:p>
            <a:pPr marL="285750" indent="-285750" algn="ctr">
              <a:buFont typeface="Arial" panose="020B0604020202020204" pitchFamily="34" charset="0"/>
              <a:buChar char="•"/>
            </a:pPr>
            <a:r>
              <a:rPr lang="en-GB" dirty="0"/>
              <a:t>Not crucified.</a:t>
            </a:r>
          </a:p>
        </p:txBody>
      </p:sp>
      <p:sp>
        <p:nvSpPr>
          <p:cNvPr id="2" name="Slide Number Placeholder 1"/>
          <p:cNvSpPr>
            <a:spLocks noGrp="1"/>
          </p:cNvSpPr>
          <p:nvPr>
            <p:ph type="sldNum" sz="quarter" idx="12"/>
          </p:nvPr>
        </p:nvSpPr>
        <p:spPr/>
        <p:txBody>
          <a:bodyPr/>
          <a:lstStyle/>
          <a:p>
            <a:fld id="{10806DA5-E7E3-401E-9CC0-A5C56C0FA5E8}" type="slidenum">
              <a:rPr lang="en-GB" smtClean="0"/>
              <a:t>21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22370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7837"/>
          </a:xfrm>
        </p:spPr>
        <p:txBody>
          <a:bodyPr/>
          <a:lstStyle/>
          <a:p>
            <a:r>
              <a:rPr lang="en-GB" dirty="0"/>
              <a:t>Summary of Jesus of the Quran</a:t>
            </a:r>
          </a:p>
        </p:txBody>
      </p:sp>
      <p:sp>
        <p:nvSpPr>
          <p:cNvPr id="3" name="Content Placeholder 2"/>
          <p:cNvSpPr>
            <a:spLocks noGrp="1"/>
          </p:cNvSpPr>
          <p:nvPr>
            <p:ph idx="1"/>
          </p:nvPr>
        </p:nvSpPr>
        <p:spPr>
          <a:xfrm>
            <a:off x="838200" y="1478604"/>
            <a:ext cx="10515600" cy="5175115"/>
          </a:xfrm>
        </p:spPr>
        <p:txBody>
          <a:bodyPr>
            <a:normAutofit fontScale="62500" lnSpcReduction="20000"/>
          </a:bodyPr>
          <a:lstStyle/>
          <a:p>
            <a:pPr marL="514350" indent="-514350">
              <a:buFont typeface="+mj-lt"/>
              <a:buAutoNum type="arabicPeriod"/>
            </a:pPr>
            <a:r>
              <a:rPr lang="en-GB" dirty="0"/>
              <a:t>Jesus was a High esteemed Prophet of God</a:t>
            </a:r>
          </a:p>
          <a:p>
            <a:pPr marL="514350" indent="-514350">
              <a:buFont typeface="+mj-lt"/>
              <a:buAutoNum type="arabicPeriod"/>
            </a:pPr>
            <a:r>
              <a:rPr lang="en-GB" dirty="0"/>
              <a:t>Mary and Jesus were both Humans</a:t>
            </a:r>
          </a:p>
          <a:p>
            <a:pPr marL="514350" indent="-514350">
              <a:buFont typeface="+mj-lt"/>
              <a:buAutoNum type="arabicPeriod"/>
            </a:pPr>
            <a:r>
              <a:rPr lang="en-GB" dirty="0"/>
              <a:t>He was born Miraculously</a:t>
            </a:r>
          </a:p>
          <a:p>
            <a:pPr marL="514350" indent="-514350">
              <a:buFont typeface="+mj-lt"/>
              <a:buAutoNum type="arabicPeriod"/>
            </a:pPr>
            <a:r>
              <a:rPr lang="en-GB" dirty="0"/>
              <a:t>Similar to Adam who was born without mother or father</a:t>
            </a:r>
          </a:p>
          <a:p>
            <a:pPr marL="514350" indent="-514350">
              <a:buFont typeface="+mj-lt"/>
              <a:buAutoNum type="arabicPeriod"/>
            </a:pPr>
            <a:r>
              <a:rPr lang="en-GB" sz="4500" b="1" dirty="0">
                <a:solidFill>
                  <a:srgbClr val="FF0000"/>
                </a:solidFill>
              </a:rPr>
              <a:t>He was Not god</a:t>
            </a:r>
          </a:p>
          <a:p>
            <a:pPr marL="514350" indent="-514350">
              <a:buFont typeface="+mj-lt"/>
              <a:buAutoNum type="arabicPeriod"/>
            </a:pPr>
            <a:r>
              <a:rPr lang="en-GB" sz="4500" b="1" dirty="0">
                <a:solidFill>
                  <a:srgbClr val="FF0000"/>
                </a:solidFill>
              </a:rPr>
              <a:t>He was not the Son of God</a:t>
            </a:r>
          </a:p>
          <a:p>
            <a:pPr marL="514350" indent="-514350">
              <a:buFont typeface="+mj-lt"/>
              <a:buAutoNum type="arabicPeriod"/>
            </a:pPr>
            <a:r>
              <a:rPr lang="en-GB" sz="4500" b="1" dirty="0">
                <a:solidFill>
                  <a:srgbClr val="FF0000"/>
                </a:solidFill>
              </a:rPr>
              <a:t>No Trinity</a:t>
            </a:r>
          </a:p>
          <a:p>
            <a:pPr marL="514350" indent="-514350">
              <a:buFont typeface="+mj-lt"/>
              <a:buAutoNum type="arabicPeriod"/>
            </a:pPr>
            <a:r>
              <a:rPr lang="en-GB" dirty="0"/>
              <a:t>Given a Gospel or scripture</a:t>
            </a:r>
          </a:p>
          <a:p>
            <a:pPr marL="514350" indent="-514350">
              <a:buFont typeface="+mj-lt"/>
              <a:buAutoNum type="arabicPeriod"/>
            </a:pPr>
            <a:r>
              <a:rPr lang="en-GB" dirty="0">
                <a:solidFill>
                  <a:srgbClr val="FF0000"/>
                </a:solidFill>
              </a:rPr>
              <a:t>Miracles: spoke while a baby</a:t>
            </a:r>
          </a:p>
          <a:p>
            <a:pPr marL="514350" indent="-514350">
              <a:buFont typeface="+mj-lt"/>
              <a:buAutoNum type="arabicPeriod"/>
            </a:pPr>
            <a:r>
              <a:rPr lang="en-GB" dirty="0">
                <a:solidFill>
                  <a:srgbClr val="FF0000"/>
                </a:solidFill>
              </a:rPr>
              <a:t>Miracle: Bringing to life</a:t>
            </a:r>
          </a:p>
          <a:p>
            <a:pPr marL="514350" indent="-514350">
              <a:buFont typeface="+mj-lt"/>
              <a:buAutoNum type="arabicPeriod"/>
            </a:pPr>
            <a:r>
              <a:rPr lang="en-GB" dirty="0"/>
              <a:t>Miracle: Healing blind</a:t>
            </a:r>
          </a:p>
          <a:p>
            <a:pPr marL="514350" indent="-514350">
              <a:buFont typeface="+mj-lt"/>
              <a:buAutoNum type="arabicPeriod"/>
            </a:pPr>
            <a:r>
              <a:rPr lang="en-GB" dirty="0"/>
              <a:t>Miracle: Curing the sick</a:t>
            </a:r>
          </a:p>
          <a:p>
            <a:pPr marL="514350" indent="-514350">
              <a:buFont typeface="+mj-lt"/>
              <a:buAutoNum type="arabicPeriod"/>
            </a:pPr>
            <a:r>
              <a:rPr lang="en-GB" dirty="0"/>
              <a:t>Miracle: Raising the dead</a:t>
            </a:r>
          </a:p>
          <a:p>
            <a:pPr marL="514350" indent="-514350">
              <a:buFont typeface="+mj-lt"/>
              <a:buAutoNum type="arabicPeriod"/>
            </a:pPr>
            <a:r>
              <a:rPr lang="en-GB" dirty="0"/>
              <a:t>Miracle: Telling the unseen</a:t>
            </a:r>
          </a:p>
          <a:p>
            <a:pPr marL="514350" indent="-514350">
              <a:buFont typeface="+mj-lt"/>
              <a:buAutoNum type="arabicPeriod"/>
            </a:pPr>
            <a:r>
              <a:rPr lang="en-GB" dirty="0">
                <a:solidFill>
                  <a:srgbClr val="FF0000"/>
                </a:solidFill>
              </a:rPr>
              <a:t>Not Crucified or killed</a:t>
            </a:r>
          </a:p>
          <a:p>
            <a:pPr marL="514350" indent="-514350">
              <a:buFont typeface="+mj-lt"/>
              <a:buAutoNum type="arabicPeriod"/>
            </a:pPr>
            <a:endParaRPr lang="en-GB" dirty="0"/>
          </a:p>
        </p:txBody>
      </p:sp>
      <p:sp>
        <p:nvSpPr>
          <p:cNvPr id="4" name="TextBox 3"/>
          <p:cNvSpPr txBox="1"/>
          <p:nvPr/>
        </p:nvSpPr>
        <p:spPr>
          <a:xfrm>
            <a:off x="7891272" y="6135624"/>
            <a:ext cx="3566160" cy="369332"/>
          </a:xfrm>
          <a:prstGeom prst="rect">
            <a:avLst/>
          </a:prstGeom>
          <a:noFill/>
          <a:ln w="28575">
            <a:solidFill>
              <a:srgbClr val="FF0000"/>
            </a:solidFill>
          </a:ln>
        </p:spPr>
        <p:txBody>
          <a:bodyPr wrap="square" rtlCol="0">
            <a:spAutoFit/>
          </a:bodyPr>
          <a:lstStyle/>
          <a:p>
            <a:r>
              <a:rPr lang="en-GB" dirty="0">
                <a:solidFill>
                  <a:srgbClr val="FF0000"/>
                </a:solidFill>
              </a:rPr>
              <a:t>Differences highlighted in Red</a:t>
            </a:r>
          </a:p>
        </p:txBody>
      </p:sp>
      <p:sp>
        <p:nvSpPr>
          <p:cNvPr id="5" name="Slide Number Placeholder 4"/>
          <p:cNvSpPr>
            <a:spLocks noGrp="1"/>
          </p:cNvSpPr>
          <p:nvPr>
            <p:ph type="sldNum" sz="quarter" idx="12"/>
          </p:nvPr>
        </p:nvSpPr>
        <p:spPr/>
        <p:txBody>
          <a:bodyPr/>
          <a:lstStyle/>
          <a:p>
            <a:fld id="{10806DA5-E7E3-401E-9CC0-A5C56C0FA5E8}" type="slidenum">
              <a:rPr lang="en-GB" smtClean="0"/>
              <a:t>22</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8333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44662"/>
          </a:xfrm>
        </p:spPr>
        <p:txBody>
          <a:bodyPr>
            <a:normAutofit/>
          </a:bodyPr>
          <a:lstStyle/>
          <a:p>
            <a:pPr algn="ctr"/>
            <a:r>
              <a:rPr lang="en-GB" sz="8800" dirty="0">
                <a:solidFill>
                  <a:schemeClr val="bg1"/>
                </a:solidFill>
              </a:rPr>
              <a:t>PART 2</a:t>
            </a:r>
          </a:p>
        </p:txBody>
      </p:sp>
      <p:sp>
        <p:nvSpPr>
          <p:cNvPr id="5" name="Text Placeholder 4"/>
          <p:cNvSpPr>
            <a:spLocks noGrp="1"/>
          </p:cNvSpPr>
          <p:nvPr>
            <p:ph type="body" idx="1"/>
          </p:nvPr>
        </p:nvSpPr>
        <p:spPr>
          <a:xfrm>
            <a:off x="831850" y="3454401"/>
            <a:ext cx="10515600" cy="541337"/>
          </a:xfrm>
          <a:noFill/>
        </p:spPr>
        <p:txBody>
          <a:bodyPr>
            <a:noAutofit/>
          </a:bodyPr>
          <a:lstStyle/>
          <a:p>
            <a:pPr algn="ctr"/>
            <a:r>
              <a:rPr lang="en-US" sz="4000" dirty="0">
                <a:solidFill>
                  <a:schemeClr val="bg1"/>
                </a:solidFill>
              </a:rPr>
              <a:t>Christian-Biblical Perspective</a:t>
            </a:r>
          </a:p>
          <a:p>
            <a:pPr algn="ctr"/>
            <a:r>
              <a:rPr lang="en-GB" sz="3200" dirty="0">
                <a:solidFill>
                  <a:schemeClr val="bg1"/>
                </a:solidFill>
              </a:rPr>
              <a:t>An Analysis of the divinity of Christ</a:t>
            </a:r>
          </a:p>
        </p:txBody>
      </p:sp>
      <p:sp>
        <p:nvSpPr>
          <p:cNvPr id="2" name="Slide Number Placeholder 1"/>
          <p:cNvSpPr>
            <a:spLocks noGrp="1"/>
          </p:cNvSpPr>
          <p:nvPr>
            <p:ph type="sldNum" sz="quarter" idx="12"/>
          </p:nvPr>
        </p:nvSpPr>
        <p:spPr/>
        <p:txBody>
          <a:bodyPr/>
          <a:lstStyle/>
          <a:p>
            <a:fld id="{10806DA5-E7E3-401E-9CC0-A5C56C0FA5E8}" type="slidenum">
              <a:rPr lang="en-GB" smtClean="0"/>
              <a:t>23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587943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3844033" y="1374373"/>
            <a:ext cx="4682836" cy="13617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PART 2</a:t>
            </a:r>
          </a:p>
          <a:p>
            <a:pPr algn="ctr"/>
            <a:r>
              <a:rPr lang="en-US" sz="2000" dirty="0"/>
              <a:t>Christian-Biblical Perspective</a:t>
            </a:r>
          </a:p>
          <a:p>
            <a:pPr algn="ctr"/>
            <a:r>
              <a:rPr lang="en-US" sz="2000" dirty="0"/>
              <a:t>An analysis of the divinity of Christ</a:t>
            </a:r>
            <a:endParaRPr lang="en-US" dirty="0"/>
          </a:p>
        </p:txBody>
      </p:sp>
      <p:sp>
        <p:nvSpPr>
          <p:cNvPr id="7" name="Rectangle 6"/>
          <p:cNvSpPr/>
          <p:nvPr/>
        </p:nvSpPr>
        <p:spPr>
          <a:xfrm>
            <a:off x="276489" y="3151263"/>
            <a:ext cx="3387436" cy="13617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2.1</a:t>
            </a:r>
          </a:p>
          <a:p>
            <a:pPr algn="ctr"/>
            <a:r>
              <a:rPr lang="en-GB" dirty="0">
                <a:solidFill>
                  <a:schemeClr val="bg1"/>
                </a:solidFill>
              </a:rPr>
              <a:t>Jesus’ claim to being Divine </a:t>
            </a:r>
            <a:r>
              <a:rPr lang="en-GB" u="sng" dirty="0">
                <a:solidFill>
                  <a:schemeClr val="bg1"/>
                </a:solidFill>
              </a:rPr>
              <a:t>“God” </a:t>
            </a:r>
            <a:r>
              <a:rPr lang="en-GB" dirty="0">
                <a:solidFill>
                  <a:schemeClr val="bg1"/>
                </a:solidFill>
              </a:rPr>
              <a:t>or to </a:t>
            </a:r>
            <a:r>
              <a:rPr lang="en-GB" u="sng" dirty="0">
                <a:solidFill>
                  <a:schemeClr val="bg1"/>
                </a:solidFill>
              </a:rPr>
              <a:t>“worship him”</a:t>
            </a:r>
            <a:r>
              <a:rPr lang="en-GB" dirty="0">
                <a:solidFill>
                  <a:schemeClr val="bg1"/>
                </a:solidFill>
              </a:rPr>
              <a:t>?</a:t>
            </a:r>
          </a:p>
        </p:txBody>
      </p:sp>
      <p:sp>
        <p:nvSpPr>
          <p:cNvPr id="8" name="Rectangle 7"/>
          <p:cNvSpPr/>
          <p:nvPr/>
        </p:nvSpPr>
        <p:spPr>
          <a:xfrm>
            <a:off x="4491733" y="3151263"/>
            <a:ext cx="3387436" cy="13617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2.2</a:t>
            </a:r>
          </a:p>
          <a:p>
            <a:pPr algn="ctr"/>
            <a:r>
              <a:rPr lang="en-GB" dirty="0">
                <a:solidFill>
                  <a:schemeClr val="bg1"/>
                </a:solidFill>
              </a:rPr>
              <a:t>Jesus’ claim of being the </a:t>
            </a:r>
            <a:r>
              <a:rPr lang="en-GB" b="1" u="sng" dirty="0">
                <a:solidFill>
                  <a:schemeClr val="bg1"/>
                </a:solidFill>
              </a:rPr>
              <a:t>Son of God</a:t>
            </a:r>
            <a:r>
              <a:rPr lang="en-GB" dirty="0">
                <a:solidFill>
                  <a:schemeClr val="bg1"/>
                </a:solidFill>
              </a:rPr>
              <a:t>?</a:t>
            </a:r>
          </a:p>
        </p:txBody>
      </p:sp>
      <p:sp>
        <p:nvSpPr>
          <p:cNvPr id="9" name="Rectangle 8"/>
          <p:cNvSpPr/>
          <p:nvPr/>
        </p:nvSpPr>
        <p:spPr>
          <a:xfrm>
            <a:off x="8526870" y="3151263"/>
            <a:ext cx="3387436" cy="13617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2.3</a:t>
            </a:r>
          </a:p>
          <a:p>
            <a:pPr algn="ctr"/>
            <a:r>
              <a:rPr lang="en-GB" dirty="0">
                <a:solidFill>
                  <a:schemeClr val="bg1"/>
                </a:solidFill>
              </a:rPr>
              <a:t>Trinity in the Bible</a:t>
            </a:r>
          </a:p>
        </p:txBody>
      </p:sp>
      <p:cxnSp>
        <p:nvCxnSpPr>
          <p:cNvPr id="10" name="Straight Connector 9"/>
          <p:cNvCxnSpPr>
            <a:stCxn id="6" idx="2"/>
            <a:endCxn id="7" idx="0"/>
          </p:cNvCxnSpPr>
          <p:nvPr/>
        </p:nvCxnSpPr>
        <p:spPr>
          <a:xfrm flipH="1">
            <a:off x="1970207" y="2736103"/>
            <a:ext cx="4215244" cy="4151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a:stCxn id="6" idx="2"/>
            <a:endCxn id="8" idx="0"/>
          </p:cNvCxnSpPr>
          <p:nvPr/>
        </p:nvCxnSpPr>
        <p:spPr>
          <a:xfrm>
            <a:off x="6185451" y="2736103"/>
            <a:ext cx="0" cy="4151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p:cNvCxnSpPr>
            <a:stCxn id="6" idx="2"/>
            <a:endCxn id="9" idx="0"/>
          </p:cNvCxnSpPr>
          <p:nvPr/>
        </p:nvCxnSpPr>
        <p:spPr>
          <a:xfrm>
            <a:off x="6185451" y="2736103"/>
            <a:ext cx="4035137" cy="41516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Slide Number Placeholder 1"/>
          <p:cNvSpPr>
            <a:spLocks noGrp="1"/>
          </p:cNvSpPr>
          <p:nvPr>
            <p:ph type="sldNum" sz="quarter" idx="12"/>
          </p:nvPr>
        </p:nvSpPr>
        <p:spPr/>
        <p:txBody>
          <a:bodyPr/>
          <a:lstStyle/>
          <a:p>
            <a:fld id="{10806DA5-E7E3-401E-9CC0-A5C56C0FA5E8}" type="slidenum">
              <a:rPr lang="en-GB" smtClean="0"/>
              <a:t>24</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49403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461479"/>
          </a:xfrm>
        </p:spPr>
        <p:txBody>
          <a:bodyPr/>
          <a:lstStyle/>
          <a:p>
            <a:pPr algn="ctr"/>
            <a:r>
              <a:rPr lang="en-GB" dirty="0">
                <a:solidFill>
                  <a:schemeClr val="bg1"/>
                </a:solidFill>
              </a:rPr>
              <a:t>Christian Perspective</a:t>
            </a:r>
          </a:p>
        </p:txBody>
      </p:sp>
      <p:sp>
        <p:nvSpPr>
          <p:cNvPr id="3" name="Text Placeholder 2"/>
          <p:cNvSpPr>
            <a:spLocks noGrp="1"/>
          </p:cNvSpPr>
          <p:nvPr>
            <p:ph type="body" idx="1"/>
          </p:nvPr>
        </p:nvSpPr>
        <p:spPr>
          <a:xfrm>
            <a:off x="831850" y="3647354"/>
            <a:ext cx="10515600" cy="1500187"/>
          </a:xfrm>
        </p:spPr>
        <p:txBody>
          <a:bodyPr/>
          <a:lstStyle/>
          <a:p>
            <a:pPr algn="ctr"/>
            <a:r>
              <a:rPr lang="en-GB" dirty="0">
                <a:solidFill>
                  <a:schemeClr val="bg1"/>
                </a:solidFill>
              </a:rPr>
              <a:t>2.1.  Proofs of Jesus being God and to worship him</a:t>
            </a:r>
          </a:p>
          <a:p>
            <a:pPr algn="ctr"/>
            <a:r>
              <a:rPr lang="en-GB" dirty="0">
                <a:solidFill>
                  <a:schemeClr val="bg1"/>
                </a:solidFill>
              </a:rPr>
              <a:t>2.2.   Proofs of Jesus being the Son of God. </a:t>
            </a:r>
          </a:p>
          <a:p>
            <a:pPr algn="ctr"/>
            <a:r>
              <a:rPr lang="en-GB" dirty="0">
                <a:solidFill>
                  <a:schemeClr val="bg1"/>
                </a:solidFill>
              </a:rPr>
              <a:t>2.3.   Proofs of Trinity</a:t>
            </a:r>
          </a:p>
        </p:txBody>
      </p:sp>
      <p:sp>
        <p:nvSpPr>
          <p:cNvPr id="4" name="Slide Number Placeholder 3"/>
          <p:cNvSpPr>
            <a:spLocks noGrp="1"/>
          </p:cNvSpPr>
          <p:nvPr>
            <p:ph type="sldNum" sz="quarter" idx="12"/>
          </p:nvPr>
        </p:nvSpPr>
        <p:spPr/>
        <p:txBody>
          <a:bodyPr/>
          <a:lstStyle/>
          <a:p>
            <a:fld id="{10806DA5-E7E3-401E-9CC0-A5C56C0FA5E8}" type="slidenum">
              <a:rPr lang="en-GB" smtClean="0"/>
              <a:t>25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75929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a:bodyPr>
          <a:lstStyle/>
          <a:p>
            <a:pPr algn="ctr"/>
            <a:r>
              <a:rPr lang="en-GB" sz="3600" b="1" dirty="0"/>
              <a:t>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a:t>Proofs of Jesus being God and to worship him</a:t>
            </a:r>
          </a:p>
          <a:p>
            <a:pPr marL="971550" lvl="1" indent="-514350">
              <a:buFont typeface="+mj-lt"/>
              <a:buAutoNum type="alphaLcParenR"/>
            </a:pPr>
            <a:r>
              <a:rPr lang="en-GB"/>
              <a:t>Jesus himself claimed he is God.</a:t>
            </a:r>
          </a:p>
          <a:p>
            <a:pPr marL="971550" lvl="1" indent="-514350">
              <a:buFont typeface="+mj-lt"/>
              <a:buAutoNum type="alphaLcParenR"/>
            </a:pPr>
            <a:r>
              <a:rPr lang="en-GB"/>
              <a:t>Jesus claimed people should “worship him”</a:t>
            </a:r>
          </a:p>
          <a:p>
            <a:pPr marL="971550" lvl="1" indent="-514350">
              <a:buFont typeface="+mj-lt"/>
              <a:buAutoNum type="alphaLcParenR"/>
            </a:pPr>
            <a:r>
              <a:rPr lang="en-GB"/>
              <a:t>He accepted Divine entitlement (eg: people calling him God)</a:t>
            </a:r>
          </a:p>
          <a:p>
            <a:pPr marL="971550" lvl="1" indent="-514350">
              <a:buFont typeface="+mj-lt"/>
              <a:buAutoNum type="alphaLcParenR"/>
            </a:pPr>
            <a:r>
              <a:rPr lang="en-GB"/>
              <a:t>He did many miracles like raising people from the dead, walking on water etc</a:t>
            </a:r>
          </a:p>
          <a:p>
            <a:pPr marL="971550" lvl="1" indent="-514350">
              <a:buFont typeface="+mj-lt"/>
              <a:buAutoNum type="alphaLcParenR"/>
            </a:pPr>
            <a:r>
              <a:rPr lang="en-GB"/>
              <a:t>Jesus says he is not from this world and God is not also, which makes Jesus God.</a:t>
            </a:r>
          </a:p>
          <a:p>
            <a:pPr marL="971550" lvl="1" indent="-514350">
              <a:buFont typeface="+mj-lt"/>
              <a:buAutoNum type="alphaLcParenR"/>
            </a:pPr>
            <a:r>
              <a:rPr lang="en-GB"/>
              <a:t>Jesus was made in God’s image and made before all things</a:t>
            </a:r>
          </a:p>
          <a:p>
            <a:pPr marL="971550" lvl="1" indent="-514350">
              <a:buFont typeface="+mj-lt"/>
              <a:buAutoNum type="alphaLcParenR"/>
            </a:pPr>
            <a:r>
              <a:rPr lang="en-GB"/>
              <a:t>He was born without a father (no male intervention) so as default God becomes his father</a:t>
            </a:r>
          </a:p>
          <a:p>
            <a:pPr marL="971550" lvl="1" indent="-514350">
              <a:buFont typeface="+mj-lt"/>
              <a:buAutoNum type="alphaLcParenR"/>
            </a:pPr>
            <a:r>
              <a:rPr lang="en-GB"/>
              <a:t>Jesus is honoured just as the father was honoured.</a:t>
            </a:r>
          </a:p>
          <a:p>
            <a:pPr marL="971550" lvl="1" indent="-514350">
              <a:buFont typeface="+mj-lt"/>
              <a:buAutoNum type="alphaLcParenR"/>
            </a:pPr>
            <a:r>
              <a:rPr lang="en-GB"/>
              <a:t>He was given authority over everything.</a:t>
            </a:r>
          </a:p>
          <a:p>
            <a:pPr marL="971550" lvl="1" indent="-514350">
              <a:buFont typeface="+mj-lt"/>
              <a:buAutoNum type="alphaLcParenR"/>
            </a:pPr>
            <a:endParaRPr lang="en-GB"/>
          </a:p>
          <a:p>
            <a:pPr marL="457200" indent="-457200">
              <a:buFont typeface="+mj-lt"/>
              <a:buAutoNum type="arabicPeriod"/>
            </a:pPr>
            <a:r>
              <a:rPr lang="en-GB" b="1"/>
              <a:t>Proofs of Jesus being the </a:t>
            </a:r>
            <a:r>
              <a:rPr lang="en-GB" b="1" u="sng"/>
              <a:t>begotten</a:t>
            </a:r>
            <a:r>
              <a:rPr lang="en-GB" b="1"/>
              <a:t> Son of God</a:t>
            </a:r>
          </a:p>
          <a:p>
            <a:pPr marL="914400" lvl="1" indent="-457200">
              <a:buFont typeface="+mj-lt"/>
              <a:buAutoNum type="alphaLcParenR"/>
            </a:pPr>
            <a:r>
              <a:rPr lang="en-GB"/>
              <a:t>God said “this is my beloved son” and called him his son</a:t>
            </a:r>
          </a:p>
          <a:p>
            <a:pPr marL="914400" lvl="1" indent="-457200">
              <a:buFont typeface="+mj-lt"/>
              <a:buAutoNum type="alphaLcParenR"/>
            </a:pPr>
            <a:r>
              <a:rPr lang="en-GB"/>
              <a:t>Jesus calls himself the “Son of God”. </a:t>
            </a:r>
          </a:p>
          <a:p>
            <a:pPr marL="914400" lvl="1" indent="-457200">
              <a:buFont typeface="+mj-lt"/>
              <a:buAutoNum type="alphaLcParenR"/>
            </a:pPr>
            <a:r>
              <a:rPr lang="en-GB"/>
              <a:t>Holy Ghost says “he will be the son of God”</a:t>
            </a:r>
          </a:p>
          <a:p>
            <a:pPr marL="914400" lvl="1" indent="-457200">
              <a:buFont typeface="+mj-lt"/>
              <a:buAutoNum type="alphaLcParenR"/>
            </a:pPr>
            <a:r>
              <a:rPr lang="en-GB"/>
              <a:t>The apostles of Christ calls him the “Son of God”</a:t>
            </a:r>
          </a:p>
          <a:p>
            <a:pPr marL="914400" lvl="1" indent="-457200">
              <a:buFont typeface="+mj-lt"/>
              <a:buAutoNum type="alphaLcParenR"/>
            </a:pPr>
            <a:r>
              <a:rPr lang="en-GB"/>
              <a:t>Jesus referred to God as “His father”</a:t>
            </a:r>
          </a:p>
          <a:p>
            <a:pPr marL="914400" lvl="1" indent="-457200">
              <a:buFont typeface="+mj-lt"/>
              <a:buAutoNum type="alphaLcParenR"/>
            </a:pPr>
            <a:endParaRPr lang="en-GB"/>
          </a:p>
          <a:p>
            <a:pPr marL="457200" indent="-457200">
              <a:buFont typeface="+mj-lt"/>
              <a:buAutoNum type="arabicPeriod"/>
            </a:pPr>
            <a:r>
              <a:rPr lang="en-GB" b="1"/>
              <a:t>Proofs of Trinity</a:t>
            </a:r>
          </a:p>
          <a:p>
            <a:pPr marL="971550" lvl="1" indent="-514350">
              <a:buFont typeface="+mj-lt"/>
              <a:buAutoNum type="alphaLcParenR"/>
            </a:pPr>
            <a:r>
              <a:rPr lang="en-GB"/>
              <a:t>Jesus himself claimed: him, the Father and the Holy Spirit are Three Gods in One. </a:t>
            </a:r>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26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26470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686" y="996507"/>
            <a:ext cx="10515600" cy="1892444"/>
          </a:xfrm>
        </p:spPr>
        <p:txBody>
          <a:bodyPr/>
          <a:lstStyle/>
          <a:p>
            <a:pPr algn="ctr"/>
            <a:r>
              <a:rPr lang="en-GB" dirty="0">
                <a:solidFill>
                  <a:schemeClr val="bg1"/>
                </a:solidFill>
              </a:rPr>
              <a:t>1. Proofs for Jesus being God and to worship him</a:t>
            </a:r>
          </a:p>
        </p:txBody>
      </p:sp>
      <p:sp>
        <p:nvSpPr>
          <p:cNvPr id="3" name="Text Placeholder 2"/>
          <p:cNvSpPr>
            <a:spLocks noGrp="1"/>
          </p:cNvSpPr>
          <p:nvPr>
            <p:ph type="body" idx="1"/>
          </p:nvPr>
        </p:nvSpPr>
        <p:spPr>
          <a:xfrm>
            <a:off x="1053522" y="519609"/>
            <a:ext cx="10515600" cy="476898"/>
          </a:xfrm>
        </p:spPr>
        <p:txBody>
          <a:bodyPr>
            <a:normAutofit/>
          </a:bodyPr>
          <a:lstStyle/>
          <a:p>
            <a:pPr algn="ctr"/>
            <a:r>
              <a:rPr lang="en-GB" sz="2800" dirty="0">
                <a:solidFill>
                  <a:schemeClr val="bg1"/>
                </a:solidFill>
              </a:rPr>
              <a:t>PART 2.1. Christian Perspective</a:t>
            </a:r>
          </a:p>
        </p:txBody>
      </p:sp>
      <p:sp>
        <p:nvSpPr>
          <p:cNvPr id="4" name="Text Placeholder 2"/>
          <p:cNvSpPr txBox="1">
            <a:spLocks/>
          </p:cNvSpPr>
          <p:nvPr/>
        </p:nvSpPr>
        <p:spPr>
          <a:xfrm>
            <a:off x="942686" y="3128077"/>
            <a:ext cx="10515600" cy="3065299"/>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71550" lvl="1" indent="-514350">
              <a:buFont typeface="+mj-lt"/>
              <a:buAutoNum type="alphaLcParenR"/>
            </a:pPr>
            <a:r>
              <a:rPr lang="en-GB" sz="2400" dirty="0">
                <a:solidFill>
                  <a:schemeClr val="bg1"/>
                </a:solidFill>
              </a:rPr>
              <a:t>Jesus himself claimed he is God.</a:t>
            </a:r>
          </a:p>
          <a:p>
            <a:pPr marL="971550" lvl="1" indent="-514350">
              <a:buFont typeface="+mj-lt"/>
              <a:buAutoNum type="alphaLcParenR"/>
            </a:pPr>
            <a:r>
              <a:rPr lang="en-GB" sz="2400" dirty="0">
                <a:solidFill>
                  <a:schemeClr val="bg1"/>
                </a:solidFill>
              </a:rPr>
              <a:t>Jesus claimed people should “worship him”</a:t>
            </a:r>
          </a:p>
          <a:p>
            <a:pPr marL="971550" lvl="1" indent="-514350">
              <a:buFont typeface="+mj-lt"/>
              <a:buAutoNum type="alphaLcParenR"/>
            </a:pPr>
            <a:r>
              <a:rPr lang="en-GB" sz="2400" dirty="0">
                <a:solidFill>
                  <a:schemeClr val="bg1"/>
                </a:solidFill>
              </a:rPr>
              <a:t>He accepted Divine entitlement (</a:t>
            </a:r>
            <a:r>
              <a:rPr lang="en-GB" sz="2400" dirty="0" err="1">
                <a:solidFill>
                  <a:schemeClr val="bg1"/>
                </a:solidFill>
              </a:rPr>
              <a:t>eg</a:t>
            </a:r>
            <a:r>
              <a:rPr lang="en-GB" sz="2400" dirty="0">
                <a:solidFill>
                  <a:schemeClr val="bg1"/>
                </a:solidFill>
              </a:rPr>
              <a:t>: people calling him God)</a:t>
            </a:r>
          </a:p>
          <a:p>
            <a:pPr marL="971550" lvl="1" indent="-514350">
              <a:buFont typeface="+mj-lt"/>
              <a:buAutoNum type="alphaLcParenR"/>
            </a:pPr>
            <a:r>
              <a:rPr lang="en-GB" sz="2400" dirty="0">
                <a:solidFill>
                  <a:schemeClr val="bg1"/>
                </a:solidFill>
              </a:rPr>
              <a:t>He did many </a:t>
            </a:r>
            <a:r>
              <a:rPr lang="en-GB" sz="2400" b="1" u="sng" dirty="0">
                <a:solidFill>
                  <a:schemeClr val="bg1"/>
                </a:solidFill>
              </a:rPr>
              <a:t>miracles</a:t>
            </a:r>
            <a:r>
              <a:rPr lang="en-GB" sz="2400" dirty="0">
                <a:solidFill>
                  <a:schemeClr val="bg1"/>
                </a:solidFill>
              </a:rPr>
              <a:t> like raising people from the dead, walking on water </a:t>
            </a:r>
            <a:r>
              <a:rPr lang="en-GB" sz="2400" dirty="0" err="1">
                <a:solidFill>
                  <a:schemeClr val="bg1"/>
                </a:solidFill>
              </a:rPr>
              <a:t>etc</a:t>
            </a:r>
            <a:endParaRPr lang="en-GB" sz="2400" dirty="0">
              <a:solidFill>
                <a:schemeClr val="bg1"/>
              </a:solidFill>
            </a:endParaRPr>
          </a:p>
          <a:p>
            <a:pPr marL="971550" lvl="1" indent="-514350">
              <a:buFont typeface="+mj-lt"/>
              <a:buAutoNum type="alphaLcParenR"/>
            </a:pPr>
            <a:r>
              <a:rPr lang="en-GB" sz="2400" dirty="0">
                <a:solidFill>
                  <a:schemeClr val="bg1"/>
                </a:solidFill>
              </a:rPr>
              <a:t>Jesus says he is not from this world and God is not also, which makes Jesus God.</a:t>
            </a:r>
          </a:p>
          <a:p>
            <a:pPr marL="971550" lvl="1" indent="-514350">
              <a:buFont typeface="+mj-lt"/>
              <a:buAutoNum type="alphaLcParenR"/>
            </a:pPr>
            <a:r>
              <a:rPr lang="en-GB" sz="2400" dirty="0">
                <a:solidFill>
                  <a:schemeClr val="bg1"/>
                </a:solidFill>
              </a:rPr>
              <a:t>Jesus was made in God’s image and made before all things</a:t>
            </a:r>
          </a:p>
          <a:p>
            <a:pPr marL="971550" lvl="1" indent="-514350">
              <a:buFont typeface="+mj-lt"/>
              <a:buAutoNum type="alphaLcParenR"/>
            </a:pPr>
            <a:r>
              <a:rPr lang="en-GB" sz="2400" dirty="0">
                <a:solidFill>
                  <a:schemeClr val="bg1"/>
                </a:solidFill>
              </a:rPr>
              <a:t>He was born without a father (no male intervention) so as default God becomes his father</a:t>
            </a:r>
          </a:p>
          <a:p>
            <a:pPr marL="971550" lvl="1" indent="-514350">
              <a:buFont typeface="+mj-lt"/>
              <a:buAutoNum type="alphaLcParenR"/>
            </a:pPr>
            <a:r>
              <a:rPr lang="en-GB" sz="2400" dirty="0">
                <a:solidFill>
                  <a:schemeClr val="bg1"/>
                </a:solidFill>
              </a:rPr>
              <a:t>Jesus is honoured just as the father was honoured</a:t>
            </a:r>
          </a:p>
          <a:p>
            <a:pPr marL="971550" lvl="1" indent="-514350">
              <a:buFont typeface="+mj-lt"/>
              <a:buAutoNum type="alphaLcParenR"/>
            </a:pPr>
            <a:r>
              <a:rPr lang="en-GB" sz="2400" dirty="0">
                <a:solidFill>
                  <a:schemeClr val="bg1"/>
                </a:solidFill>
              </a:rPr>
              <a:t>He was given authority over everything. </a:t>
            </a:r>
          </a:p>
          <a:p>
            <a:pPr marL="971550" lvl="1" indent="-514350">
              <a:buFont typeface="+mj-lt"/>
              <a:buAutoNum type="alphaLcParenR"/>
            </a:pPr>
            <a:endParaRPr lang="en-GB" sz="2400" dirty="0">
              <a:solidFill>
                <a:schemeClr val="bg1"/>
              </a:solidFill>
            </a:endParaRPr>
          </a:p>
        </p:txBody>
      </p:sp>
      <p:sp>
        <p:nvSpPr>
          <p:cNvPr id="5" name="Slide Number Placeholder 4"/>
          <p:cNvSpPr>
            <a:spLocks noGrp="1"/>
          </p:cNvSpPr>
          <p:nvPr>
            <p:ph type="sldNum" sz="quarter" idx="12"/>
          </p:nvPr>
        </p:nvSpPr>
        <p:spPr/>
        <p:txBody>
          <a:bodyPr/>
          <a:lstStyle/>
          <a:p>
            <a:fld id="{10806DA5-E7E3-401E-9CC0-A5C56C0FA5E8}" type="slidenum">
              <a:rPr lang="en-GB" smtClean="0"/>
              <a:t>27</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3296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b="1" dirty="0"/>
              <a:t>1a. Jesus himself claimed he is God.</a:t>
            </a:r>
            <a:endParaRPr lang="en-US" b="1" dirty="0"/>
          </a:p>
        </p:txBody>
      </p:sp>
      <p:sp>
        <p:nvSpPr>
          <p:cNvPr id="3" name="Content Placeholder 2"/>
          <p:cNvSpPr>
            <a:spLocks noGrp="1"/>
          </p:cNvSpPr>
          <p:nvPr>
            <p:ph idx="1"/>
          </p:nvPr>
        </p:nvSpPr>
        <p:spPr>
          <a:xfrm>
            <a:off x="838200" y="1413164"/>
            <a:ext cx="10515600" cy="4763799"/>
          </a:xfrm>
        </p:spPr>
        <p:txBody>
          <a:bodyPr>
            <a:normAutofit/>
          </a:bodyPr>
          <a:lstStyle/>
          <a:p>
            <a:pPr marL="0" indent="0">
              <a:buNone/>
            </a:pPr>
            <a:r>
              <a:rPr lang="en-US" dirty="0"/>
              <a:t>“</a:t>
            </a:r>
            <a:r>
              <a:rPr lang="en-GB" dirty="0"/>
              <a:t>Jesus said unto them, </a:t>
            </a:r>
            <a:r>
              <a:rPr lang="en-GB" b="1" dirty="0">
                <a:solidFill>
                  <a:srgbClr val="FF0000"/>
                </a:solidFill>
              </a:rPr>
              <a:t>I am the way, the truth and the life: no man cometh unto the father, but by me.”  </a:t>
            </a:r>
            <a:r>
              <a:rPr lang="en-GB" dirty="0"/>
              <a:t>-  John 14:6</a:t>
            </a:r>
            <a:r>
              <a:rPr lang="en-US" dirty="0"/>
              <a:t> </a:t>
            </a:r>
          </a:p>
          <a:p>
            <a:pPr marL="0" indent="0">
              <a:buNone/>
            </a:pPr>
            <a:endParaRPr lang="en-US" dirty="0"/>
          </a:p>
          <a:p>
            <a:pPr marL="0" indent="0">
              <a:buNone/>
            </a:pPr>
            <a:r>
              <a:rPr lang="en-US" dirty="0"/>
              <a:t>“I am the </a:t>
            </a:r>
            <a:r>
              <a:rPr lang="en-US" dirty="0">
                <a:solidFill>
                  <a:srgbClr val="FF0000"/>
                </a:solidFill>
              </a:rPr>
              <a:t>Alpha</a:t>
            </a:r>
            <a:r>
              <a:rPr lang="en-US" dirty="0"/>
              <a:t> and the </a:t>
            </a:r>
            <a:r>
              <a:rPr lang="en-US" dirty="0">
                <a:solidFill>
                  <a:srgbClr val="FF0000"/>
                </a:solidFill>
              </a:rPr>
              <a:t>Omega</a:t>
            </a:r>
            <a:r>
              <a:rPr lang="en-US" dirty="0"/>
              <a:t>, the </a:t>
            </a:r>
            <a:r>
              <a:rPr lang="en-US" dirty="0">
                <a:solidFill>
                  <a:srgbClr val="FF0000"/>
                </a:solidFill>
              </a:rPr>
              <a:t>First</a:t>
            </a:r>
            <a:r>
              <a:rPr lang="en-US" dirty="0"/>
              <a:t> and the </a:t>
            </a:r>
            <a:r>
              <a:rPr lang="en-US" dirty="0">
                <a:solidFill>
                  <a:srgbClr val="FF0000"/>
                </a:solidFill>
              </a:rPr>
              <a:t>Last</a:t>
            </a:r>
            <a:r>
              <a:rPr lang="en-US" dirty="0"/>
              <a:t>, the </a:t>
            </a:r>
            <a:r>
              <a:rPr lang="en-US" dirty="0">
                <a:solidFill>
                  <a:srgbClr val="FF0000"/>
                </a:solidFill>
              </a:rPr>
              <a:t>Beginning</a:t>
            </a:r>
            <a:r>
              <a:rPr lang="en-US" dirty="0"/>
              <a:t> and the </a:t>
            </a:r>
            <a:r>
              <a:rPr lang="en-US" dirty="0">
                <a:solidFill>
                  <a:srgbClr val="FF0000"/>
                </a:solidFill>
              </a:rPr>
              <a:t>End</a:t>
            </a:r>
            <a:r>
              <a:rPr lang="en-US" dirty="0"/>
              <a:t>.”   -   </a:t>
            </a:r>
            <a:r>
              <a:rPr lang="en-US" sz="2400" dirty="0"/>
              <a:t>Revelation 22:13</a:t>
            </a:r>
          </a:p>
          <a:p>
            <a:pPr marL="0" indent="0">
              <a:buNone/>
            </a:pPr>
            <a:endParaRPr lang="en-US" sz="2400" dirty="0"/>
          </a:p>
          <a:p>
            <a:pPr marL="0" indent="0">
              <a:buNone/>
            </a:pPr>
            <a:r>
              <a:rPr lang="en-GB" dirty="0"/>
              <a:t>"For the Son of Man is </a:t>
            </a:r>
            <a:r>
              <a:rPr lang="en-GB" b="1" u="sng" dirty="0">
                <a:solidFill>
                  <a:srgbClr val="FF0000"/>
                </a:solidFill>
              </a:rPr>
              <a:t>Lord</a:t>
            </a:r>
            <a:r>
              <a:rPr lang="en-GB" dirty="0"/>
              <a:t> of the Sabbath."   -  Matthew 12:8</a:t>
            </a:r>
          </a:p>
          <a:p>
            <a:pPr marL="0" indent="0">
              <a:buNone/>
            </a:pPr>
            <a:endParaRPr lang="en-GB" dirty="0"/>
          </a:p>
          <a:p>
            <a:pPr marL="0" indent="0">
              <a:buNone/>
            </a:pPr>
            <a:r>
              <a:rPr lang="en-GB" dirty="0"/>
              <a:t>"Consequently, the Son of Man is </a:t>
            </a:r>
            <a:r>
              <a:rPr lang="en-GB" b="1" u="sng" dirty="0">
                <a:solidFill>
                  <a:srgbClr val="FF0000"/>
                </a:solidFill>
              </a:rPr>
              <a:t>Lord</a:t>
            </a:r>
            <a:r>
              <a:rPr lang="en-GB" dirty="0"/>
              <a:t> even of the Sabbath.“ -  </a:t>
            </a:r>
            <a:br>
              <a:rPr lang="en-GB" dirty="0"/>
            </a:br>
            <a:r>
              <a:rPr lang="en-GB" dirty="0"/>
              <a:t>Mark 2:28</a:t>
            </a:r>
          </a:p>
          <a:p>
            <a:pPr marL="0" indent="0">
              <a:buNone/>
            </a:pPr>
            <a:endParaRPr lang="en-US"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28</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01454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b="1" dirty="0"/>
              <a:t>1a. Jesus himself claimed he is God.</a:t>
            </a:r>
            <a:endParaRPr lang="en-US" b="1" dirty="0"/>
          </a:p>
        </p:txBody>
      </p:sp>
      <p:sp>
        <p:nvSpPr>
          <p:cNvPr id="3" name="Content Placeholder 2"/>
          <p:cNvSpPr>
            <a:spLocks noGrp="1"/>
          </p:cNvSpPr>
          <p:nvPr>
            <p:ph idx="1"/>
          </p:nvPr>
        </p:nvSpPr>
        <p:spPr>
          <a:xfrm>
            <a:off x="838200" y="1413164"/>
            <a:ext cx="10515600" cy="4763799"/>
          </a:xfrm>
        </p:spPr>
        <p:txBody>
          <a:bodyPr>
            <a:normAutofit/>
          </a:bodyPr>
          <a:lstStyle/>
          <a:p>
            <a:pPr marL="0" indent="0">
              <a:buNone/>
            </a:pPr>
            <a:r>
              <a:rPr lang="en-US" sz="2400" dirty="0"/>
              <a:t>“Your father Abraham rejoiced at the thought of seeing my day; he saw it and was glad…” “You are not yet fifty years old,” the Jews said to him, “and you have seen Abraham!” “I tell you the truth,” Jesus answered, “before Abraham was born, </a:t>
            </a:r>
            <a:r>
              <a:rPr lang="en-US" sz="2400" b="1" u="sng" dirty="0">
                <a:solidFill>
                  <a:srgbClr val="FF0000"/>
                </a:solidFill>
              </a:rPr>
              <a:t>I am</a:t>
            </a:r>
            <a:r>
              <a:rPr lang="en-US" sz="2400" dirty="0"/>
              <a:t>!” At this, they picked up stones to stone him, but Jesus hid himself, slipping away from the temple grounds.” </a:t>
            </a:r>
          </a:p>
          <a:p>
            <a:pPr marL="0" indent="0">
              <a:buNone/>
            </a:pPr>
            <a:r>
              <a:rPr lang="en-US" sz="2400" dirty="0"/>
              <a:t>(John 8:56-59). </a:t>
            </a:r>
          </a:p>
          <a:p>
            <a:pPr marL="0" indent="0">
              <a:buNone/>
            </a:pPr>
            <a:endParaRPr lang="en-US" sz="2400" dirty="0"/>
          </a:p>
          <a:p>
            <a:pPr marL="0" indent="0">
              <a:buNone/>
            </a:pPr>
            <a:r>
              <a:rPr lang="en-US" sz="2000" b="1" i="1" dirty="0"/>
              <a:t>The shock of this claim are those two words </a:t>
            </a:r>
            <a:r>
              <a:rPr lang="en-US" sz="2000" b="1" i="1" u="sng" dirty="0"/>
              <a:t>“I am.” </a:t>
            </a:r>
            <a:r>
              <a:rPr lang="en-US" sz="2000" b="1" i="1" dirty="0"/>
              <a:t>It is the same designation that God used for Himself in His call to Moses:   </a:t>
            </a:r>
          </a:p>
          <a:p>
            <a:pPr marL="0" indent="0">
              <a:buNone/>
            </a:pPr>
            <a:r>
              <a:rPr lang="en-US" sz="2400" dirty="0"/>
              <a:t>God said to Moses, “I AM WHO I AM. This is what you are to say to the Israelites: 'I AM “has sent me to you.”</a:t>
            </a:r>
          </a:p>
          <a:p>
            <a:pPr marL="0" indent="0">
              <a:buNone/>
            </a:pPr>
            <a:r>
              <a:rPr lang="en-US" sz="2400" dirty="0"/>
              <a:t>(Exodus 3:14) </a:t>
            </a:r>
          </a:p>
        </p:txBody>
      </p:sp>
      <p:sp>
        <p:nvSpPr>
          <p:cNvPr id="4" name="Slide Number Placeholder 3"/>
          <p:cNvSpPr>
            <a:spLocks noGrp="1"/>
          </p:cNvSpPr>
          <p:nvPr>
            <p:ph type="sldNum" sz="quarter" idx="12"/>
          </p:nvPr>
        </p:nvSpPr>
        <p:spPr/>
        <p:txBody>
          <a:bodyPr/>
          <a:lstStyle/>
          <a:p>
            <a:fld id="{10806DA5-E7E3-401E-9CC0-A5C56C0FA5E8}" type="slidenum">
              <a:rPr lang="en-GB" smtClean="0"/>
              <a:t>29</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31749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182"/>
            <a:ext cx="10515600" cy="860560"/>
          </a:xfrm>
        </p:spPr>
        <p:txBody>
          <a:bodyPr/>
          <a:lstStyle/>
          <a:p>
            <a:pPr algn="ctr"/>
            <a:r>
              <a:rPr lang="en-GB" b="1" dirty="0"/>
              <a:t>Topics covered in the lecture</a:t>
            </a:r>
          </a:p>
        </p:txBody>
      </p:sp>
      <p:sp>
        <p:nvSpPr>
          <p:cNvPr id="4" name="Rectangle 3"/>
          <p:cNvSpPr/>
          <p:nvPr/>
        </p:nvSpPr>
        <p:spPr>
          <a:xfrm>
            <a:off x="3754582" y="1225686"/>
            <a:ext cx="4682836" cy="18152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PART 1</a:t>
            </a:r>
          </a:p>
          <a:p>
            <a:pPr algn="ctr"/>
            <a:r>
              <a:rPr lang="en-US" sz="2000" dirty="0"/>
              <a:t>Quran/Islamic Perspective of Christ and Christians</a:t>
            </a:r>
          </a:p>
          <a:p>
            <a:pPr algn="ctr"/>
            <a:r>
              <a:rPr lang="en-US" sz="1400" i="1" dirty="0"/>
              <a:t>(Similarities and differences between Islam and Christianity on Christ)</a:t>
            </a:r>
            <a:endParaRPr lang="en-US" sz="1200" i="1" dirty="0"/>
          </a:p>
        </p:txBody>
      </p:sp>
      <p:sp>
        <p:nvSpPr>
          <p:cNvPr id="5" name="Rectangle 4"/>
          <p:cNvSpPr/>
          <p:nvPr/>
        </p:nvSpPr>
        <p:spPr>
          <a:xfrm>
            <a:off x="3754581" y="3242929"/>
            <a:ext cx="4682836" cy="13617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PART 2</a:t>
            </a:r>
          </a:p>
          <a:p>
            <a:pPr algn="ctr"/>
            <a:r>
              <a:rPr lang="en-US" sz="2400" dirty="0"/>
              <a:t>Christian-Biblical Perspective</a:t>
            </a:r>
          </a:p>
          <a:p>
            <a:pPr algn="ctr"/>
            <a:r>
              <a:rPr lang="en-US" sz="1600" dirty="0"/>
              <a:t>An analysis of the divinity of Christ</a:t>
            </a:r>
            <a:endParaRPr lang="en-US" sz="1400" dirty="0"/>
          </a:p>
        </p:txBody>
      </p:sp>
      <p:sp>
        <p:nvSpPr>
          <p:cNvPr id="6" name="Rectangle 5"/>
          <p:cNvSpPr/>
          <p:nvPr/>
        </p:nvSpPr>
        <p:spPr>
          <a:xfrm>
            <a:off x="8883776" y="2054215"/>
            <a:ext cx="2198354" cy="13014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2.1</a:t>
            </a:r>
          </a:p>
          <a:p>
            <a:pPr algn="ctr"/>
            <a:r>
              <a:rPr lang="en-GB" sz="1400" dirty="0">
                <a:solidFill>
                  <a:schemeClr val="bg1"/>
                </a:solidFill>
              </a:rPr>
              <a:t>Jesus’ claim to being Divine </a:t>
            </a:r>
            <a:r>
              <a:rPr lang="en-GB" sz="1400" u="sng" dirty="0">
                <a:solidFill>
                  <a:schemeClr val="bg1"/>
                </a:solidFill>
              </a:rPr>
              <a:t>“God” </a:t>
            </a:r>
            <a:r>
              <a:rPr lang="en-GB" sz="1400" dirty="0">
                <a:solidFill>
                  <a:schemeClr val="bg1"/>
                </a:solidFill>
              </a:rPr>
              <a:t>or to </a:t>
            </a:r>
            <a:r>
              <a:rPr lang="en-GB" sz="1400" u="sng" dirty="0">
                <a:solidFill>
                  <a:schemeClr val="bg1"/>
                </a:solidFill>
              </a:rPr>
              <a:t>“worship him”</a:t>
            </a:r>
            <a:r>
              <a:rPr lang="en-GB" sz="1400" dirty="0">
                <a:solidFill>
                  <a:schemeClr val="bg1"/>
                </a:solidFill>
              </a:rPr>
              <a:t>?</a:t>
            </a:r>
          </a:p>
        </p:txBody>
      </p:sp>
      <p:sp>
        <p:nvSpPr>
          <p:cNvPr id="7" name="Rectangle 6"/>
          <p:cNvSpPr/>
          <p:nvPr/>
        </p:nvSpPr>
        <p:spPr>
          <a:xfrm>
            <a:off x="8883776" y="3456655"/>
            <a:ext cx="2198354" cy="13014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2.2</a:t>
            </a:r>
          </a:p>
          <a:p>
            <a:pPr algn="ctr"/>
            <a:r>
              <a:rPr lang="en-GB" sz="1400" dirty="0">
                <a:solidFill>
                  <a:schemeClr val="bg1"/>
                </a:solidFill>
              </a:rPr>
              <a:t>Jesus’ claim of being the begotten </a:t>
            </a:r>
            <a:r>
              <a:rPr lang="en-GB" sz="1400" b="1" u="sng" dirty="0">
                <a:solidFill>
                  <a:schemeClr val="bg1"/>
                </a:solidFill>
              </a:rPr>
              <a:t>Son of God</a:t>
            </a:r>
            <a:r>
              <a:rPr lang="en-GB" sz="1400" dirty="0">
                <a:solidFill>
                  <a:schemeClr val="bg1"/>
                </a:solidFill>
              </a:rPr>
              <a:t>?</a:t>
            </a:r>
          </a:p>
        </p:txBody>
      </p:sp>
      <p:sp>
        <p:nvSpPr>
          <p:cNvPr id="8" name="Rectangle 7"/>
          <p:cNvSpPr/>
          <p:nvPr/>
        </p:nvSpPr>
        <p:spPr>
          <a:xfrm>
            <a:off x="8883776" y="4954267"/>
            <a:ext cx="2198354" cy="13014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2.3</a:t>
            </a:r>
          </a:p>
          <a:p>
            <a:pPr algn="ctr"/>
            <a:r>
              <a:rPr lang="en-GB" sz="1400" dirty="0">
                <a:solidFill>
                  <a:schemeClr val="bg1"/>
                </a:solidFill>
              </a:rPr>
              <a:t>Trinity in the Bible</a:t>
            </a:r>
          </a:p>
        </p:txBody>
      </p:sp>
      <p:cxnSp>
        <p:nvCxnSpPr>
          <p:cNvPr id="11" name="Straight Connector 10"/>
          <p:cNvCxnSpPr>
            <a:stCxn id="6" idx="1"/>
            <a:endCxn id="5" idx="3"/>
          </p:cNvCxnSpPr>
          <p:nvPr/>
        </p:nvCxnSpPr>
        <p:spPr>
          <a:xfrm flipH="1">
            <a:off x="8437417" y="2704949"/>
            <a:ext cx="446359" cy="12188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p:cNvCxnSpPr>
            <a:stCxn id="5" idx="3"/>
            <a:endCxn id="7" idx="1"/>
          </p:cNvCxnSpPr>
          <p:nvPr/>
        </p:nvCxnSpPr>
        <p:spPr>
          <a:xfrm>
            <a:off x="8437417" y="3923794"/>
            <a:ext cx="446359" cy="18359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5" idx="3"/>
            <a:endCxn id="8" idx="1"/>
          </p:cNvCxnSpPr>
          <p:nvPr/>
        </p:nvCxnSpPr>
        <p:spPr>
          <a:xfrm>
            <a:off x="8437417" y="3923794"/>
            <a:ext cx="446359" cy="168120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3754581" y="4811382"/>
            <a:ext cx="4682836" cy="1361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PART 3</a:t>
            </a:r>
          </a:p>
          <a:p>
            <a:pPr algn="ctr"/>
            <a:r>
              <a:rPr lang="en-US" sz="2400" dirty="0"/>
              <a:t>Islamic-Biblical Perspective</a:t>
            </a:r>
          </a:p>
          <a:p>
            <a:pPr algn="ctr"/>
            <a:r>
              <a:rPr lang="en-US" sz="1600" dirty="0"/>
              <a:t>An analysis of the divinity of Christ</a:t>
            </a:r>
            <a:endParaRPr lang="en-US" sz="1400" dirty="0"/>
          </a:p>
        </p:txBody>
      </p:sp>
      <p:sp>
        <p:nvSpPr>
          <p:cNvPr id="26" name="Rectangle 25"/>
          <p:cNvSpPr/>
          <p:nvPr/>
        </p:nvSpPr>
        <p:spPr>
          <a:xfrm>
            <a:off x="1109868" y="2494850"/>
            <a:ext cx="2198354" cy="13014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3.1</a:t>
            </a:r>
          </a:p>
          <a:p>
            <a:pPr algn="ctr"/>
            <a:r>
              <a:rPr lang="en-GB" sz="1400" dirty="0">
                <a:solidFill>
                  <a:schemeClr val="bg1"/>
                </a:solidFill>
              </a:rPr>
              <a:t>Jesus’ claim to being Divine </a:t>
            </a:r>
            <a:r>
              <a:rPr lang="en-GB" sz="1400" u="sng" dirty="0">
                <a:solidFill>
                  <a:schemeClr val="bg1"/>
                </a:solidFill>
              </a:rPr>
              <a:t>“God” </a:t>
            </a:r>
            <a:r>
              <a:rPr lang="en-GB" sz="1400" dirty="0">
                <a:solidFill>
                  <a:schemeClr val="bg1"/>
                </a:solidFill>
              </a:rPr>
              <a:t>or to </a:t>
            </a:r>
            <a:r>
              <a:rPr lang="en-GB" sz="1400" u="sng" dirty="0">
                <a:solidFill>
                  <a:schemeClr val="bg1"/>
                </a:solidFill>
              </a:rPr>
              <a:t>“worship him”</a:t>
            </a:r>
            <a:r>
              <a:rPr lang="en-GB" sz="1400" dirty="0">
                <a:solidFill>
                  <a:schemeClr val="bg1"/>
                </a:solidFill>
              </a:rPr>
              <a:t>?</a:t>
            </a:r>
          </a:p>
        </p:txBody>
      </p:sp>
      <p:sp>
        <p:nvSpPr>
          <p:cNvPr id="27" name="Rectangle 26"/>
          <p:cNvSpPr/>
          <p:nvPr/>
        </p:nvSpPr>
        <p:spPr>
          <a:xfrm>
            <a:off x="1109868" y="3897290"/>
            <a:ext cx="2198354" cy="13014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3.2</a:t>
            </a:r>
          </a:p>
          <a:p>
            <a:pPr algn="ctr"/>
            <a:r>
              <a:rPr lang="en-GB" sz="1400" dirty="0">
                <a:solidFill>
                  <a:schemeClr val="bg1"/>
                </a:solidFill>
              </a:rPr>
              <a:t>Jesus’ claim of being the begotten </a:t>
            </a:r>
            <a:r>
              <a:rPr lang="en-GB" sz="1400" b="1" u="sng" dirty="0">
                <a:solidFill>
                  <a:schemeClr val="bg1"/>
                </a:solidFill>
              </a:rPr>
              <a:t>Son of God</a:t>
            </a:r>
            <a:r>
              <a:rPr lang="en-GB" sz="1400" dirty="0">
                <a:solidFill>
                  <a:schemeClr val="bg1"/>
                </a:solidFill>
              </a:rPr>
              <a:t>?</a:t>
            </a:r>
          </a:p>
        </p:txBody>
      </p:sp>
      <p:sp>
        <p:nvSpPr>
          <p:cNvPr id="28" name="Rectangle 27"/>
          <p:cNvSpPr/>
          <p:nvPr/>
        </p:nvSpPr>
        <p:spPr>
          <a:xfrm>
            <a:off x="1109868" y="5394902"/>
            <a:ext cx="2198354" cy="13014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rPr>
              <a:t>PART 3.3</a:t>
            </a:r>
          </a:p>
          <a:p>
            <a:pPr algn="ctr"/>
            <a:r>
              <a:rPr lang="en-GB" sz="1400" dirty="0">
                <a:solidFill>
                  <a:schemeClr val="bg1"/>
                </a:solidFill>
              </a:rPr>
              <a:t>Trinity in the Bible</a:t>
            </a:r>
          </a:p>
        </p:txBody>
      </p:sp>
      <p:cxnSp>
        <p:nvCxnSpPr>
          <p:cNvPr id="29" name="Straight Connector 28"/>
          <p:cNvCxnSpPr>
            <a:endCxn id="25" idx="1"/>
          </p:cNvCxnSpPr>
          <p:nvPr/>
        </p:nvCxnSpPr>
        <p:spPr>
          <a:xfrm>
            <a:off x="3308221" y="3155910"/>
            <a:ext cx="446360" cy="233633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1" name="Straight Connector 30"/>
          <p:cNvCxnSpPr>
            <a:stCxn id="27" idx="3"/>
            <a:endCxn id="25" idx="1"/>
          </p:cNvCxnSpPr>
          <p:nvPr/>
        </p:nvCxnSpPr>
        <p:spPr>
          <a:xfrm>
            <a:off x="3308222" y="4548024"/>
            <a:ext cx="446359" cy="94422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4" name="Straight Connector 33"/>
          <p:cNvCxnSpPr>
            <a:endCxn id="25" idx="1"/>
          </p:cNvCxnSpPr>
          <p:nvPr/>
        </p:nvCxnSpPr>
        <p:spPr>
          <a:xfrm flipV="1">
            <a:off x="3308222" y="5492247"/>
            <a:ext cx="446359" cy="44206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10806DA5-E7E3-401E-9CC0-A5C56C0FA5E8}" type="slidenum">
              <a:rPr lang="en-GB" smtClean="0"/>
              <a:t>3</a:t>
            </a:fld>
            <a:endParaRPr lang="en-GB" dirty="0"/>
          </a:p>
        </p:txBody>
      </p:sp>
      <p:sp>
        <p:nvSpPr>
          <p:cNvPr id="9" name="Footer Placeholder 8"/>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10" name="Date Placeholder 9"/>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39846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b="1" dirty="0"/>
              <a:t>1a. Jesus himself claimed he is God.</a:t>
            </a:r>
            <a:endParaRPr lang="en-US" b="1" dirty="0"/>
          </a:p>
        </p:txBody>
      </p:sp>
      <p:sp>
        <p:nvSpPr>
          <p:cNvPr id="3" name="Content Placeholder 2"/>
          <p:cNvSpPr>
            <a:spLocks noGrp="1"/>
          </p:cNvSpPr>
          <p:nvPr>
            <p:ph idx="1"/>
          </p:nvPr>
        </p:nvSpPr>
        <p:spPr>
          <a:xfrm>
            <a:off x="838200" y="1413164"/>
            <a:ext cx="10515600" cy="4763799"/>
          </a:xfrm>
        </p:spPr>
        <p:txBody>
          <a:bodyPr>
            <a:normAutofit/>
          </a:bodyPr>
          <a:lstStyle/>
          <a:p>
            <a:pPr marL="0" indent="0">
              <a:buNone/>
            </a:pPr>
            <a:r>
              <a:rPr lang="en-GB" dirty="0"/>
              <a:t>“In the beginning was the </a:t>
            </a:r>
            <a:r>
              <a:rPr lang="en-GB" b="1" dirty="0">
                <a:solidFill>
                  <a:srgbClr val="FF5050"/>
                </a:solidFill>
              </a:rPr>
              <a:t>Word</a:t>
            </a:r>
            <a:r>
              <a:rPr lang="en-GB" dirty="0"/>
              <a:t>, and the </a:t>
            </a:r>
            <a:r>
              <a:rPr lang="en-GB" b="1" dirty="0">
                <a:solidFill>
                  <a:srgbClr val="FF5050"/>
                </a:solidFill>
              </a:rPr>
              <a:t>Word</a:t>
            </a:r>
            <a:r>
              <a:rPr lang="en-GB" dirty="0"/>
              <a:t> was with God, and the </a:t>
            </a:r>
            <a:r>
              <a:rPr lang="en-GB" b="1" u="sng" dirty="0">
                <a:solidFill>
                  <a:srgbClr val="FF5050"/>
                </a:solidFill>
              </a:rPr>
              <a:t>Word was God</a:t>
            </a:r>
            <a:r>
              <a:rPr lang="en-GB" dirty="0"/>
              <a:t>.”  -    </a:t>
            </a:r>
          </a:p>
          <a:p>
            <a:pPr marL="0" indent="0">
              <a:buNone/>
            </a:pPr>
            <a:r>
              <a:rPr lang="en-GB" dirty="0"/>
              <a:t>John 1:1</a:t>
            </a:r>
          </a:p>
          <a:p>
            <a:pPr marL="0" indent="0">
              <a:buNone/>
            </a:pPr>
            <a:endParaRPr lang="en-GB" sz="2400" dirty="0"/>
          </a:p>
          <a:p>
            <a:pPr marL="0" indent="0">
              <a:buNone/>
            </a:pPr>
            <a:endParaRPr lang="en-GB" sz="2400" dirty="0"/>
          </a:p>
          <a:p>
            <a:pPr marL="0" indent="0">
              <a:buNone/>
            </a:pPr>
            <a:r>
              <a:rPr lang="en-GB" sz="2400" b="1" i="1" dirty="0"/>
              <a:t>Here the “Word” means Jesus, as he is described as “The Word of God”. </a:t>
            </a:r>
          </a:p>
          <a:p>
            <a:pPr marL="0" indent="0">
              <a:buNone/>
            </a:pPr>
            <a:r>
              <a:rPr lang="en-GB" sz="2400" b="1" i="1" dirty="0"/>
              <a:t>Note: How it says “word was God”.</a:t>
            </a:r>
            <a:endParaRPr lang="en-US" sz="2400" b="1" i="1" dirty="0"/>
          </a:p>
        </p:txBody>
      </p:sp>
      <p:sp>
        <p:nvSpPr>
          <p:cNvPr id="4" name="Slide Number Placeholder 3"/>
          <p:cNvSpPr>
            <a:spLocks noGrp="1"/>
          </p:cNvSpPr>
          <p:nvPr>
            <p:ph type="sldNum" sz="quarter" idx="12"/>
          </p:nvPr>
        </p:nvSpPr>
        <p:spPr/>
        <p:txBody>
          <a:bodyPr/>
          <a:lstStyle/>
          <a:p>
            <a:fld id="{10806DA5-E7E3-401E-9CC0-A5C56C0FA5E8}" type="slidenum">
              <a:rPr lang="en-GB" smtClean="0"/>
              <a:t>30</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4449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fontScale="90000"/>
          </a:bodyPr>
          <a:lstStyle/>
          <a:p>
            <a:r>
              <a:rPr lang="en-GB" sz="3600" b="1" dirty="0"/>
              <a:t>1b. Jesus claimed (or accepted) people should worship him </a:t>
            </a:r>
            <a:endParaRPr lang="en-US" sz="3600" b="1" dirty="0"/>
          </a:p>
        </p:txBody>
      </p:sp>
      <p:sp>
        <p:nvSpPr>
          <p:cNvPr id="3" name="Content Placeholder 2"/>
          <p:cNvSpPr>
            <a:spLocks noGrp="1"/>
          </p:cNvSpPr>
          <p:nvPr>
            <p:ph idx="1"/>
          </p:nvPr>
        </p:nvSpPr>
        <p:spPr>
          <a:xfrm>
            <a:off x="838200" y="1413164"/>
            <a:ext cx="10515600" cy="4763799"/>
          </a:xfrm>
        </p:spPr>
        <p:txBody>
          <a:bodyPr>
            <a:normAutofit/>
          </a:bodyPr>
          <a:lstStyle/>
          <a:p>
            <a:pPr marL="0" indent="0">
              <a:buNone/>
            </a:pPr>
            <a:r>
              <a:rPr lang="en-GB" sz="2300" dirty="0"/>
              <a:t>Jesus heard that they had thrown him out, and when he found him, Jesus said, “Do you believe in the Son of Man?” “Who is he, sir?” the man asked. “Tell me so that I may believe in him..” Jesus said, “You have now seen him; in fact, he is the one speaking with you..” Then the man said, “</a:t>
            </a:r>
            <a:r>
              <a:rPr lang="en-GB" sz="2300" b="1" dirty="0">
                <a:solidFill>
                  <a:srgbClr val="FF0000"/>
                </a:solidFill>
              </a:rPr>
              <a:t>Lord</a:t>
            </a:r>
            <a:r>
              <a:rPr lang="en-GB" sz="2300" dirty="0"/>
              <a:t>. I believe,” and he </a:t>
            </a:r>
            <a:r>
              <a:rPr lang="en-GB" sz="2300" b="1" dirty="0">
                <a:solidFill>
                  <a:srgbClr val="FF0000"/>
                </a:solidFill>
              </a:rPr>
              <a:t>worshipped him</a:t>
            </a:r>
            <a:r>
              <a:rPr lang="en-GB" sz="2300" dirty="0"/>
              <a:t>.” </a:t>
            </a:r>
          </a:p>
          <a:p>
            <a:pPr marL="0" indent="0">
              <a:buNone/>
            </a:pPr>
            <a:r>
              <a:rPr lang="en-GB" sz="2300" dirty="0"/>
              <a:t>(John 9:35-38).</a:t>
            </a:r>
          </a:p>
          <a:p>
            <a:pPr marL="0" indent="0">
              <a:buNone/>
            </a:pPr>
            <a:endParaRPr lang="en-GB" sz="2300" dirty="0"/>
          </a:p>
          <a:p>
            <a:pPr marL="0" indent="0">
              <a:buNone/>
            </a:pPr>
            <a:r>
              <a:rPr lang="en-US" sz="2300" dirty="0"/>
              <a:t>“Then the eleven disciples went to Galilee, to the mountain where Jesus had told them to go. When they saw him, </a:t>
            </a:r>
            <a:r>
              <a:rPr lang="en-US" sz="2300" dirty="0">
                <a:solidFill>
                  <a:srgbClr val="FF0000"/>
                </a:solidFill>
              </a:rPr>
              <a:t>they worshipped him...”  </a:t>
            </a:r>
          </a:p>
          <a:p>
            <a:pPr marL="0" indent="0">
              <a:buNone/>
            </a:pPr>
            <a:r>
              <a:rPr lang="en-US" sz="2300" dirty="0"/>
              <a:t>(Matthew 28:16-17).</a:t>
            </a:r>
          </a:p>
        </p:txBody>
      </p:sp>
      <p:sp>
        <p:nvSpPr>
          <p:cNvPr id="4" name="Slide Number Placeholder 3"/>
          <p:cNvSpPr>
            <a:spLocks noGrp="1"/>
          </p:cNvSpPr>
          <p:nvPr>
            <p:ph type="sldNum" sz="quarter" idx="12"/>
          </p:nvPr>
        </p:nvSpPr>
        <p:spPr/>
        <p:txBody>
          <a:bodyPr/>
          <a:lstStyle/>
          <a:p>
            <a:fld id="{10806DA5-E7E3-401E-9CC0-A5C56C0FA5E8}" type="slidenum">
              <a:rPr lang="en-GB" smtClean="0"/>
              <a:t>31</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49064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1c. He accepted Divine entitlement (</a:t>
            </a:r>
            <a:r>
              <a:rPr lang="en-GB" sz="3600" b="1" dirty="0" err="1"/>
              <a:t>eg</a:t>
            </a:r>
            <a:r>
              <a:rPr lang="en-GB" sz="3600" b="1" dirty="0"/>
              <a:t>: people calling him God/Lord)</a:t>
            </a:r>
            <a:endParaRPr lang="en-US" sz="3600" b="1" dirty="0"/>
          </a:p>
        </p:txBody>
      </p:sp>
      <p:sp>
        <p:nvSpPr>
          <p:cNvPr id="3" name="Content Placeholder 2"/>
          <p:cNvSpPr>
            <a:spLocks noGrp="1"/>
          </p:cNvSpPr>
          <p:nvPr>
            <p:ph idx="1"/>
          </p:nvPr>
        </p:nvSpPr>
        <p:spPr>
          <a:xfrm>
            <a:off x="838200" y="1909187"/>
            <a:ext cx="10515600" cy="4628773"/>
          </a:xfrm>
        </p:spPr>
        <p:txBody>
          <a:bodyPr>
            <a:normAutofit/>
          </a:bodyPr>
          <a:lstStyle/>
          <a:p>
            <a:pPr marL="0" indent="0">
              <a:buNone/>
            </a:pPr>
            <a:r>
              <a:rPr lang="en-GB" sz="2600" b="1" i="1" dirty="0"/>
              <a:t>There are numerous places in the Bible where Jesus is called “Lord or Master”. These are just a few examples:</a:t>
            </a:r>
          </a:p>
          <a:p>
            <a:pPr marL="0" indent="0">
              <a:buNone/>
            </a:pPr>
            <a:endParaRPr lang="en-GB" sz="2000" dirty="0"/>
          </a:p>
          <a:p>
            <a:pPr marL="0" indent="0">
              <a:buNone/>
            </a:pPr>
            <a:r>
              <a:rPr lang="en-GB" sz="2100" dirty="0"/>
              <a:t>“When Simon Peter saw this, he fell at Jesus’ knees and said, “Go away from me, </a:t>
            </a:r>
            <a:r>
              <a:rPr lang="en-GB" sz="2100" b="1" u="sng" dirty="0">
                <a:solidFill>
                  <a:srgbClr val="FF0000"/>
                </a:solidFill>
              </a:rPr>
              <a:t>Lord</a:t>
            </a:r>
            <a:r>
              <a:rPr lang="en-GB" sz="2100" dirty="0"/>
              <a:t>; I am a sinful man!”  -  </a:t>
            </a:r>
            <a:r>
              <a:rPr lang="en-GB" sz="1700" b="1" dirty="0"/>
              <a:t>Luke 5:8</a:t>
            </a:r>
          </a:p>
          <a:p>
            <a:pPr marL="0" indent="0">
              <a:buNone/>
            </a:pPr>
            <a:endParaRPr lang="en-GB" sz="2000" dirty="0"/>
          </a:p>
          <a:p>
            <a:pPr marL="0" indent="0">
              <a:buNone/>
            </a:pPr>
            <a:r>
              <a:rPr lang="en-GB" sz="2000" dirty="0"/>
              <a:t>But he replied, “</a:t>
            </a:r>
            <a:r>
              <a:rPr lang="en-GB" sz="2000" b="1" u="sng" dirty="0">
                <a:solidFill>
                  <a:srgbClr val="FF0000"/>
                </a:solidFill>
              </a:rPr>
              <a:t>Lord</a:t>
            </a:r>
            <a:r>
              <a:rPr lang="en-GB" sz="2000" dirty="0"/>
              <a:t>, I am ready to go with you to prison and to death.” - </a:t>
            </a:r>
            <a:r>
              <a:rPr lang="en-GB" sz="1700" b="1" dirty="0"/>
              <a:t>Luke 22:33</a:t>
            </a:r>
          </a:p>
          <a:p>
            <a:pPr marL="0" indent="0">
              <a:buNone/>
            </a:pPr>
            <a:endParaRPr lang="en-GB" sz="1700" b="1" dirty="0"/>
          </a:p>
          <a:p>
            <a:pPr marL="0" indent="0">
              <a:buNone/>
            </a:pPr>
            <a:r>
              <a:rPr lang="en-GB" sz="2000" dirty="0"/>
              <a:t>“</a:t>
            </a:r>
            <a:r>
              <a:rPr lang="en-GB" sz="2000" b="1" u="sng" dirty="0">
                <a:solidFill>
                  <a:srgbClr val="FF0000"/>
                </a:solidFill>
              </a:rPr>
              <a:t>Master</a:t>
            </a:r>
            <a:r>
              <a:rPr lang="en-GB" sz="2000" dirty="0"/>
              <a:t>,” said John, “we saw someone driving out demons in your name and we tried to stop him, because he is not one of us.”  -  </a:t>
            </a:r>
            <a:r>
              <a:rPr lang="en-GB" sz="1800" dirty="0"/>
              <a:t>Luke 9:49</a:t>
            </a:r>
          </a:p>
        </p:txBody>
      </p:sp>
      <p:sp>
        <p:nvSpPr>
          <p:cNvPr id="4" name="Slide Number Placeholder 3"/>
          <p:cNvSpPr>
            <a:spLocks noGrp="1"/>
          </p:cNvSpPr>
          <p:nvPr>
            <p:ph type="sldNum" sz="quarter" idx="12"/>
          </p:nvPr>
        </p:nvSpPr>
        <p:spPr/>
        <p:txBody>
          <a:bodyPr/>
          <a:lstStyle/>
          <a:p>
            <a:fld id="{10806DA5-E7E3-401E-9CC0-A5C56C0FA5E8}" type="slidenum">
              <a:rPr lang="en-GB" smtClean="0"/>
              <a:t>32</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89164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r>
              <a:rPr lang="en-GB" sz="3200" b="1" dirty="0"/>
              <a:t>Thomas (his disciple) calls him Lord and God.</a:t>
            </a:r>
          </a:p>
        </p:txBody>
      </p:sp>
      <p:sp>
        <p:nvSpPr>
          <p:cNvPr id="3" name="Content Placeholder 2"/>
          <p:cNvSpPr>
            <a:spLocks noGrp="1"/>
          </p:cNvSpPr>
          <p:nvPr>
            <p:ph idx="1"/>
          </p:nvPr>
        </p:nvSpPr>
        <p:spPr>
          <a:xfrm>
            <a:off x="838200" y="1066801"/>
            <a:ext cx="10515600" cy="3007360"/>
          </a:xfrm>
        </p:spPr>
        <p:txBody>
          <a:bodyPr>
            <a:normAutofit fontScale="92500" lnSpcReduction="10000"/>
          </a:bodyPr>
          <a:lstStyle/>
          <a:p>
            <a:pPr marL="0" indent="0">
              <a:buNone/>
            </a:pPr>
            <a:r>
              <a:rPr lang="en-GB" sz="2400" b="1" i="1" dirty="0"/>
              <a:t>In this scenario Thomas calls him Lord and God. And Jesus accepts it and acknowledges that he believed in him as God.</a:t>
            </a:r>
          </a:p>
          <a:p>
            <a:pPr marL="0" indent="0">
              <a:buNone/>
            </a:pPr>
            <a:endParaRPr lang="en-GB" sz="2000" dirty="0"/>
          </a:p>
          <a:p>
            <a:pPr marL="0" indent="0">
              <a:buNone/>
            </a:pPr>
            <a:r>
              <a:rPr lang="en-GB" sz="2400" dirty="0"/>
              <a:t>Then he (Jesus) said to Thomas, “Put your finger here; see my hands. Reach out your hand and put it into my side. Stop doubting and believe.”</a:t>
            </a:r>
            <a:r>
              <a:rPr lang="en-GB" sz="2400" b="1" baseline="30000" dirty="0"/>
              <a:t> </a:t>
            </a:r>
            <a:r>
              <a:rPr lang="en-GB" sz="2400" dirty="0"/>
              <a:t> And Thomas answered and said to </a:t>
            </a:r>
            <a:r>
              <a:rPr lang="en-GB" sz="2400" dirty="0" err="1"/>
              <a:t>Him,</a:t>
            </a:r>
            <a:r>
              <a:rPr lang="en-GB" sz="2400" b="1" dirty="0" err="1"/>
              <a:t>“My</a:t>
            </a:r>
            <a:r>
              <a:rPr lang="en-GB" sz="2400" b="1" dirty="0"/>
              <a:t> </a:t>
            </a:r>
            <a:r>
              <a:rPr lang="en-GB" sz="2400" b="1" u="sng" dirty="0">
                <a:solidFill>
                  <a:srgbClr val="FF0000"/>
                </a:solidFill>
              </a:rPr>
              <a:t>Lord</a:t>
            </a:r>
            <a:r>
              <a:rPr lang="en-GB" sz="2400" b="1" dirty="0"/>
              <a:t> and my </a:t>
            </a:r>
            <a:r>
              <a:rPr lang="en-GB" sz="2400" b="1" u="sng" dirty="0">
                <a:solidFill>
                  <a:srgbClr val="FF0000"/>
                </a:solidFill>
              </a:rPr>
              <a:t>God</a:t>
            </a:r>
            <a:r>
              <a:rPr lang="en-GB" sz="2400" b="1" dirty="0"/>
              <a:t>!” </a:t>
            </a:r>
            <a:r>
              <a:rPr lang="en-GB" sz="2400" b="1" baseline="30000" dirty="0"/>
              <a:t> </a:t>
            </a:r>
            <a:r>
              <a:rPr lang="en-GB" sz="2400" dirty="0"/>
              <a:t>Then Jesus told him, “Because you have seen me, you have believed; blessed are those who have not seen and yet have believed.”</a:t>
            </a:r>
            <a:endParaRPr lang="en-US" sz="2400" dirty="0"/>
          </a:p>
          <a:p>
            <a:pPr marL="0" indent="0">
              <a:buNone/>
            </a:pPr>
            <a:r>
              <a:rPr lang="en-US" sz="2000" b="1" dirty="0"/>
              <a:t>(John 20:27-29).</a:t>
            </a:r>
          </a:p>
        </p:txBody>
      </p:sp>
      <p:sp>
        <p:nvSpPr>
          <p:cNvPr id="6" name="Title 1"/>
          <p:cNvSpPr txBox="1">
            <a:spLocks/>
          </p:cNvSpPr>
          <p:nvPr/>
        </p:nvSpPr>
        <p:spPr>
          <a:xfrm>
            <a:off x="838200" y="4206241"/>
            <a:ext cx="10515600" cy="670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Jesus was stoned because he accepted he was God.</a:t>
            </a:r>
          </a:p>
        </p:txBody>
      </p:sp>
      <p:sp>
        <p:nvSpPr>
          <p:cNvPr id="8" name="Content Placeholder 2"/>
          <p:cNvSpPr txBox="1">
            <a:spLocks/>
          </p:cNvSpPr>
          <p:nvPr/>
        </p:nvSpPr>
        <p:spPr>
          <a:xfrm>
            <a:off x="838200" y="5008881"/>
            <a:ext cx="10515600" cy="94488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We are not stoning You for any good work,” said the Jews, “but for blasphemy, because </a:t>
            </a:r>
            <a:r>
              <a:rPr lang="en-GB" sz="2400" b="1" u="sng" dirty="0"/>
              <a:t>You, who are a man, declare Yourself to be </a:t>
            </a:r>
            <a:r>
              <a:rPr lang="en-GB" sz="2400" b="1" u="sng" dirty="0">
                <a:solidFill>
                  <a:srgbClr val="FF0000"/>
                </a:solidFill>
              </a:rPr>
              <a:t>God</a:t>
            </a:r>
            <a:r>
              <a:rPr lang="en-GB" sz="2400" dirty="0"/>
              <a:t>.”  </a:t>
            </a:r>
            <a:endParaRPr lang="en-US" sz="2400" dirty="0"/>
          </a:p>
          <a:p>
            <a:pPr marL="0" indent="0">
              <a:buFont typeface="Arial" panose="020B0604020202020204" pitchFamily="34" charset="0"/>
              <a:buNone/>
            </a:pPr>
            <a:r>
              <a:rPr lang="en-US" sz="2000" dirty="0"/>
              <a:t>John 10:34</a:t>
            </a:r>
          </a:p>
        </p:txBody>
      </p:sp>
      <p:sp>
        <p:nvSpPr>
          <p:cNvPr id="4" name="Slide Number Placeholder 3"/>
          <p:cNvSpPr>
            <a:spLocks noGrp="1"/>
          </p:cNvSpPr>
          <p:nvPr>
            <p:ph type="sldNum" sz="quarter" idx="12"/>
          </p:nvPr>
        </p:nvSpPr>
        <p:spPr/>
        <p:txBody>
          <a:bodyPr/>
          <a:lstStyle/>
          <a:p>
            <a:fld id="{10806DA5-E7E3-401E-9CC0-A5C56C0FA5E8}" type="slidenum">
              <a:rPr lang="en-GB" smtClean="0"/>
              <a:t>33</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30587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591" y="361740"/>
            <a:ext cx="10515600" cy="927705"/>
          </a:xfrm>
        </p:spPr>
        <p:txBody>
          <a:bodyPr>
            <a:noAutofit/>
          </a:bodyPr>
          <a:lstStyle/>
          <a:p>
            <a:r>
              <a:rPr lang="en-GB" sz="2400" b="1" dirty="0"/>
              <a:t>1d. Jesus did many </a:t>
            </a:r>
            <a:r>
              <a:rPr lang="en-GB" sz="2400" b="1" u="sng" dirty="0"/>
              <a:t>miracles</a:t>
            </a:r>
            <a:r>
              <a:rPr lang="en-GB" sz="2400" b="1" dirty="0"/>
              <a:t> like raising people from the dead, walking on water etc. which proves he had control over things which only God has control over.</a:t>
            </a:r>
          </a:p>
        </p:txBody>
      </p:sp>
      <p:sp>
        <p:nvSpPr>
          <p:cNvPr id="3" name="Content Placeholder 2"/>
          <p:cNvSpPr>
            <a:spLocks noGrp="1"/>
          </p:cNvSpPr>
          <p:nvPr>
            <p:ph idx="1"/>
          </p:nvPr>
        </p:nvSpPr>
        <p:spPr>
          <a:xfrm>
            <a:off x="966003" y="6476624"/>
            <a:ext cx="10515600" cy="381376"/>
          </a:xfrm>
        </p:spPr>
        <p:txBody>
          <a:bodyPr>
            <a:noAutofit/>
          </a:bodyPr>
          <a:lstStyle/>
          <a:p>
            <a:pPr marL="0" indent="0">
              <a:buNone/>
            </a:pPr>
            <a:r>
              <a:rPr lang="en-GB" sz="1800" dirty="0"/>
              <a:t>Source: </a:t>
            </a:r>
            <a:r>
              <a:rPr lang="en-GB" sz="1800" dirty="0">
                <a:hlinkClick r:id="rId3"/>
              </a:rPr>
              <a:t>https://www.thoughtco.com/miracles-of-jesus-700158</a:t>
            </a:r>
            <a:r>
              <a:rPr lang="en-GB" sz="1800" dirty="0"/>
              <a:t> </a:t>
            </a:r>
          </a:p>
        </p:txBody>
      </p:sp>
      <p:graphicFrame>
        <p:nvGraphicFramePr>
          <p:cNvPr id="4" name="Table 3"/>
          <p:cNvGraphicFramePr>
            <a:graphicFrameLocks noGrp="1"/>
          </p:cNvGraphicFramePr>
          <p:nvPr>
            <p:extLst>
              <p:ext uri="{D42A27DB-BD31-4B8C-83A1-F6EECF244321}">
                <p14:modId xmlns:p14="http://schemas.microsoft.com/office/powerpoint/2010/main" val="2724119414"/>
              </p:ext>
            </p:extLst>
          </p:nvPr>
        </p:nvGraphicFramePr>
        <p:xfrm>
          <a:off x="489854" y="1374155"/>
          <a:ext cx="11185075" cy="4267200"/>
        </p:xfrm>
        <a:graphic>
          <a:graphicData uri="http://schemas.openxmlformats.org/drawingml/2006/table">
            <a:tbl>
              <a:tblPr firstRow="1" bandRow="1">
                <a:tableStyleId>{073A0DAA-6AF3-43AB-8588-CEC1D06C72B9}</a:tableStyleId>
              </a:tblPr>
              <a:tblGrid>
                <a:gridCol w="3212364">
                  <a:extLst>
                    <a:ext uri="{9D8B030D-6E8A-4147-A177-3AD203B41FA5}">
                      <a16:colId xmlns:a16="http://schemas.microsoft.com/office/drawing/2014/main" val="903175211"/>
                    </a:ext>
                  </a:extLst>
                </a:gridCol>
                <a:gridCol w="3212364">
                  <a:extLst>
                    <a:ext uri="{9D8B030D-6E8A-4147-A177-3AD203B41FA5}">
                      <a16:colId xmlns:a16="http://schemas.microsoft.com/office/drawing/2014/main" val="1586327008"/>
                    </a:ext>
                  </a:extLst>
                </a:gridCol>
                <a:gridCol w="4760347">
                  <a:extLst>
                    <a:ext uri="{9D8B030D-6E8A-4147-A177-3AD203B41FA5}">
                      <a16:colId xmlns:a16="http://schemas.microsoft.com/office/drawing/2014/main" val="618082372"/>
                    </a:ext>
                  </a:extLst>
                </a:gridCol>
              </a:tblGrid>
              <a:tr h="328456">
                <a:tc>
                  <a:txBody>
                    <a:bodyPr/>
                    <a:lstStyle/>
                    <a:p>
                      <a:pPr algn="ctr"/>
                      <a:r>
                        <a:rPr lang="en-GB" sz="1600" dirty="0"/>
                        <a:t>CATEGORY</a:t>
                      </a:r>
                    </a:p>
                  </a:txBody>
                  <a:tcPr/>
                </a:tc>
                <a:tc>
                  <a:txBody>
                    <a:bodyPr/>
                    <a:lstStyle/>
                    <a:p>
                      <a:pPr algn="ctr"/>
                      <a:r>
                        <a:rPr lang="en-GB" sz="1600" dirty="0"/>
                        <a:t>MIRACLE</a:t>
                      </a:r>
                    </a:p>
                  </a:txBody>
                  <a:tcPr/>
                </a:tc>
                <a:tc>
                  <a:txBody>
                    <a:bodyPr/>
                    <a:lstStyle/>
                    <a:p>
                      <a:pPr algn="ctr"/>
                      <a:r>
                        <a:rPr lang="en-GB" sz="1600" dirty="0"/>
                        <a:t>REFERENCE</a:t>
                      </a:r>
                    </a:p>
                  </a:txBody>
                  <a:tcPr/>
                </a:tc>
                <a:extLst>
                  <a:ext uri="{0D108BD9-81ED-4DB2-BD59-A6C34878D82A}">
                    <a16:rowId xmlns:a16="http://schemas.microsoft.com/office/drawing/2014/main" val="2983613568"/>
                  </a:ext>
                </a:extLst>
              </a:tr>
              <a:tr h="328456">
                <a:tc rowSpan="6">
                  <a:txBody>
                    <a:bodyPr/>
                    <a:lstStyle/>
                    <a:p>
                      <a:pPr algn="ctr"/>
                      <a:r>
                        <a:rPr lang="en-GB" sz="1600" dirty="0"/>
                        <a:t>Control</a:t>
                      </a:r>
                      <a:r>
                        <a:rPr lang="en-GB" sz="1600" baseline="0" dirty="0"/>
                        <a:t> over Humans</a:t>
                      </a:r>
                      <a:endParaRPr lang="en-GB" sz="1600" dirty="0"/>
                    </a:p>
                  </a:txBody>
                  <a:tcPr anchor="ctr"/>
                </a:tc>
                <a:tc>
                  <a:txBody>
                    <a:bodyPr/>
                    <a:lstStyle/>
                    <a:p>
                      <a:pPr algn="ctr"/>
                      <a:r>
                        <a:rPr lang="en-GB" sz="1600" dirty="0"/>
                        <a:t>Healing</a:t>
                      </a:r>
                      <a:r>
                        <a:rPr lang="en-GB" sz="1600" baseline="0" dirty="0"/>
                        <a:t> the Blind</a:t>
                      </a:r>
                      <a:endParaRPr lang="en-GB" sz="1600" dirty="0"/>
                    </a:p>
                  </a:txBody>
                  <a:tcPr/>
                </a:tc>
                <a:tc>
                  <a:txBody>
                    <a:bodyPr/>
                    <a:lstStyle/>
                    <a:p>
                      <a:pPr algn="ctr"/>
                      <a:r>
                        <a:rPr lang="en-GB" sz="1600" dirty="0"/>
                        <a:t>Mark 8:22</a:t>
                      </a:r>
                    </a:p>
                  </a:txBody>
                  <a:tcPr/>
                </a:tc>
                <a:extLst>
                  <a:ext uri="{0D108BD9-81ED-4DB2-BD59-A6C34878D82A}">
                    <a16:rowId xmlns:a16="http://schemas.microsoft.com/office/drawing/2014/main" val="3967129008"/>
                  </a:ext>
                </a:extLst>
              </a:tr>
              <a:tr h="328456">
                <a:tc vMerge="1">
                  <a:txBody>
                    <a:bodyPr/>
                    <a:lstStyle/>
                    <a:p>
                      <a:pPr algn="ctr"/>
                      <a:endParaRPr lang="en-GB" dirty="0"/>
                    </a:p>
                  </a:txBody>
                  <a:tcPr/>
                </a:tc>
                <a:tc>
                  <a:txBody>
                    <a:bodyPr/>
                    <a:lstStyle/>
                    <a:p>
                      <a:pPr algn="ctr"/>
                      <a:r>
                        <a:rPr lang="en-GB" sz="1600" dirty="0"/>
                        <a:t>Healing the Leper</a:t>
                      </a:r>
                    </a:p>
                  </a:txBody>
                  <a:tcPr/>
                </a:tc>
                <a:tc>
                  <a:txBody>
                    <a:bodyPr/>
                    <a:lstStyle/>
                    <a:p>
                      <a:pPr algn="ctr"/>
                      <a:r>
                        <a:rPr lang="en-GB" sz="1600" dirty="0"/>
                        <a:t>Mark 1:40 / Matthew</a:t>
                      </a:r>
                      <a:r>
                        <a:rPr lang="en-GB" sz="1600" baseline="0" dirty="0"/>
                        <a:t> 8:1 / Luke 5:12</a:t>
                      </a:r>
                      <a:endParaRPr lang="en-GB" sz="1600" dirty="0"/>
                    </a:p>
                  </a:txBody>
                  <a:tcPr/>
                </a:tc>
                <a:extLst>
                  <a:ext uri="{0D108BD9-81ED-4DB2-BD59-A6C34878D82A}">
                    <a16:rowId xmlns:a16="http://schemas.microsoft.com/office/drawing/2014/main" val="2289160333"/>
                  </a:ext>
                </a:extLst>
              </a:tr>
              <a:tr h="328456">
                <a:tc vMerge="1">
                  <a:txBody>
                    <a:bodyPr/>
                    <a:lstStyle/>
                    <a:p>
                      <a:pPr algn="ctr"/>
                      <a:endParaRPr lang="en-GB" dirty="0"/>
                    </a:p>
                  </a:txBody>
                  <a:tcPr/>
                </a:tc>
                <a:tc>
                  <a:txBody>
                    <a:bodyPr/>
                    <a:lstStyle/>
                    <a:p>
                      <a:pPr algn="ctr"/>
                      <a:r>
                        <a:rPr lang="en-GB" sz="1600" dirty="0"/>
                        <a:t>Heals</a:t>
                      </a:r>
                      <a:r>
                        <a:rPr lang="en-GB" sz="1600" baseline="0" dirty="0"/>
                        <a:t> the paralysed</a:t>
                      </a:r>
                      <a:endParaRPr lang="en-GB" sz="1600" dirty="0"/>
                    </a:p>
                  </a:txBody>
                  <a:tcPr/>
                </a:tc>
                <a:tc>
                  <a:txBody>
                    <a:bodyPr/>
                    <a:lstStyle/>
                    <a:p>
                      <a:pPr algn="ctr"/>
                      <a:r>
                        <a:rPr lang="en-GB" sz="1600" dirty="0"/>
                        <a:t>Matthew 9:1 / Mark 2:1</a:t>
                      </a:r>
                      <a:r>
                        <a:rPr lang="en-GB" sz="1600" baseline="0" dirty="0"/>
                        <a:t> / Luke 5:17</a:t>
                      </a:r>
                      <a:endParaRPr lang="en-GB" sz="1600" dirty="0"/>
                    </a:p>
                  </a:txBody>
                  <a:tcPr/>
                </a:tc>
                <a:extLst>
                  <a:ext uri="{0D108BD9-81ED-4DB2-BD59-A6C34878D82A}">
                    <a16:rowId xmlns:a16="http://schemas.microsoft.com/office/drawing/2014/main" val="1830353332"/>
                  </a:ext>
                </a:extLst>
              </a:tr>
              <a:tr h="328456">
                <a:tc vMerge="1">
                  <a:txBody>
                    <a:bodyPr/>
                    <a:lstStyle/>
                    <a:p>
                      <a:pPr algn="ctr"/>
                      <a:endParaRPr lang="en-GB" dirty="0"/>
                    </a:p>
                  </a:txBody>
                  <a:tcPr/>
                </a:tc>
                <a:tc>
                  <a:txBody>
                    <a:bodyPr/>
                    <a:lstStyle/>
                    <a:p>
                      <a:pPr algn="ctr"/>
                      <a:r>
                        <a:rPr lang="en-GB" sz="1600" dirty="0"/>
                        <a:t>Other healings</a:t>
                      </a:r>
                    </a:p>
                  </a:txBody>
                  <a:tcPr/>
                </a:tc>
                <a:tc>
                  <a:txBody>
                    <a:bodyPr/>
                    <a:lstStyle/>
                    <a:p>
                      <a:pPr algn="ctr"/>
                      <a:r>
                        <a:rPr lang="en-GB" sz="1600" dirty="0"/>
                        <a:t>Matthew 12:34 / Mark 6:53</a:t>
                      </a:r>
                    </a:p>
                  </a:txBody>
                  <a:tcPr/>
                </a:tc>
                <a:extLst>
                  <a:ext uri="{0D108BD9-81ED-4DB2-BD59-A6C34878D82A}">
                    <a16:rowId xmlns:a16="http://schemas.microsoft.com/office/drawing/2014/main" val="1109485219"/>
                  </a:ext>
                </a:extLst>
              </a:tr>
              <a:tr h="574798">
                <a:tc vMerge="1">
                  <a:txBody>
                    <a:bodyPr/>
                    <a:lstStyle/>
                    <a:p>
                      <a:pPr algn="ctr"/>
                      <a:endParaRPr lang="en-GB" dirty="0"/>
                    </a:p>
                  </a:txBody>
                  <a:tcPr/>
                </a:tc>
                <a:tc>
                  <a:txBody>
                    <a:bodyPr/>
                    <a:lstStyle/>
                    <a:p>
                      <a:pPr algn="ctr"/>
                      <a:r>
                        <a:rPr lang="en-GB" sz="1600" dirty="0"/>
                        <a:t>Exorcism</a:t>
                      </a:r>
                      <a:r>
                        <a:rPr lang="en-GB" sz="1600" baseline="0" dirty="0"/>
                        <a:t>s healed</a:t>
                      </a:r>
                      <a:endParaRPr lang="en-GB" sz="1600" dirty="0"/>
                    </a:p>
                  </a:txBody>
                  <a:tcPr/>
                </a:tc>
                <a:tc>
                  <a:txBody>
                    <a:bodyPr/>
                    <a:lstStyle/>
                    <a:p>
                      <a:pPr algn="ctr"/>
                      <a:r>
                        <a:rPr lang="en-GB" sz="1600" dirty="0"/>
                        <a:t>Matthew 15:21 / Mark 7:24</a:t>
                      </a:r>
                      <a:r>
                        <a:rPr lang="en-GB" sz="1600" baseline="0" dirty="0"/>
                        <a:t> / Mark 3:20 / Luke 11:14</a:t>
                      </a:r>
                      <a:endParaRPr lang="en-GB" sz="1600" dirty="0"/>
                    </a:p>
                  </a:txBody>
                  <a:tcPr/>
                </a:tc>
                <a:extLst>
                  <a:ext uri="{0D108BD9-81ED-4DB2-BD59-A6C34878D82A}">
                    <a16:rowId xmlns:a16="http://schemas.microsoft.com/office/drawing/2014/main" val="1112502359"/>
                  </a:ext>
                </a:extLst>
              </a:tr>
              <a:tr h="328456">
                <a:tc vMerge="1">
                  <a:txBody>
                    <a:bodyPr/>
                    <a:lstStyle/>
                    <a:p>
                      <a:pPr algn="ctr"/>
                      <a:endParaRPr lang="en-GB" dirty="0"/>
                    </a:p>
                  </a:txBody>
                  <a:tcPr/>
                </a:tc>
                <a:tc>
                  <a:txBody>
                    <a:bodyPr/>
                    <a:lstStyle/>
                    <a:p>
                      <a:pPr algn="ctr"/>
                      <a:r>
                        <a:rPr lang="en-GB" sz="1600" dirty="0"/>
                        <a:t>Raising the dead </a:t>
                      </a:r>
                    </a:p>
                  </a:txBody>
                  <a:tcPr/>
                </a:tc>
                <a:tc>
                  <a:txBody>
                    <a:bodyPr/>
                    <a:lstStyle/>
                    <a:p>
                      <a:pPr algn="ctr"/>
                      <a:r>
                        <a:rPr lang="en-GB" sz="1600" dirty="0"/>
                        <a:t>Mark 5:21 / Luke 7:11 / John 11:1</a:t>
                      </a:r>
                    </a:p>
                  </a:txBody>
                  <a:tcPr/>
                </a:tc>
                <a:extLst>
                  <a:ext uri="{0D108BD9-81ED-4DB2-BD59-A6C34878D82A}">
                    <a16:rowId xmlns:a16="http://schemas.microsoft.com/office/drawing/2014/main" val="2568374518"/>
                  </a:ext>
                </a:extLst>
              </a:tr>
              <a:tr h="328456">
                <a:tc rowSpan="5">
                  <a:txBody>
                    <a:bodyPr/>
                    <a:lstStyle/>
                    <a:p>
                      <a:pPr algn="ctr"/>
                      <a:r>
                        <a:rPr lang="en-GB" sz="1600" dirty="0"/>
                        <a:t>Control</a:t>
                      </a:r>
                      <a:r>
                        <a:rPr lang="en-GB" sz="1600" baseline="0" dirty="0"/>
                        <a:t> over Nature</a:t>
                      </a:r>
                      <a:endParaRPr lang="en-GB" sz="1600" dirty="0"/>
                    </a:p>
                  </a:txBody>
                  <a:tcPr anchor="ctr"/>
                </a:tc>
                <a:tc>
                  <a:txBody>
                    <a:bodyPr/>
                    <a:lstStyle/>
                    <a:p>
                      <a:pPr algn="ctr"/>
                      <a:r>
                        <a:rPr lang="en-GB" sz="1600" dirty="0"/>
                        <a:t>Turning water into</a:t>
                      </a:r>
                      <a:r>
                        <a:rPr lang="en-GB" sz="1600" baseline="0" dirty="0"/>
                        <a:t> wine</a:t>
                      </a:r>
                      <a:endParaRPr lang="en-GB" sz="1600" dirty="0"/>
                    </a:p>
                  </a:txBody>
                  <a:tcPr/>
                </a:tc>
                <a:tc>
                  <a:txBody>
                    <a:bodyPr/>
                    <a:lstStyle/>
                    <a:p>
                      <a:pPr algn="ctr"/>
                      <a:r>
                        <a:rPr lang="en-GB" sz="1600" dirty="0"/>
                        <a:t>John 2:1</a:t>
                      </a:r>
                    </a:p>
                  </a:txBody>
                  <a:tcPr/>
                </a:tc>
                <a:extLst>
                  <a:ext uri="{0D108BD9-81ED-4DB2-BD59-A6C34878D82A}">
                    <a16:rowId xmlns:a16="http://schemas.microsoft.com/office/drawing/2014/main" val="4135738859"/>
                  </a:ext>
                </a:extLst>
              </a:tr>
              <a:tr h="328456">
                <a:tc vMerge="1">
                  <a:txBody>
                    <a:bodyPr/>
                    <a:lstStyle/>
                    <a:p>
                      <a:pPr algn="ctr"/>
                      <a:endParaRPr lang="en-GB" dirty="0"/>
                    </a:p>
                  </a:txBody>
                  <a:tcPr/>
                </a:tc>
                <a:tc>
                  <a:txBody>
                    <a:bodyPr/>
                    <a:lstStyle/>
                    <a:p>
                      <a:pPr algn="ctr"/>
                      <a:r>
                        <a:rPr lang="en-GB" sz="1600" dirty="0"/>
                        <a:t>Walking on water</a:t>
                      </a:r>
                    </a:p>
                  </a:txBody>
                  <a:tcPr/>
                </a:tc>
                <a:tc>
                  <a:txBody>
                    <a:bodyPr/>
                    <a:lstStyle/>
                    <a:p>
                      <a:pPr algn="ctr"/>
                      <a:r>
                        <a:rPr lang="en-GB" sz="1600" dirty="0"/>
                        <a:t>Mark 6:45</a:t>
                      </a:r>
                      <a:r>
                        <a:rPr lang="en-GB" sz="1600" baseline="0" dirty="0"/>
                        <a:t> / Matthew 14:22</a:t>
                      </a:r>
                      <a:endParaRPr lang="en-GB" sz="1600" dirty="0"/>
                    </a:p>
                  </a:txBody>
                  <a:tcPr/>
                </a:tc>
                <a:extLst>
                  <a:ext uri="{0D108BD9-81ED-4DB2-BD59-A6C34878D82A}">
                    <a16:rowId xmlns:a16="http://schemas.microsoft.com/office/drawing/2014/main" val="3961671728"/>
                  </a:ext>
                </a:extLst>
              </a:tr>
              <a:tr h="328456">
                <a:tc vMerge="1">
                  <a:txBody>
                    <a:bodyPr/>
                    <a:lstStyle/>
                    <a:p>
                      <a:pPr algn="ctr"/>
                      <a:endParaRPr lang="en-GB" dirty="0"/>
                    </a:p>
                  </a:txBody>
                  <a:tcPr/>
                </a:tc>
                <a:tc>
                  <a:txBody>
                    <a:bodyPr/>
                    <a:lstStyle/>
                    <a:p>
                      <a:pPr algn="ctr"/>
                      <a:r>
                        <a:rPr lang="en-GB" sz="1600" dirty="0"/>
                        <a:t>Calming the storm</a:t>
                      </a:r>
                    </a:p>
                  </a:txBody>
                  <a:tcPr/>
                </a:tc>
                <a:tc>
                  <a:txBody>
                    <a:bodyPr/>
                    <a:lstStyle/>
                    <a:p>
                      <a:pPr algn="ctr"/>
                      <a:r>
                        <a:rPr lang="en-GB" sz="1600" dirty="0"/>
                        <a:t>Matthew 8:23 / Mark 4:35 / Luke 8:22</a:t>
                      </a:r>
                    </a:p>
                  </a:txBody>
                  <a:tcPr/>
                </a:tc>
                <a:extLst>
                  <a:ext uri="{0D108BD9-81ED-4DB2-BD59-A6C34878D82A}">
                    <a16:rowId xmlns:a16="http://schemas.microsoft.com/office/drawing/2014/main" val="3038450836"/>
                  </a:ext>
                </a:extLst>
              </a:tr>
              <a:tr h="328456">
                <a:tc vMerge="1">
                  <a:txBody>
                    <a:bodyPr/>
                    <a:lstStyle/>
                    <a:p>
                      <a:pPr algn="ctr"/>
                      <a:endParaRPr lang="en-GB" dirty="0"/>
                    </a:p>
                  </a:txBody>
                  <a:tcPr/>
                </a:tc>
                <a:tc>
                  <a:txBody>
                    <a:bodyPr/>
                    <a:lstStyle/>
                    <a:p>
                      <a:pPr algn="ctr"/>
                      <a:r>
                        <a:rPr lang="en-GB" sz="1600" dirty="0"/>
                        <a:t>Cursing the fig tree</a:t>
                      </a:r>
                    </a:p>
                  </a:txBody>
                  <a:tcPr/>
                </a:tc>
                <a:tc>
                  <a:txBody>
                    <a:bodyPr/>
                    <a:lstStyle/>
                    <a:p>
                      <a:pPr algn="ctr"/>
                      <a:r>
                        <a:rPr lang="en-GB" sz="1600" dirty="0"/>
                        <a:t>Mark 11:12 and</a:t>
                      </a:r>
                      <a:r>
                        <a:rPr lang="en-GB" sz="1600" baseline="0" dirty="0"/>
                        <a:t> 11:20</a:t>
                      </a:r>
                      <a:endParaRPr lang="en-GB" sz="1600" dirty="0"/>
                    </a:p>
                  </a:txBody>
                  <a:tcPr/>
                </a:tc>
                <a:extLst>
                  <a:ext uri="{0D108BD9-81ED-4DB2-BD59-A6C34878D82A}">
                    <a16:rowId xmlns:a16="http://schemas.microsoft.com/office/drawing/2014/main" val="2424413293"/>
                  </a:ext>
                </a:extLst>
              </a:tr>
              <a:tr h="328456">
                <a:tc vMerge="1">
                  <a:txBody>
                    <a:bodyPr/>
                    <a:lstStyle/>
                    <a:p>
                      <a:pPr algn="ctr"/>
                      <a:endParaRPr lang="en-GB" dirty="0"/>
                    </a:p>
                  </a:txBody>
                  <a:tcPr/>
                </a:tc>
                <a:tc>
                  <a:txBody>
                    <a:bodyPr/>
                    <a:lstStyle/>
                    <a:p>
                      <a:pPr algn="ctr"/>
                      <a:r>
                        <a:rPr lang="en-GB" sz="1600" dirty="0"/>
                        <a:t>Feeding the multitude</a:t>
                      </a:r>
                    </a:p>
                  </a:txBody>
                  <a:tcPr/>
                </a:tc>
                <a:tc>
                  <a:txBody>
                    <a:bodyPr/>
                    <a:lstStyle/>
                    <a:p>
                      <a:pPr algn="ctr"/>
                      <a:r>
                        <a:rPr lang="en-GB" sz="1600" dirty="0"/>
                        <a:t>Matthew 14:13</a:t>
                      </a:r>
                      <a:r>
                        <a:rPr lang="en-GB" sz="1600" baseline="0" dirty="0"/>
                        <a:t> / Mark 6:31 / Matthew 15:32</a:t>
                      </a:r>
                      <a:endParaRPr lang="en-GB" sz="1600" dirty="0"/>
                    </a:p>
                  </a:txBody>
                  <a:tcPr/>
                </a:tc>
                <a:extLst>
                  <a:ext uri="{0D108BD9-81ED-4DB2-BD59-A6C34878D82A}">
                    <a16:rowId xmlns:a16="http://schemas.microsoft.com/office/drawing/2014/main" val="2940980464"/>
                  </a:ext>
                </a:extLst>
              </a:tr>
            </a:tbl>
          </a:graphicData>
        </a:graphic>
      </p:graphicFrame>
      <p:sp>
        <p:nvSpPr>
          <p:cNvPr id="5" name="Content Placeholder 2"/>
          <p:cNvSpPr txBox="1">
            <a:spLocks/>
          </p:cNvSpPr>
          <p:nvPr/>
        </p:nvSpPr>
        <p:spPr>
          <a:xfrm>
            <a:off x="824591" y="5735364"/>
            <a:ext cx="10515600" cy="64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By doing these miracles Jesus proved he has control over humans and nature, which is something specific to God. As a result this gives him the level of divinity.</a:t>
            </a:r>
            <a:endParaRPr lang="en-US" sz="2000" dirty="0"/>
          </a:p>
        </p:txBody>
      </p:sp>
      <p:sp>
        <p:nvSpPr>
          <p:cNvPr id="6" name="Slide Number Placeholder 5"/>
          <p:cNvSpPr>
            <a:spLocks noGrp="1"/>
          </p:cNvSpPr>
          <p:nvPr>
            <p:ph type="sldNum" sz="quarter" idx="12"/>
          </p:nvPr>
        </p:nvSpPr>
        <p:spPr/>
        <p:txBody>
          <a:bodyPr/>
          <a:lstStyle/>
          <a:p>
            <a:fld id="{10806DA5-E7E3-401E-9CC0-A5C56C0FA5E8}" type="slidenum">
              <a:rPr lang="en-GB" smtClean="0"/>
              <a:t>34</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47660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591" y="161926"/>
            <a:ext cx="10515600" cy="1127520"/>
          </a:xfrm>
        </p:spPr>
        <p:txBody>
          <a:bodyPr>
            <a:normAutofit/>
          </a:bodyPr>
          <a:lstStyle/>
          <a:p>
            <a:r>
              <a:rPr lang="en-GB" sz="3200" b="1" dirty="0"/>
              <a:t>Example: Jesus raised Lazarus from the Dead</a:t>
            </a:r>
          </a:p>
        </p:txBody>
      </p:sp>
      <p:sp>
        <p:nvSpPr>
          <p:cNvPr id="6" name="Content Placeholder 2"/>
          <p:cNvSpPr txBox="1">
            <a:spLocks/>
          </p:cNvSpPr>
          <p:nvPr/>
        </p:nvSpPr>
        <p:spPr>
          <a:xfrm>
            <a:off x="966003" y="138402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So they took away the stone. Then Jesus looked up and said, “Father, I thank you that you have heard me. </a:t>
            </a:r>
            <a:r>
              <a:rPr lang="en-GB" b="1" baseline="30000" dirty="0"/>
              <a:t>42 </a:t>
            </a:r>
            <a:r>
              <a:rPr lang="en-GB" dirty="0"/>
              <a:t>I knew that you always hear me, but I said this for the benefit of the people standing </a:t>
            </a:r>
            <a:r>
              <a:rPr lang="en-GB" dirty="0" err="1"/>
              <a:t>here,that</a:t>
            </a:r>
            <a:r>
              <a:rPr lang="en-GB" dirty="0"/>
              <a:t> they may believe that you sent me.”</a:t>
            </a:r>
          </a:p>
          <a:p>
            <a:pPr marL="0" indent="0">
              <a:buNone/>
            </a:pPr>
            <a:r>
              <a:rPr lang="en-GB" dirty="0"/>
              <a:t>When he had said this, Jesus called in a loud voice, “</a:t>
            </a:r>
            <a:r>
              <a:rPr lang="en-GB" b="1" u="sng" dirty="0"/>
              <a:t>Lazarus, come out!”</a:t>
            </a:r>
            <a:r>
              <a:rPr lang="en-GB" dirty="0"/>
              <a:t> </a:t>
            </a:r>
            <a:r>
              <a:rPr lang="en-GB" b="1" u="sng" dirty="0"/>
              <a:t>The dead man came out</a:t>
            </a:r>
            <a:r>
              <a:rPr lang="en-GB" dirty="0"/>
              <a:t>, his hands and feet wrapped with strips of linen, and a cloth around his face.</a:t>
            </a:r>
          </a:p>
          <a:p>
            <a:pPr marL="0" indent="0">
              <a:buNone/>
            </a:pPr>
            <a:r>
              <a:rPr lang="en-GB" sz="2000" dirty="0"/>
              <a:t>John 11:38-44</a:t>
            </a:r>
          </a:p>
        </p:txBody>
      </p:sp>
      <p:sp>
        <p:nvSpPr>
          <p:cNvPr id="4" name="Content Placeholder 3"/>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10806DA5-E7E3-401E-9CC0-A5C56C0FA5E8}" type="slidenum">
              <a:rPr lang="en-GB" smtClean="0"/>
              <a:t>35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83205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1e. Jesus says he is not from this world and God is not also, which makes Jesus God.</a:t>
            </a:r>
            <a:endParaRPr lang="en-US" sz="3600" b="1" dirty="0"/>
          </a:p>
        </p:txBody>
      </p:sp>
      <p:sp>
        <p:nvSpPr>
          <p:cNvPr id="3" name="Content Placeholder 2"/>
          <p:cNvSpPr>
            <a:spLocks noGrp="1"/>
          </p:cNvSpPr>
          <p:nvPr>
            <p:ph idx="1"/>
          </p:nvPr>
        </p:nvSpPr>
        <p:spPr>
          <a:xfrm>
            <a:off x="838200" y="2056632"/>
            <a:ext cx="10515600" cy="4351338"/>
          </a:xfrm>
        </p:spPr>
        <p:txBody>
          <a:bodyPr>
            <a:normAutofit/>
          </a:bodyPr>
          <a:lstStyle/>
          <a:p>
            <a:pPr marL="0" indent="0">
              <a:buNone/>
            </a:pPr>
            <a:r>
              <a:rPr lang="en-GB" dirty="0"/>
              <a:t>“And he (Jesus) said unto them, Ye are from beneath; </a:t>
            </a:r>
            <a:r>
              <a:rPr lang="en-GB" b="1" u="sng" dirty="0"/>
              <a:t>I am from above</a:t>
            </a:r>
            <a:r>
              <a:rPr lang="en-GB" dirty="0"/>
              <a:t>: ye are of this world; </a:t>
            </a:r>
            <a:r>
              <a:rPr lang="en-GB" b="1" u="sng" dirty="0"/>
              <a:t>I am not of this world</a:t>
            </a:r>
            <a:r>
              <a:rPr lang="en-GB" dirty="0"/>
              <a:t>.” </a:t>
            </a:r>
          </a:p>
          <a:p>
            <a:pPr marL="0" indent="0">
              <a:buNone/>
            </a:pPr>
            <a:r>
              <a:rPr lang="en-GB" sz="2400" dirty="0"/>
              <a:t>John 8:23</a:t>
            </a:r>
          </a:p>
          <a:p>
            <a:pPr marL="0" indent="0">
              <a:buNone/>
            </a:pPr>
            <a:endParaRPr lang="en-GB" sz="2400" dirty="0"/>
          </a:p>
          <a:p>
            <a:pPr marL="0" indent="0">
              <a:buNone/>
            </a:pPr>
            <a:r>
              <a:rPr lang="en-GB" dirty="0"/>
              <a:t>Jesus said, "</a:t>
            </a:r>
            <a:r>
              <a:rPr lang="en-GB" b="1" u="sng" dirty="0"/>
              <a:t>My kingdom is not of this world</a:t>
            </a:r>
            <a:r>
              <a:rPr lang="en-GB" dirty="0"/>
              <a:t>. If it were, my servants would fight to prevent my arrest by the Jewish leaders. But now my kingdom is from another place.“</a:t>
            </a:r>
          </a:p>
          <a:p>
            <a:pPr marL="0" indent="0">
              <a:buNone/>
            </a:pPr>
            <a:r>
              <a:rPr lang="en-GB" sz="2400" dirty="0"/>
              <a:t>John 18:36</a:t>
            </a:r>
            <a:endParaRPr lang="en-US"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36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006758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389"/>
          </a:xfrm>
        </p:spPr>
        <p:txBody>
          <a:bodyPr>
            <a:normAutofit fontScale="90000"/>
          </a:bodyPr>
          <a:lstStyle/>
          <a:p>
            <a:r>
              <a:rPr lang="en-GB" sz="3600" b="1" dirty="0"/>
              <a:t>1f. Jesus was made in God’s image and made before all things</a:t>
            </a:r>
            <a:endParaRPr lang="en-US" sz="3600" b="1" dirty="0"/>
          </a:p>
        </p:txBody>
      </p:sp>
      <p:sp>
        <p:nvSpPr>
          <p:cNvPr id="3" name="Content Placeholder 2"/>
          <p:cNvSpPr>
            <a:spLocks noGrp="1"/>
          </p:cNvSpPr>
          <p:nvPr>
            <p:ph idx="1"/>
          </p:nvPr>
        </p:nvSpPr>
        <p:spPr>
          <a:xfrm>
            <a:off x="838200" y="1516284"/>
            <a:ext cx="10515600" cy="4891686"/>
          </a:xfrm>
        </p:spPr>
        <p:txBody>
          <a:bodyPr>
            <a:noAutofit/>
          </a:bodyPr>
          <a:lstStyle/>
          <a:p>
            <a:pPr marL="0" indent="0">
              <a:buNone/>
            </a:pPr>
            <a:r>
              <a:rPr lang="en-GB" sz="2200" b="1" baseline="30000" dirty="0"/>
              <a:t>5 </a:t>
            </a:r>
            <a:r>
              <a:rPr lang="en-GB" sz="2200" b="1" dirty="0"/>
              <a:t>The Son is the </a:t>
            </a:r>
            <a:r>
              <a:rPr lang="en-GB" sz="2200" b="1" dirty="0">
                <a:solidFill>
                  <a:srgbClr val="FF0000"/>
                </a:solidFill>
              </a:rPr>
              <a:t>image of the invisible God</a:t>
            </a:r>
            <a:r>
              <a:rPr lang="en-GB" sz="2200" b="1" dirty="0"/>
              <a:t>, the </a:t>
            </a:r>
            <a:r>
              <a:rPr lang="en-GB" sz="2200" b="1" dirty="0">
                <a:solidFill>
                  <a:srgbClr val="FF0000"/>
                </a:solidFill>
              </a:rPr>
              <a:t>firstborn </a:t>
            </a:r>
            <a:r>
              <a:rPr lang="en-GB" sz="2200" b="1" dirty="0"/>
              <a:t>over all creation. </a:t>
            </a:r>
            <a:r>
              <a:rPr lang="en-GB" sz="2200" b="1" baseline="30000" dirty="0"/>
              <a:t>16 </a:t>
            </a:r>
            <a:r>
              <a:rPr lang="en-GB" sz="2200" b="1" dirty="0">
                <a:solidFill>
                  <a:srgbClr val="FF0000"/>
                </a:solidFill>
              </a:rPr>
              <a:t>For in him all things were created</a:t>
            </a:r>
            <a:r>
              <a:rPr lang="en-GB" sz="2200" b="1" dirty="0"/>
              <a:t>: things in heaven and on earth, visible and invisible, whether thrones or powers or rulers or authorities; all things have been </a:t>
            </a:r>
            <a:r>
              <a:rPr lang="en-GB" sz="2200" b="1" dirty="0">
                <a:solidFill>
                  <a:srgbClr val="FF0000"/>
                </a:solidFill>
              </a:rPr>
              <a:t>created through him and for him</a:t>
            </a:r>
            <a:r>
              <a:rPr lang="en-GB" sz="2200" b="1" dirty="0"/>
              <a:t>. </a:t>
            </a:r>
            <a:r>
              <a:rPr lang="en-GB" sz="2200" b="1" baseline="30000" dirty="0"/>
              <a:t>17</a:t>
            </a:r>
            <a:r>
              <a:rPr lang="en-GB" sz="2200" b="1" baseline="30000" dirty="0">
                <a:solidFill>
                  <a:srgbClr val="FF0000"/>
                </a:solidFill>
              </a:rPr>
              <a:t> </a:t>
            </a:r>
            <a:r>
              <a:rPr lang="en-GB" sz="2200" b="1" dirty="0">
                <a:solidFill>
                  <a:srgbClr val="FF0000"/>
                </a:solidFill>
              </a:rPr>
              <a:t>He is before all things</a:t>
            </a:r>
            <a:r>
              <a:rPr lang="en-GB" sz="2200" b="1" dirty="0"/>
              <a:t>, and in him all things hold together.    -     </a:t>
            </a:r>
            <a:r>
              <a:rPr lang="en-GB" sz="2200" dirty="0"/>
              <a:t>Colossians 1:16</a:t>
            </a:r>
          </a:p>
          <a:p>
            <a:pPr marL="0" indent="0">
              <a:buNone/>
            </a:pPr>
            <a:endParaRPr lang="en-GB" sz="2200" dirty="0"/>
          </a:p>
          <a:p>
            <a:pPr marL="0" indent="0">
              <a:buNone/>
            </a:pPr>
            <a:r>
              <a:rPr lang="en-GB" sz="2200" b="1" dirty="0"/>
              <a:t>“Everything is </a:t>
            </a:r>
            <a:r>
              <a:rPr lang="en-GB" sz="2200" b="1" dirty="0">
                <a:solidFill>
                  <a:srgbClr val="FF0000"/>
                </a:solidFill>
              </a:rPr>
              <a:t>from him and by him and for him</a:t>
            </a:r>
            <a:r>
              <a:rPr lang="en-GB" sz="2200" b="1" dirty="0"/>
              <a:t>. Glory belongs to him forever! Amen!”   -   </a:t>
            </a:r>
            <a:r>
              <a:rPr lang="en-GB" sz="2200" dirty="0"/>
              <a:t>Romans 11:36</a:t>
            </a:r>
          </a:p>
          <a:p>
            <a:pPr marL="0" indent="0">
              <a:buNone/>
            </a:pPr>
            <a:endParaRPr lang="en-GB" sz="2200" dirty="0"/>
          </a:p>
          <a:p>
            <a:pPr marL="0" indent="0">
              <a:buNone/>
            </a:pPr>
            <a:r>
              <a:rPr lang="en-US" sz="2200" b="1" dirty="0"/>
              <a:t>“I am the </a:t>
            </a:r>
            <a:r>
              <a:rPr lang="en-US" sz="2200" b="1" dirty="0">
                <a:solidFill>
                  <a:srgbClr val="FF0000"/>
                </a:solidFill>
              </a:rPr>
              <a:t>Alpha</a:t>
            </a:r>
            <a:r>
              <a:rPr lang="en-US" sz="2200" b="1" dirty="0"/>
              <a:t> and the </a:t>
            </a:r>
            <a:r>
              <a:rPr lang="en-US" sz="2200" b="1" dirty="0">
                <a:solidFill>
                  <a:srgbClr val="FF0000"/>
                </a:solidFill>
              </a:rPr>
              <a:t>Omega</a:t>
            </a:r>
            <a:r>
              <a:rPr lang="en-US" sz="2200" b="1" dirty="0"/>
              <a:t>, the </a:t>
            </a:r>
            <a:r>
              <a:rPr lang="en-US" sz="2200" b="1" dirty="0">
                <a:solidFill>
                  <a:srgbClr val="FF0000"/>
                </a:solidFill>
              </a:rPr>
              <a:t>First</a:t>
            </a:r>
            <a:r>
              <a:rPr lang="en-US" sz="2200" b="1" dirty="0"/>
              <a:t> and the </a:t>
            </a:r>
            <a:r>
              <a:rPr lang="en-US" sz="2200" b="1" dirty="0">
                <a:solidFill>
                  <a:srgbClr val="FF0000"/>
                </a:solidFill>
              </a:rPr>
              <a:t>Last</a:t>
            </a:r>
            <a:r>
              <a:rPr lang="en-US" sz="2200" b="1" dirty="0"/>
              <a:t>, the </a:t>
            </a:r>
            <a:r>
              <a:rPr lang="en-US" sz="2200" b="1" dirty="0">
                <a:solidFill>
                  <a:srgbClr val="FF0000"/>
                </a:solidFill>
              </a:rPr>
              <a:t>Beginning</a:t>
            </a:r>
            <a:r>
              <a:rPr lang="en-US" sz="2200" b="1" dirty="0"/>
              <a:t> and the </a:t>
            </a:r>
            <a:r>
              <a:rPr lang="en-US" sz="2200" b="1" dirty="0">
                <a:solidFill>
                  <a:srgbClr val="FF0000"/>
                </a:solidFill>
              </a:rPr>
              <a:t>End</a:t>
            </a:r>
            <a:r>
              <a:rPr lang="en-US" sz="2200" b="1" dirty="0"/>
              <a:t>.”   -    </a:t>
            </a:r>
            <a:r>
              <a:rPr lang="en-US" sz="2000" dirty="0"/>
              <a:t>Revelation 22:13</a:t>
            </a:r>
          </a:p>
          <a:p>
            <a:pPr marL="0" indent="0">
              <a:buNone/>
            </a:pPr>
            <a:endParaRPr lang="en-US" sz="2200" dirty="0"/>
          </a:p>
          <a:p>
            <a:pPr marL="0" indent="0">
              <a:buNone/>
            </a:pPr>
            <a:r>
              <a:rPr lang="en-GB" sz="2200" b="1" dirty="0"/>
              <a:t>“Anyone who has seen me has seen the Father.”   </a:t>
            </a:r>
            <a:r>
              <a:rPr lang="en-GB" sz="2000" dirty="0"/>
              <a:t>-   John 14:9</a:t>
            </a:r>
            <a:endParaRPr lang="en-US" sz="2000" dirty="0"/>
          </a:p>
          <a:p>
            <a:pPr marL="0" indent="0">
              <a:buNone/>
            </a:pPr>
            <a:endParaRPr lang="en-US" sz="2200" dirty="0"/>
          </a:p>
        </p:txBody>
      </p:sp>
      <p:sp>
        <p:nvSpPr>
          <p:cNvPr id="4" name="Slide Number Placeholder 3"/>
          <p:cNvSpPr>
            <a:spLocks noGrp="1"/>
          </p:cNvSpPr>
          <p:nvPr>
            <p:ph type="sldNum" sz="quarter" idx="12"/>
          </p:nvPr>
        </p:nvSpPr>
        <p:spPr/>
        <p:txBody>
          <a:bodyPr/>
          <a:lstStyle/>
          <a:p>
            <a:fld id="{10806DA5-E7E3-401E-9CC0-A5C56C0FA5E8}" type="slidenum">
              <a:rPr lang="en-GB" smtClean="0"/>
              <a:t>37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622928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1g. He was born without a father so as default God becomes his father.</a:t>
            </a:r>
          </a:p>
        </p:txBody>
      </p:sp>
      <p:sp>
        <p:nvSpPr>
          <p:cNvPr id="3" name="Content Placeholder 2"/>
          <p:cNvSpPr>
            <a:spLocks noGrp="1"/>
          </p:cNvSpPr>
          <p:nvPr>
            <p:ph idx="1"/>
          </p:nvPr>
        </p:nvSpPr>
        <p:spPr/>
        <p:txBody>
          <a:bodyPr>
            <a:normAutofit/>
          </a:bodyPr>
          <a:lstStyle/>
          <a:p>
            <a:pPr marL="0" indent="0">
              <a:buNone/>
            </a:pPr>
            <a:r>
              <a:rPr lang="en-GB" sz="2200" dirty="0"/>
              <a:t>And Mary said to the angel, "</a:t>
            </a:r>
            <a:r>
              <a:rPr lang="en-GB" sz="2200" dirty="0">
                <a:solidFill>
                  <a:srgbClr val="FF0000"/>
                </a:solidFill>
              </a:rPr>
              <a:t>How will this be, since I am a virgin?"</a:t>
            </a:r>
            <a:br>
              <a:rPr lang="en-GB" sz="2200" dirty="0"/>
            </a:br>
            <a:r>
              <a:rPr lang="en-GB" sz="2200" dirty="0"/>
              <a:t>And the angel answered her, "The Holy Spirit will come upon you, and the power of the Most High will overshadow you; therefore the child to be born will be called holy, the Son of God.</a:t>
            </a:r>
          </a:p>
          <a:p>
            <a:pPr marL="0" indent="0">
              <a:buNone/>
            </a:pPr>
            <a:r>
              <a:rPr lang="en-GB" sz="2200" dirty="0"/>
              <a:t>Luke 1:34</a:t>
            </a:r>
          </a:p>
          <a:p>
            <a:pPr marL="0" indent="0">
              <a:buNone/>
            </a:pPr>
            <a:endParaRPr lang="en-GB" sz="2200" dirty="0"/>
          </a:p>
          <a:p>
            <a:pPr marL="0" indent="0">
              <a:buNone/>
            </a:pPr>
            <a:r>
              <a:rPr lang="en-GB" sz="2200" dirty="0"/>
              <a:t>Now the birth of Jesus Christ took place in this way. When his mother Mary had been betrothed to Joseph, </a:t>
            </a:r>
            <a:r>
              <a:rPr lang="en-GB" sz="2200" dirty="0">
                <a:solidFill>
                  <a:srgbClr val="FF0000"/>
                </a:solidFill>
              </a:rPr>
              <a:t>before they came together she was found to be with child from the Holy Spirit</a:t>
            </a:r>
            <a:r>
              <a:rPr lang="en-GB" sz="2200" dirty="0"/>
              <a:t>.</a:t>
            </a:r>
          </a:p>
          <a:p>
            <a:pPr marL="0" indent="0">
              <a:buNone/>
            </a:pPr>
            <a:r>
              <a:rPr lang="en-GB" sz="2200" dirty="0"/>
              <a:t>Matthew 1:18</a:t>
            </a:r>
          </a:p>
          <a:p>
            <a:pPr marL="0" indent="0">
              <a:buNone/>
            </a:pPr>
            <a:endParaRPr lang="en-GB" sz="2200" dirty="0"/>
          </a:p>
        </p:txBody>
      </p:sp>
      <p:sp>
        <p:nvSpPr>
          <p:cNvPr id="4" name="Slide Number Placeholder 3"/>
          <p:cNvSpPr>
            <a:spLocks noGrp="1"/>
          </p:cNvSpPr>
          <p:nvPr>
            <p:ph type="sldNum" sz="quarter" idx="12"/>
          </p:nvPr>
        </p:nvSpPr>
        <p:spPr/>
        <p:txBody>
          <a:bodyPr/>
          <a:lstStyle/>
          <a:p>
            <a:fld id="{10806DA5-E7E3-401E-9CC0-A5C56C0FA5E8}" type="slidenum">
              <a:rPr lang="en-GB" smtClean="0"/>
              <a:t>38</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47934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1h. Jesus is honoured just as the father (God) was honoured</a:t>
            </a:r>
          </a:p>
        </p:txBody>
      </p:sp>
      <p:sp>
        <p:nvSpPr>
          <p:cNvPr id="3" name="Content Placeholder 2"/>
          <p:cNvSpPr>
            <a:spLocks noGrp="1"/>
          </p:cNvSpPr>
          <p:nvPr>
            <p:ph idx="1"/>
          </p:nvPr>
        </p:nvSpPr>
        <p:spPr/>
        <p:txBody>
          <a:bodyPr>
            <a:normAutofit/>
          </a:bodyPr>
          <a:lstStyle/>
          <a:p>
            <a:pPr marL="0" indent="0">
              <a:buNone/>
            </a:pPr>
            <a:r>
              <a:rPr lang="en-GB" dirty="0"/>
              <a:t>“that all may </a:t>
            </a:r>
            <a:r>
              <a:rPr lang="en-GB" dirty="0">
                <a:solidFill>
                  <a:srgbClr val="FF0000"/>
                </a:solidFill>
              </a:rPr>
              <a:t>honour the Son</a:t>
            </a:r>
            <a:r>
              <a:rPr lang="en-GB" dirty="0"/>
              <a:t>, </a:t>
            </a:r>
            <a:r>
              <a:rPr lang="en-GB" dirty="0">
                <a:solidFill>
                  <a:srgbClr val="FF0000"/>
                </a:solidFill>
              </a:rPr>
              <a:t>just as they honour the Father</a:t>
            </a:r>
            <a:r>
              <a:rPr lang="en-GB" dirty="0"/>
              <a:t>. Whoever does not honour the Son does not honour the Father who sent him…”</a:t>
            </a:r>
          </a:p>
          <a:p>
            <a:pPr marL="0" indent="0">
              <a:buNone/>
            </a:pPr>
            <a:r>
              <a:rPr lang="en-GB" sz="2400" dirty="0"/>
              <a:t>John 5:23</a:t>
            </a:r>
          </a:p>
        </p:txBody>
      </p:sp>
      <p:sp>
        <p:nvSpPr>
          <p:cNvPr id="4" name="Slide Number Placeholder 3"/>
          <p:cNvSpPr>
            <a:spLocks noGrp="1"/>
          </p:cNvSpPr>
          <p:nvPr>
            <p:ph type="sldNum" sz="quarter" idx="12"/>
          </p:nvPr>
        </p:nvSpPr>
        <p:spPr/>
        <p:txBody>
          <a:bodyPr/>
          <a:lstStyle/>
          <a:p>
            <a:fld id="{10806DA5-E7E3-401E-9CC0-A5C56C0FA5E8}" type="slidenum">
              <a:rPr lang="en-GB" smtClean="0"/>
              <a:t>39</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31051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44662"/>
          </a:xfrm>
        </p:spPr>
        <p:txBody>
          <a:bodyPr>
            <a:normAutofit/>
          </a:bodyPr>
          <a:lstStyle/>
          <a:p>
            <a:pPr algn="ctr"/>
            <a:r>
              <a:rPr lang="en-GB" sz="8800" dirty="0">
                <a:solidFill>
                  <a:schemeClr val="bg1"/>
                </a:solidFill>
              </a:rPr>
              <a:t>PART 1</a:t>
            </a:r>
          </a:p>
        </p:txBody>
      </p:sp>
      <p:sp>
        <p:nvSpPr>
          <p:cNvPr id="5" name="Text Placeholder 4"/>
          <p:cNvSpPr>
            <a:spLocks noGrp="1"/>
          </p:cNvSpPr>
          <p:nvPr>
            <p:ph type="body" idx="1"/>
          </p:nvPr>
        </p:nvSpPr>
        <p:spPr>
          <a:xfrm>
            <a:off x="831850" y="3454401"/>
            <a:ext cx="10515600" cy="541337"/>
          </a:xfrm>
        </p:spPr>
        <p:txBody>
          <a:bodyPr>
            <a:noAutofit/>
          </a:bodyPr>
          <a:lstStyle/>
          <a:p>
            <a:pPr algn="ctr"/>
            <a:r>
              <a:rPr lang="en-GB" sz="3200" b="1" dirty="0">
                <a:solidFill>
                  <a:schemeClr val="bg1"/>
                </a:solidFill>
              </a:rPr>
              <a:t>Islamic perspective of Christ and Christians</a:t>
            </a:r>
          </a:p>
        </p:txBody>
      </p:sp>
      <p:sp>
        <p:nvSpPr>
          <p:cNvPr id="2" name="Slide Number Placeholder 1"/>
          <p:cNvSpPr>
            <a:spLocks noGrp="1"/>
          </p:cNvSpPr>
          <p:nvPr>
            <p:ph type="sldNum" sz="quarter" idx="12"/>
          </p:nvPr>
        </p:nvSpPr>
        <p:spPr/>
        <p:txBody>
          <a:bodyPr/>
          <a:lstStyle/>
          <a:p>
            <a:fld id="{10806DA5-E7E3-401E-9CC0-A5C56C0FA5E8}" type="slidenum">
              <a:rPr lang="en-GB" smtClean="0"/>
              <a:t>4</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76967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1i. Jesus was given authority over everything</a:t>
            </a:r>
          </a:p>
        </p:txBody>
      </p:sp>
      <p:sp>
        <p:nvSpPr>
          <p:cNvPr id="3" name="Content Placeholder 2"/>
          <p:cNvSpPr>
            <a:spLocks noGrp="1"/>
          </p:cNvSpPr>
          <p:nvPr>
            <p:ph idx="1"/>
          </p:nvPr>
        </p:nvSpPr>
        <p:spPr/>
        <p:txBody>
          <a:bodyPr>
            <a:normAutofit/>
          </a:bodyPr>
          <a:lstStyle/>
          <a:p>
            <a:pPr marL="0" indent="0">
              <a:buNone/>
            </a:pPr>
            <a:r>
              <a:rPr lang="en-GB" dirty="0"/>
              <a:t>“Then Jesus came to them and said, "</a:t>
            </a:r>
            <a:r>
              <a:rPr lang="en-GB" dirty="0">
                <a:solidFill>
                  <a:srgbClr val="FF0000"/>
                </a:solidFill>
              </a:rPr>
              <a:t>All authority in heaven and on earth has been given to me</a:t>
            </a:r>
            <a:r>
              <a:rPr lang="en-GB" dirty="0"/>
              <a:t>.”</a:t>
            </a:r>
          </a:p>
          <a:p>
            <a:pPr marL="0" indent="0">
              <a:buNone/>
            </a:pPr>
            <a:r>
              <a:rPr lang="en-GB" sz="2000" dirty="0"/>
              <a:t>Matthew 28:18</a:t>
            </a:r>
          </a:p>
        </p:txBody>
      </p:sp>
      <p:sp>
        <p:nvSpPr>
          <p:cNvPr id="4" name="Slide Number Placeholder 3"/>
          <p:cNvSpPr>
            <a:spLocks noGrp="1"/>
          </p:cNvSpPr>
          <p:nvPr>
            <p:ph type="sldNum" sz="quarter" idx="12"/>
          </p:nvPr>
        </p:nvSpPr>
        <p:spPr/>
        <p:txBody>
          <a:bodyPr/>
          <a:lstStyle/>
          <a:p>
            <a:fld id="{10806DA5-E7E3-401E-9CC0-A5C56C0FA5E8}" type="slidenum">
              <a:rPr lang="en-GB" smtClean="0"/>
              <a:t>40</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96596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a:bodyPr>
          <a:lstStyle/>
          <a:p>
            <a:pPr algn="ctr"/>
            <a:r>
              <a:rPr lang="en-GB" sz="3600" b="1" dirty="0"/>
              <a:t>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strike="sngStrike" dirty="0"/>
              <a:t>Proofs of Jesus being God and to worship him</a:t>
            </a:r>
          </a:p>
          <a:p>
            <a:pPr marL="971550" lvl="1" indent="-514350">
              <a:buFont typeface="+mj-lt"/>
              <a:buAutoNum type="alphaLcParenR"/>
            </a:pPr>
            <a:r>
              <a:rPr lang="en-GB" strike="sngStrike" dirty="0"/>
              <a:t>Jesus himself claimed he is God.</a:t>
            </a:r>
          </a:p>
          <a:p>
            <a:pPr marL="971550" lvl="1" indent="-514350">
              <a:buFont typeface="+mj-lt"/>
              <a:buAutoNum type="alphaLcParenR"/>
            </a:pPr>
            <a:r>
              <a:rPr lang="en-GB" strike="sngStrike" dirty="0"/>
              <a:t>Jesus claimed people should “worship him”</a:t>
            </a:r>
          </a:p>
          <a:p>
            <a:pPr marL="971550" lvl="1" indent="-514350">
              <a:buFont typeface="+mj-lt"/>
              <a:buAutoNum type="alphaLcParenR"/>
            </a:pPr>
            <a:r>
              <a:rPr lang="en-GB" strike="sngStrike" dirty="0"/>
              <a:t>He accepted Divine entitlement (</a:t>
            </a:r>
            <a:r>
              <a:rPr lang="en-GB" strike="sngStrike" dirty="0" err="1"/>
              <a:t>eg</a:t>
            </a:r>
            <a:r>
              <a:rPr lang="en-GB" strike="sngStrike" dirty="0"/>
              <a:t>: people calling him God)</a:t>
            </a:r>
          </a:p>
          <a:p>
            <a:pPr marL="971550" lvl="1" indent="-514350">
              <a:buFont typeface="+mj-lt"/>
              <a:buAutoNum type="alphaLcParenR"/>
            </a:pPr>
            <a:r>
              <a:rPr lang="en-GB" strike="sngStrike" dirty="0"/>
              <a:t>He did many </a:t>
            </a:r>
            <a:r>
              <a:rPr lang="en-GB" b="1" u="sng" strike="sngStrike" dirty="0"/>
              <a:t>miracles</a:t>
            </a:r>
            <a:r>
              <a:rPr lang="en-GB" strike="sngStrike" dirty="0"/>
              <a:t> like raising people from the dead, walking on water </a:t>
            </a:r>
            <a:r>
              <a:rPr lang="en-GB" strike="sngStrike" dirty="0" err="1"/>
              <a:t>etc</a:t>
            </a:r>
            <a:endParaRPr lang="en-GB" strike="sngStrike" dirty="0"/>
          </a:p>
          <a:p>
            <a:pPr marL="971550" lvl="1" indent="-514350">
              <a:buFont typeface="+mj-lt"/>
              <a:buAutoNum type="alphaLcParenR"/>
            </a:pPr>
            <a:r>
              <a:rPr lang="en-GB" strike="sngStrike" dirty="0"/>
              <a:t>Jesus says he is not from this world and God is not also, which makes Jesus God.</a:t>
            </a:r>
          </a:p>
          <a:p>
            <a:pPr marL="971550" lvl="1" indent="-514350">
              <a:buFont typeface="+mj-lt"/>
              <a:buAutoNum type="alphaLcParenR"/>
            </a:pPr>
            <a:r>
              <a:rPr lang="en-GB" strike="sngStrike" dirty="0"/>
              <a:t>Jesus was made in God’s image and made before all things</a:t>
            </a:r>
          </a:p>
          <a:p>
            <a:pPr marL="971550" lvl="1" indent="-514350">
              <a:buFont typeface="+mj-lt"/>
              <a:buAutoNum type="alphaLcParenR"/>
            </a:pPr>
            <a:r>
              <a:rPr lang="en-GB" strike="sngStrike" dirty="0"/>
              <a:t>He was born without a father (no male intervention) so as default God becomes his father</a:t>
            </a:r>
          </a:p>
          <a:p>
            <a:pPr marL="971550" lvl="1" indent="-514350">
              <a:buFont typeface="+mj-lt"/>
              <a:buAutoNum type="alphaLcParenR"/>
            </a:pPr>
            <a:r>
              <a:rPr lang="en-GB" strike="sngStrike" dirty="0"/>
              <a:t>Jesus is honoured just as the father was honoured.</a:t>
            </a:r>
          </a:p>
          <a:p>
            <a:pPr marL="971550" lvl="1" indent="-514350">
              <a:buFont typeface="+mj-lt"/>
              <a:buAutoNum type="alphaLcParenR"/>
            </a:pPr>
            <a:r>
              <a:rPr lang="en-GB" strike="sngStrike" dirty="0"/>
              <a:t>He was given authority over everything.</a:t>
            </a:r>
          </a:p>
          <a:p>
            <a:pPr marL="971550" lvl="1" indent="-514350">
              <a:buFont typeface="+mj-lt"/>
              <a:buAutoNum type="alphaLcParenR"/>
            </a:pPr>
            <a:endParaRPr lang="en-GB" dirty="0"/>
          </a:p>
          <a:p>
            <a:pPr marL="457200" indent="-457200">
              <a:buFont typeface="+mj-lt"/>
              <a:buAutoNum type="arabicPeriod"/>
            </a:pPr>
            <a:r>
              <a:rPr lang="en-GB" b="1" dirty="0"/>
              <a:t>Proofs of Jesus being the </a:t>
            </a:r>
            <a:r>
              <a:rPr lang="en-GB" b="1" u="sng" dirty="0"/>
              <a:t>begotten</a:t>
            </a:r>
            <a:r>
              <a:rPr lang="en-GB" b="1" dirty="0"/>
              <a:t> Son of God</a:t>
            </a:r>
          </a:p>
          <a:p>
            <a:pPr marL="914400" lvl="1" indent="-457200">
              <a:buFont typeface="+mj-lt"/>
              <a:buAutoNum type="alphaLcParenR"/>
            </a:pPr>
            <a:r>
              <a:rPr lang="en-GB" dirty="0"/>
              <a:t>God said “this is my beloved son” and called him his son</a:t>
            </a:r>
          </a:p>
          <a:p>
            <a:pPr marL="914400" lvl="1" indent="-457200">
              <a:buFont typeface="+mj-lt"/>
              <a:buAutoNum type="alphaLcParenR"/>
            </a:pPr>
            <a:r>
              <a:rPr lang="en-GB" dirty="0"/>
              <a:t>Jesus calls himself the “Son of God”. </a:t>
            </a:r>
          </a:p>
          <a:p>
            <a:pPr marL="914400" lvl="1" indent="-457200">
              <a:buFont typeface="+mj-lt"/>
              <a:buAutoNum type="alphaLcParenR"/>
            </a:pPr>
            <a:r>
              <a:rPr lang="en-GB" dirty="0"/>
              <a:t>Holy Ghost says “he will be the son of God”</a:t>
            </a:r>
          </a:p>
          <a:p>
            <a:pPr marL="914400" lvl="1" indent="-457200">
              <a:buFont typeface="+mj-lt"/>
              <a:buAutoNum type="alphaLcParenR"/>
            </a:pPr>
            <a:r>
              <a:rPr lang="en-GB" dirty="0"/>
              <a:t>The apostles of Christ calls him the “Son of God”</a:t>
            </a:r>
          </a:p>
          <a:p>
            <a:pPr marL="914400" lvl="1" indent="-457200">
              <a:buFont typeface="+mj-lt"/>
              <a:buAutoNum type="alphaLcParenR"/>
            </a:pPr>
            <a:r>
              <a:rPr lang="en-GB" dirty="0"/>
              <a:t>Jesus referred to God as “His father”</a:t>
            </a:r>
          </a:p>
          <a:p>
            <a:pPr marL="914400" lvl="1" indent="-457200">
              <a:buFont typeface="+mj-lt"/>
              <a:buAutoNum type="alphaLcParenR"/>
            </a:pPr>
            <a:endParaRPr lang="en-GB" dirty="0"/>
          </a:p>
          <a:p>
            <a:pPr marL="457200" indent="-457200">
              <a:buFont typeface="+mj-lt"/>
              <a:buAutoNum type="arabicPeriod"/>
            </a:pPr>
            <a:r>
              <a:rPr lang="en-GB" b="1" dirty="0"/>
              <a:t>Proofs of Trinity</a:t>
            </a:r>
          </a:p>
          <a:p>
            <a:pPr marL="971550" lvl="1" indent="-514350">
              <a:buFont typeface="+mj-lt"/>
              <a:buAutoNum type="alphaLcParenR"/>
            </a:pPr>
            <a:r>
              <a:rPr lang="en-GB" dirty="0"/>
              <a:t>Jesus himself claimed: him, the Father and the Holy Spirit are Three Gods in One. </a:t>
            </a:r>
          </a:p>
        </p:txBody>
      </p:sp>
      <p:sp>
        <p:nvSpPr>
          <p:cNvPr id="4" name="Slide Number Placeholder 3"/>
          <p:cNvSpPr>
            <a:spLocks noGrp="1"/>
          </p:cNvSpPr>
          <p:nvPr>
            <p:ph type="sldNum" sz="quarter" idx="12"/>
          </p:nvPr>
        </p:nvSpPr>
        <p:spPr/>
        <p:txBody>
          <a:bodyPr/>
          <a:lstStyle/>
          <a:p>
            <a:fld id="{10806DA5-E7E3-401E-9CC0-A5C56C0FA5E8}" type="slidenum">
              <a:rPr lang="en-GB" smtClean="0"/>
              <a:t>41</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4199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686" y="996507"/>
            <a:ext cx="10515600" cy="1892444"/>
          </a:xfrm>
        </p:spPr>
        <p:txBody>
          <a:bodyPr/>
          <a:lstStyle/>
          <a:p>
            <a:pPr algn="ctr"/>
            <a:r>
              <a:rPr lang="en-GB" dirty="0">
                <a:solidFill>
                  <a:schemeClr val="bg1"/>
                </a:solidFill>
              </a:rPr>
              <a:t>2. Proofs for Jesus being the begotten Son of God</a:t>
            </a:r>
          </a:p>
        </p:txBody>
      </p:sp>
      <p:sp>
        <p:nvSpPr>
          <p:cNvPr id="3" name="Text Placeholder 2"/>
          <p:cNvSpPr>
            <a:spLocks noGrp="1"/>
          </p:cNvSpPr>
          <p:nvPr>
            <p:ph type="body" idx="1"/>
          </p:nvPr>
        </p:nvSpPr>
        <p:spPr>
          <a:xfrm>
            <a:off x="1053522" y="519609"/>
            <a:ext cx="10515600" cy="476898"/>
          </a:xfrm>
        </p:spPr>
        <p:txBody>
          <a:bodyPr>
            <a:normAutofit/>
          </a:bodyPr>
          <a:lstStyle/>
          <a:p>
            <a:pPr algn="ctr"/>
            <a:r>
              <a:rPr lang="en-GB" sz="2800" dirty="0">
                <a:solidFill>
                  <a:schemeClr val="bg1"/>
                </a:solidFill>
              </a:rPr>
              <a:t>PART 2.2. Christian Perspective</a:t>
            </a:r>
          </a:p>
        </p:txBody>
      </p:sp>
      <p:sp>
        <p:nvSpPr>
          <p:cNvPr id="4" name="Text Placeholder 2"/>
          <p:cNvSpPr txBox="1">
            <a:spLocks/>
          </p:cNvSpPr>
          <p:nvPr/>
        </p:nvSpPr>
        <p:spPr>
          <a:xfrm>
            <a:off x="942686" y="3128077"/>
            <a:ext cx="10515600" cy="3065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14400" lvl="1" indent="-457200">
              <a:buFont typeface="+mj-lt"/>
              <a:buAutoNum type="alphaLcParenR"/>
            </a:pPr>
            <a:r>
              <a:rPr lang="en-GB" sz="2400" dirty="0">
                <a:solidFill>
                  <a:schemeClr val="bg1"/>
                </a:solidFill>
              </a:rPr>
              <a:t>God said “this is my beloved son” and called him his son</a:t>
            </a:r>
          </a:p>
          <a:p>
            <a:pPr marL="914400" lvl="1" indent="-457200">
              <a:buFont typeface="+mj-lt"/>
              <a:buAutoNum type="alphaLcParenR"/>
            </a:pPr>
            <a:r>
              <a:rPr lang="en-GB" sz="2400" dirty="0">
                <a:solidFill>
                  <a:schemeClr val="bg1"/>
                </a:solidFill>
              </a:rPr>
              <a:t>Jesus calls himself the “Son of God”. </a:t>
            </a:r>
          </a:p>
          <a:p>
            <a:pPr marL="914400" lvl="1" indent="-457200">
              <a:buFont typeface="+mj-lt"/>
              <a:buAutoNum type="alphaLcParenR"/>
            </a:pPr>
            <a:r>
              <a:rPr lang="en-GB" sz="2400" dirty="0">
                <a:solidFill>
                  <a:schemeClr val="bg1"/>
                </a:solidFill>
              </a:rPr>
              <a:t>Holy Ghost says “he will be the son of God”</a:t>
            </a:r>
          </a:p>
          <a:p>
            <a:pPr marL="914400" lvl="1" indent="-457200">
              <a:buFont typeface="+mj-lt"/>
              <a:buAutoNum type="alphaLcParenR"/>
            </a:pPr>
            <a:r>
              <a:rPr lang="en-GB" sz="2400" dirty="0">
                <a:solidFill>
                  <a:schemeClr val="bg1"/>
                </a:solidFill>
              </a:rPr>
              <a:t>The apostles of Christ calls him the “Son of God”</a:t>
            </a:r>
          </a:p>
          <a:p>
            <a:pPr marL="914400" lvl="1" indent="-457200">
              <a:buFont typeface="+mj-lt"/>
              <a:buAutoNum type="alphaLcParenR"/>
            </a:pPr>
            <a:r>
              <a:rPr lang="en-GB" sz="2400" dirty="0">
                <a:solidFill>
                  <a:schemeClr val="bg1"/>
                </a:solidFill>
              </a:rPr>
              <a:t>Jesus referred to God as “His father”</a:t>
            </a:r>
          </a:p>
          <a:p>
            <a:pPr marL="971550" lvl="1" indent="-514350">
              <a:buFont typeface="+mj-lt"/>
              <a:buAutoNum type="alphaLcParenR"/>
            </a:pPr>
            <a:endParaRPr lang="en-GB" sz="2400" dirty="0">
              <a:solidFill>
                <a:schemeClr val="bg1"/>
              </a:solidFill>
            </a:endParaRPr>
          </a:p>
        </p:txBody>
      </p:sp>
      <p:sp>
        <p:nvSpPr>
          <p:cNvPr id="5" name="Slide Number Placeholder 4"/>
          <p:cNvSpPr>
            <a:spLocks noGrp="1"/>
          </p:cNvSpPr>
          <p:nvPr>
            <p:ph type="sldNum" sz="quarter" idx="12"/>
          </p:nvPr>
        </p:nvSpPr>
        <p:spPr/>
        <p:txBody>
          <a:bodyPr/>
          <a:lstStyle/>
          <a:p>
            <a:fld id="{10806DA5-E7E3-401E-9CC0-A5C56C0FA5E8}" type="slidenum">
              <a:rPr lang="en-GB" smtClean="0"/>
              <a:t>42</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8505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Definition of Begotten</a:t>
            </a:r>
          </a:p>
        </p:txBody>
      </p:sp>
      <p:sp>
        <p:nvSpPr>
          <p:cNvPr id="5" name="Content Placeholder 4"/>
          <p:cNvSpPr>
            <a:spLocks noGrp="1"/>
          </p:cNvSpPr>
          <p:nvPr>
            <p:ph idx="1"/>
          </p:nvPr>
        </p:nvSpPr>
        <p:spPr/>
        <p:txBody>
          <a:bodyPr/>
          <a:lstStyle/>
          <a:p>
            <a:pPr marL="0" indent="0">
              <a:buNone/>
            </a:pPr>
            <a:r>
              <a:rPr lang="en-GB" b="1" u="sng" dirty="0"/>
              <a:t>Dictionary.com </a:t>
            </a:r>
          </a:p>
          <a:p>
            <a:pPr marL="0" indent="0">
              <a:buNone/>
            </a:pPr>
            <a:r>
              <a:rPr lang="en-GB" dirty="0"/>
              <a:t>“(especially of a male parent) to procreate or generate (offspring).”</a:t>
            </a:r>
          </a:p>
          <a:p>
            <a:pPr marL="0" indent="0">
              <a:buNone/>
            </a:pPr>
            <a:endParaRPr lang="en-GB" dirty="0"/>
          </a:p>
          <a:p>
            <a:pPr marL="0" indent="0">
              <a:buNone/>
            </a:pPr>
            <a:r>
              <a:rPr lang="en-GB" b="1" u="sng" dirty="0"/>
              <a:t>Bible dictionary KJV</a:t>
            </a:r>
          </a:p>
          <a:p>
            <a:r>
              <a:rPr lang="en-GB" dirty="0"/>
              <a:t>To procreate, as a father or sire; to generate; as, to beget a son.</a:t>
            </a:r>
          </a:p>
          <a:p>
            <a:r>
              <a:rPr lang="en-GB" dirty="0"/>
              <a:t>be-got'-'-n (</a:t>
            </a:r>
            <a:r>
              <a:rPr lang="en-GB" dirty="0" err="1"/>
              <a:t>yaladh</a:t>
            </a:r>
            <a:r>
              <a:rPr lang="en-GB" dirty="0"/>
              <a:t>; "to bear," "bring forth," "beget"; denotes the physical relation of either parent to a child, </a:t>
            </a:r>
          </a:p>
        </p:txBody>
      </p:sp>
      <p:sp>
        <p:nvSpPr>
          <p:cNvPr id="2" name="Slide Number Placeholder 1"/>
          <p:cNvSpPr>
            <a:spLocks noGrp="1"/>
          </p:cNvSpPr>
          <p:nvPr>
            <p:ph type="sldNum" sz="quarter" idx="12"/>
          </p:nvPr>
        </p:nvSpPr>
        <p:spPr/>
        <p:txBody>
          <a:bodyPr/>
          <a:lstStyle/>
          <a:p>
            <a:fld id="{10806DA5-E7E3-401E-9CC0-A5C56C0FA5E8}" type="slidenum">
              <a:rPr lang="en-GB" smtClean="0"/>
              <a:t>43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00034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2a. God said “this is my beloved son” and called him his son</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“For when He received </a:t>
            </a:r>
            <a:r>
              <a:rPr lang="en-GB" dirty="0" err="1"/>
              <a:t>honor</a:t>
            </a:r>
            <a:r>
              <a:rPr lang="en-GB" dirty="0"/>
              <a:t> and glory from God the Father, such an utterance as this was made to Him by the Majestic Glory, "This is </a:t>
            </a:r>
            <a:r>
              <a:rPr lang="en-GB" dirty="0">
                <a:solidFill>
                  <a:srgbClr val="FF0000"/>
                </a:solidFill>
              </a:rPr>
              <a:t>My beloved Son </a:t>
            </a:r>
            <a:r>
              <a:rPr lang="en-GB" dirty="0"/>
              <a:t>with whom I am well-pleased”</a:t>
            </a:r>
          </a:p>
          <a:p>
            <a:pPr marL="0" indent="0">
              <a:buNone/>
            </a:pPr>
            <a:r>
              <a:rPr lang="en-GB" sz="2000" dirty="0"/>
              <a:t>2 Peter 1:17</a:t>
            </a:r>
          </a:p>
          <a:p>
            <a:pPr marL="0" indent="0">
              <a:buNone/>
            </a:pPr>
            <a:br>
              <a:rPr lang="en-GB" sz="2000" dirty="0"/>
            </a:br>
            <a:r>
              <a:rPr lang="en-GB" dirty="0"/>
              <a:t>And a voice came from the cloud, saying, "This </a:t>
            </a:r>
            <a:r>
              <a:rPr lang="en-GB" dirty="0">
                <a:solidFill>
                  <a:srgbClr val="FF0000"/>
                </a:solidFill>
              </a:rPr>
              <a:t>is My Son</a:t>
            </a:r>
            <a:r>
              <a:rPr lang="en-GB" dirty="0"/>
              <a:t>, whom I have chosen; listen to Him!“</a:t>
            </a:r>
          </a:p>
          <a:p>
            <a:pPr marL="0" indent="0">
              <a:buNone/>
            </a:pPr>
            <a:r>
              <a:rPr lang="en-GB" sz="2000" dirty="0"/>
              <a:t>Luke 9:35</a:t>
            </a:r>
          </a:p>
          <a:p>
            <a:pPr marL="0" indent="0">
              <a:buNone/>
            </a:pPr>
            <a:br>
              <a:rPr lang="en-GB" sz="2000" dirty="0"/>
            </a:br>
            <a:r>
              <a:rPr lang="en-GB" sz="2000" dirty="0"/>
              <a:t>“</a:t>
            </a:r>
            <a:r>
              <a:rPr lang="en-GB" dirty="0"/>
              <a:t>And a voice came from heaven: "You are </a:t>
            </a:r>
            <a:r>
              <a:rPr lang="en-GB" dirty="0">
                <a:solidFill>
                  <a:srgbClr val="FF0000"/>
                </a:solidFill>
              </a:rPr>
              <a:t>My beloved Son</a:t>
            </a:r>
            <a:r>
              <a:rPr lang="en-GB" dirty="0"/>
              <a:t>; in You I am well pleased.”</a:t>
            </a:r>
          </a:p>
          <a:p>
            <a:pPr marL="0" indent="0">
              <a:buNone/>
            </a:pPr>
            <a:r>
              <a:rPr lang="en-GB" sz="2000" dirty="0"/>
              <a:t>Mark 1:11</a:t>
            </a:r>
          </a:p>
        </p:txBody>
      </p:sp>
      <p:sp>
        <p:nvSpPr>
          <p:cNvPr id="4" name="Slide Number Placeholder 3"/>
          <p:cNvSpPr>
            <a:spLocks noGrp="1"/>
          </p:cNvSpPr>
          <p:nvPr>
            <p:ph type="sldNum" sz="quarter" idx="12"/>
          </p:nvPr>
        </p:nvSpPr>
        <p:spPr/>
        <p:txBody>
          <a:bodyPr/>
          <a:lstStyle/>
          <a:p>
            <a:fld id="{10806DA5-E7E3-401E-9CC0-A5C56C0FA5E8}" type="slidenum">
              <a:rPr lang="en-GB" smtClean="0"/>
              <a:t>44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82396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2795"/>
          </a:xfrm>
        </p:spPr>
        <p:txBody>
          <a:bodyPr>
            <a:normAutofit/>
          </a:bodyPr>
          <a:lstStyle/>
          <a:p>
            <a:r>
              <a:rPr lang="en-GB" sz="3600" b="1" dirty="0"/>
              <a:t>2b. Jesus calls himself the “Son of God”. </a:t>
            </a:r>
          </a:p>
        </p:txBody>
      </p:sp>
      <p:sp>
        <p:nvSpPr>
          <p:cNvPr id="5" name="Content Placeholder 4"/>
          <p:cNvSpPr>
            <a:spLocks noGrp="1"/>
          </p:cNvSpPr>
          <p:nvPr>
            <p:ph idx="1"/>
          </p:nvPr>
        </p:nvSpPr>
        <p:spPr>
          <a:xfrm>
            <a:off x="838200" y="1287145"/>
            <a:ext cx="10515600" cy="4930775"/>
          </a:xfrm>
        </p:spPr>
        <p:txBody>
          <a:bodyPr>
            <a:normAutofit fontScale="62500" lnSpcReduction="20000"/>
          </a:bodyPr>
          <a:lstStyle/>
          <a:p>
            <a:pPr marL="0" indent="0">
              <a:buNone/>
            </a:pPr>
            <a:r>
              <a:rPr lang="en-GB" sz="2900" dirty="0"/>
              <a:t>Again the high priest asked him, “Are you the Messiah, </a:t>
            </a:r>
            <a:r>
              <a:rPr lang="en-GB" sz="2900" dirty="0">
                <a:solidFill>
                  <a:srgbClr val="FF0000"/>
                </a:solidFill>
              </a:rPr>
              <a:t>the </a:t>
            </a:r>
            <a:r>
              <a:rPr lang="en-GB" sz="2900" u="sng" dirty="0">
                <a:solidFill>
                  <a:srgbClr val="FF0000"/>
                </a:solidFill>
              </a:rPr>
              <a:t>Son</a:t>
            </a:r>
            <a:r>
              <a:rPr lang="en-GB" sz="2900" dirty="0">
                <a:solidFill>
                  <a:srgbClr val="FF0000"/>
                </a:solidFill>
              </a:rPr>
              <a:t> of the </a:t>
            </a:r>
            <a:r>
              <a:rPr lang="en-GB" sz="2900" dirty="0" err="1">
                <a:solidFill>
                  <a:srgbClr val="FF0000"/>
                </a:solidFill>
              </a:rPr>
              <a:t>Blessssed</a:t>
            </a:r>
            <a:r>
              <a:rPr lang="en-GB" sz="2900" dirty="0">
                <a:solidFill>
                  <a:srgbClr val="FF0000"/>
                </a:solidFill>
              </a:rPr>
              <a:t> One?”</a:t>
            </a:r>
            <a:r>
              <a:rPr lang="en-GB" sz="2900" b="1" baseline="30000" dirty="0"/>
              <a:t> </a:t>
            </a:r>
            <a:r>
              <a:rPr lang="en-GB" sz="2900" dirty="0"/>
              <a:t>“</a:t>
            </a:r>
            <a:r>
              <a:rPr lang="en-GB" sz="2900" b="1" u="sng" dirty="0"/>
              <a:t>I am</a:t>
            </a:r>
            <a:r>
              <a:rPr lang="en-GB" sz="2900" dirty="0"/>
              <a:t>,” said Jesus. “And you will see the Son of Man sitting at the right hand of the Mighty One and coming on the clouds of heaven.”</a:t>
            </a:r>
          </a:p>
          <a:p>
            <a:pPr marL="0" indent="0">
              <a:buNone/>
            </a:pPr>
            <a:r>
              <a:rPr lang="en-GB" sz="2600" dirty="0"/>
              <a:t>Mark 14:61-62</a:t>
            </a:r>
          </a:p>
          <a:p>
            <a:pPr marL="0" indent="0">
              <a:buNone/>
            </a:pPr>
            <a:endParaRPr lang="en-GB" sz="2600" dirty="0"/>
          </a:p>
          <a:p>
            <a:pPr marL="0" indent="0">
              <a:buNone/>
            </a:pPr>
            <a:r>
              <a:rPr lang="en-GB" sz="2900" dirty="0"/>
              <a:t>“</a:t>
            </a:r>
            <a:r>
              <a:rPr lang="en-GB" sz="2900" b="1" dirty="0"/>
              <a:t>Are You then the Son of God</a:t>
            </a:r>
            <a:r>
              <a:rPr lang="en-GB" sz="2900" dirty="0"/>
              <a:t>?” He replied, “</a:t>
            </a:r>
            <a:r>
              <a:rPr lang="en-GB" sz="2900" b="1" dirty="0">
                <a:solidFill>
                  <a:srgbClr val="FF0000"/>
                </a:solidFill>
              </a:rPr>
              <a:t>You say that I am</a:t>
            </a:r>
            <a:r>
              <a:rPr lang="en-GB" sz="2900" dirty="0"/>
              <a:t>.” “Why do we need any more testimony?” they declared. “We have heard it for ourselves from His own lips.”.</a:t>
            </a:r>
          </a:p>
          <a:p>
            <a:pPr marL="0" indent="0">
              <a:buNone/>
            </a:pPr>
            <a:r>
              <a:rPr lang="en-GB" sz="2600" dirty="0"/>
              <a:t>Luke 22:70</a:t>
            </a:r>
          </a:p>
          <a:p>
            <a:pPr marL="0" indent="0">
              <a:buNone/>
            </a:pPr>
            <a:endParaRPr lang="en-GB" sz="2600" dirty="0"/>
          </a:p>
          <a:p>
            <a:pPr marL="0" indent="0">
              <a:buNone/>
            </a:pPr>
            <a:r>
              <a:rPr lang="en-GB" sz="2900" dirty="0"/>
              <a:t>ButJesus remained silent. Then the high priest said to Him, “I charge You under oath by the living God: Tell us if You are the Christ, </a:t>
            </a:r>
            <a:r>
              <a:rPr lang="en-GB" sz="2900" b="1" dirty="0">
                <a:solidFill>
                  <a:srgbClr val="FF0000"/>
                </a:solidFill>
              </a:rPr>
              <a:t>the Son of God</a:t>
            </a:r>
            <a:r>
              <a:rPr lang="en-GB" sz="2900" dirty="0"/>
              <a:t>.” “You have said it yourself,” Jesus answered.</a:t>
            </a:r>
          </a:p>
          <a:p>
            <a:pPr marL="0" indent="0">
              <a:buNone/>
            </a:pPr>
            <a:r>
              <a:rPr lang="en-GB" sz="2600" dirty="0"/>
              <a:t>Matthew 26:63-64</a:t>
            </a:r>
          </a:p>
          <a:p>
            <a:pPr marL="0" indent="0">
              <a:buNone/>
            </a:pPr>
            <a:endParaRPr lang="en-GB" sz="2400" dirty="0"/>
          </a:p>
          <a:p>
            <a:pPr marL="0" indent="0">
              <a:buNone/>
            </a:pPr>
            <a:endParaRPr lang="en-GB" sz="2400" dirty="0"/>
          </a:p>
          <a:p>
            <a:r>
              <a:rPr lang="en-GB" sz="2600" b="1" dirty="0"/>
              <a:t>These are all cross references of the same scenario in the various gospels. </a:t>
            </a:r>
          </a:p>
          <a:p>
            <a:r>
              <a:rPr lang="en-GB" sz="2600" b="1" dirty="0"/>
              <a:t>NOTE: Jesus is not denying he is the “Son of God” and agrees he is the “Son of the Blessed One”. </a:t>
            </a:r>
          </a:p>
          <a:p>
            <a:r>
              <a:rPr lang="en-GB" sz="2600" b="1" dirty="0"/>
              <a:t>The Jews at the time also claim he has committed </a:t>
            </a:r>
            <a:r>
              <a:rPr lang="en-GB" sz="2600" b="1" u="sng" dirty="0"/>
              <a:t>blasphemy</a:t>
            </a:r>
            <a:r>
              <a:rPr lang="en-GB" sz="2600" b="1" dirty="0"/>
              <a:t> for this and crucify him for this reason. </a:t>
            </a:r>
          </a:p>
        </p:txBody>
      </p:sp>
      <p:sp>
        <p:nvSpPr>
          <p:cNvPr id="2" name="Slide Number Placeholder 1"/>
          <p:cNvSpPr>
            <a:spLocks noGrp="1"/>
          </p:cNvSpPr>
          <p:nvPr>
            <p:ph type="sldNum" sz="quarter" idx="12"/>
          </p:nvPr>
        </p:nvSpPr>
        <p:spPr/>
        <p:txBody>
          <a:bodyPr/>
          <a:lstStyle/>
          <a:p>
            <a:fld id="{10806DA5-E7E3-401E-9CC0-A5C56C0FA5E8}" type="slidenum">
              <a:rPr lang="en-GB" smtClean="0"/>
              <a:t>45</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90637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2c. Holy Ghost says he will be the son of God.</a:t>
            </a:r>
          </a:p>
        </p:txBody>
      </p:sp>
      <p:sp>
        <p:nvSpPr>
          <p:cNvPr id="3" name="Content Placeholder 2"/>
          <p:cNvSpPr>
            <a:spLocks noGrp="1"/>
          </p:cNvSpPr>
          <p:nvPr>
            <p:ph idx="1"/>
          </p:nvPr>
        </p:nvSpPr>
        <p:spPr/>
        <p:txBody>
          <a:bodyPr/>
          <a:lstStyle/>
          <a:p>
            <a:pPr marL="0" indent="0">
              <a:buNone/>
            </a:pPr>
            <a:r>
              <a:rPr lang="en-GB" dirty="0"/>
              <a:t>"And the Holy Ghost descended in a bodily shape like a dove upon him [Jesus], and a voice came from heaven, which said, </a:t>
            </a:r>
            <a:r>
              <a:rPr lang="en-GB" dirty="0">
                <a:solidFill>
                  <a:srgbClr val="FF0000"/>
                </a:solidFill>
              </a:rPr>
              <a:t>Thou art my beloved Son</a:t>
            </a:r>
            <a:r>
              <a:rPr lang="en-GB" dirty="0"/>
              <a:t>; in thee I am well pleased." </a:t>
            </a:r>
          </a:p>
          <a:p>
            <a:pPr marL="0" indent="0">
              <a:buNone/>
            </a:pPr>
            <a:r>
              <a:rPr lang="en-GB" sz="2400" dirty="0"/>
              <a:t>(Luke 3:22).</a:t>
            </a:r>
          </a:p>
        </p:txBody>
      </p:sp>
      <p:sp>
        <p:nvSpPr>
          <p:cNvPr id="4" name="Slide Number Placeholder 3"/>
          <p:cNvSpPr>
            <a:spLocks noGrp="1"/>
          </p:cNvSpPr>
          <p:nvPr>
            <p:ph type="sldNum" sz="quarter" idx="12"/>
          </p:nvPr>
        </p:nvSpPr>
        <p:spPr/>
        <p:txBody>
          <a:bodyPr/>
          <a:lstStyle/>
          <a:p>
            <a:fld id="{10806DA5-E7E3-401E-9CC0-A5C56C0FA5E8}" type="slidenum">
              <a:rPr lang="en-GB" smtClean="0"/>
              <a:t>46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267480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2d. The Apostles of Christ call him the Son of God.</a:t>
            </a:r>
            <a:endParaRPr lang="en-GB" sz="3600" dirty="0"/>
          </a:p>
        </p:txBody>
      </p:sp>
      <p:sp>
        <p:nvSpPr>
          <p:cNvPr id="3" name="Content Placeholder 2"/>
          <p:cNvSpPr>
            <a:spLocks noGrp="1"/>
          </p:cNvSpPr>
          <p:nvPr>
            <p:ph idx="1"/>
          </p:nvPr>
        </p:nvSpPr>
        <p:spPr/>
        <p:txBody>
          <a:bodyPr>
            <a:normAutofit/>
          </a:bodyPr>
          <a:lstStyle/>
          <a:p>
            <a:pPr marL="0" indent="0">
              <a:buNone/>
            </a:pPr>
            <a:r>
              <a:rPr lang="en-GB" dirty="0"/>
              <a:t>"For God so loved the world, that </a:t>
            </a:r>
            <a:r>
              <a:rPr lang="en-GB" dirty="0">
                <a:solidFill>
                  <a:srgbClr val="FF0000"/>
                </a:solidFill>
              </a:rPr>
              <a:t>He gave His only </a:t>
            </a:r>
            <a:r>
              <a:rPr lang="en-GB" b="1" u="sng" dirty="0">
                <a:solidFill>
                  <a:srgbClr val="FF0000"/>
                </a:solidFill>
              </a:rPr>
              <a:t>begotten</a:t>
            </a:r>
            <a:r>
              <a:rPr lang="en-GB" dirty="0">
                <a:solidFill>
                  <a:srgbClr val="FF0000"/>
                </a:solidFill>
              </a:rPr>
              <a:t> Son</a:t>
            </a:r>
            <a:r>
              <a:rPr lang="en-GB" dirty="0"/>
              <a:t>, that whoever believes in Him shall not perish, but have eternal life.”</a:t>
            </a:r>
          </a:p>
          <a:p>
            <a:pPr marL="0" indent="0">
              <a:buNone/>
            </a:pPr>
            <a:r>
              <a:rPr lang="en-GB" sz="2400" dirty="0"/>
              <a:t>John 3:16</a:t>
            </a:r>
          </a:p>
          <a:p>
            <a:pPr marL="0" indent="0">
              <a:buNone/>
            </a:pPr>
            <a:endParaRPr lang="en-GB" dirty="0"/>
          </a:p>
          <a:p>
            <a:pPr marL="0" indent="0">
              <a:buNone/>
            </a:pPr>
            <a:r>
              <a:rPr lang="en-GB" dirty="0"/>
              <a:t>“The one who believes in the </a:t>
            </a:r>
            <a:r>
              <a:rPr lang="en-GB" dirty="0">
                <a:solidFill>
                  <a:srgbClr val="FF0000"/>
                </a:solidFill>
              </a:rPr>
              <a:t>Son of God </a:t>
            </a:r>
            <a:r>
              <a:rPr lang="en-GB" dirty="0"/>
              <a:t>has the testimony in himself; the one who does not believe God has made Him a liar, because he has not believed in the testimony that God has given concerning </a:t>
            </a:r>
            <a:r>
              <a:rPr lang="en-GB" dirty="0">
                <a:solidFill>
                  <a:srgbClr val="FF0000"/>
                </a:solidFill>
              </a:rPr>
              <a:t>His Son</a:t>
            </a:r>
            <a:r>
              <a:rPr lang="en-GB" dirty="0"/>
              <a:t>.”</a:t>
            </a:r>
          </a:p>
          <a:p>
            <a:pPr marL="0" indent="0">
              <a:buNone/>
            </a:pPr>
            <a:r>
              <a:rPr lang="en-GB" sz="2400" dirty="0"/>
              <a:t>1 John 5:10</a:t>
            </a:r>
          </a:p>
          <a:p>
            <a:pPr marL="0" indent="0">
              <a:buNone/>
            </a:pPr>
            <a:endParaRPr lang="en-GB" sz="2400" dirty="0"/>
          </a:p>
        </p:txBody>
      </p:sp>
      <p:sp>
        <p:nvSpPr>
          <p:cNvPr id="4" name="Slide Number Placeholder 3"/>
          <p:cNvSpPr>
            <a:spLocks noGrp="1"/>
          </p:cNvSpPr>
          <p:nvPr>
            <p:ph type="sldNum" sz="quarter" idx="12"/>
          </p:nvPr>
        </p:nvSpPr>
        <p:spPr/>
        <p:txBody>
          <a:bodyPr/>
          <a:lstStyle/>
          <a:p>
            <a:fld id="{10806DA5-E7E3-401E-9CC0-A5C56C0FA5E8}" type="slidenum">
              <a:rPr lang="en-GB" smtClean="0"/>
              <a:t>47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37621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2e. Jesus referred to God as his Father.</a:t>
            </a:r>
          </a:p>
        </p:txBody>
      </p:sp>
      <p:sp>
        <p:nvSpPr>
          <p:cNvPr id="3" name="Content Placeholder 2"/>
          <p:cNvSpPr>
            <a:spLocks noGrp="1"/>
          </p:cNvSpPr>
          <p:nvPr>
            <p:ph idx="1"/>
          </p:nvPr>
        </p:nvSpPr>
        <p:spPr/>
        <p:txBody>
          <a:bodyPr>
            <a:normAutofit lnSpcReduction="10000"/>
          </a:bodyPr>
          <a:lstStyle/>
          <a:p>
            <a:pPr marL="0" indent="0">
              <a:buNone/>
            </a:pPr>
            <a:r>
              <a:rPr lang="en-GB" sz="2400" dirty="0"/>
              <a:t>“So every one who acknowledges me before men. I also will acknowledge before </a:t>
            </a:r>
            <a:r>
              <a:rPr lang="en-GB" sz="2400" b="1" dirty="0">
                <a:solidFill>
                  <a:srgbClr val="FF0000"/>
                </a:solidFill>
              </a:rPr>
              <a:t>my Father </a:t>
            </a:r>
            <a:r>
              <a:rPr lang="en-GB" sz="2400" dirty="0"/>
              <a:t>who is in heaven; but whoever denies me before men, I also will deny before </a:t>
            </a:r>
            <a:r>
              <a:rPr lang="en-GB" sz="2400" b="1" dirty="0">
                <a:solidFill>
                  <a:srgbClr val="FF0000"/>
                </a:solidFill>
              </a:rPr>
              <a:t>my Father </a:t>
            </a:r>
            <a:r>
              <a:rPr lang="en-GB" sz="2400" dirty="0"/>
              <a:t>who is in heaven” </a:t>
            </a:r>
          </a:p>
          <a:p>
            <a:pPr marL="0" indent="0">
              <a:buNone/>
            </a:pPr>
            <a:r>
              <a:rPr lang="en-GB" sz="1800" dirty="0"/>
              <a:t>(Matthew 10:32-33).</a:t>
            </a:r>
          </a:p>
          <a:p>
            <a:pPr marL="0" indent="0">
              <a:buNone/>
            </a:pPr>
            <a:endParaRPr lang="en-GB" sz="1800" dirty="0"/>
          </a:p>
          <a:p>
            <a:pPr marL="0" indent="0">
              <a:buNone/>
            </a:pPr>
            <a:r>
              <a:rPr lang="en-GB" sz="2400" dirty="0"/>
              <a:t>“And behold, I send the promise of </a:t>
            </a:r>
            <a:r>
              <a:rPr lang="en-GB" sz="2400" dirty="0">
                <a:solidFill>
                  <a:srgbClr val="FF0000"/>
                </a:solidFill>
              </a:rPr>
              <a:t>my father </a:t>
            </a:r>
            <a:r>
              <a:rPr lang="en-GB" sz="2400" dirty="0"/>
              <a:t>upon you…”</a:t>
            </a:r>
          </a:p>
          <a:p>
            <a:pPr marL="0" indent="0">
              <a:buNone/>
            </a:pPr>
            <a:r>
              <a:rPr lang="en-GB" sz="1800" dirty="0"/>
              <a:t>Luke 24:49</a:t>
            </a:r>
          </a:p>
          <a:p>
            <a:pPr marL="0" indent="0">
              <a:buNone/>
            </a:pPr>
            <a:endParaRPr lang="en-GB" sz="1800" dirty="0"/>
          </a:p>
          <a:p>
            <a:pPr marL="0" indent="0">
              <a:buNone/>
            </a:pPr>
            <a:r>
              <a:rPr lang="en-GB" sz="2400" dirty="0"/>
              <a:t>“…Peace be upon you: as </a:t>
            </a:r>
            <a:r>
              <a:rPr lang="en-GB" sz="2400" dirty="0">
                <a:solidFill>
                  <a:srgbClr val="FF0000"/>
                </a:solidFill>
              </a:rPr>
              <a:t>my Father </a:t>
            </a:r>
            <a:r>
              <a:rPr lang="en-GB" sz="2400" dirty="0"/>
              <a:t>hath sent me, even so I send you”</a:t>
            </a:r>
          </a:p>
          <a:p>
            <a:pPr marL="0" indent="0">
              <a:buNone/>
            </a:pPr>
            <a:r>
              <a:rPr lang="en-GB" sz="1800" dirty="0"/>
              <a:t>John 18:11</a:t>
            </a:r>
          </a:p>
          <a:p>
            <a:pPr marL="0" indent="0">
              <a:buNone/>
            </a:pPr>
            <a:endParaRPr lang="en-GB" sz="1800" dirty="0"/>
          </a:p>
          <a:p>
            <a:pPr marL="0" indent="0">
              <a:buNone/>
            </a:pPr>
            <a:r>
              <a:rPr lang="en-GB" sz="1800" dirty="0"/>
              <a:t>(There are many more verses where Jesus refers to God as “my Father”)</a:t>
            </a:r>
          </a:p>
        </p:txBody>
      </p:sp>
      <p:sp>
        <p:nvSpPr>
          <p:cNvPr id="4" name="Slide Number Placeholder 3"/>
          <p:cNvSpPr>
            <a:spLocks noGrp="1"/>
          </p:cNvSpPr>
          <p:nvPr>
            <p:ph type="sldNum" sz="quarter" idx="12"/>
          </p:nvPr>
        </p:nvSpPr>
        <p:spPr/>
        <p:txBody>
          <a:bodyPr/>
          <a:lstStyle/>
          <a:p>
            <a:fld id="{10806DA5-E7E3-401E-9CC0-A5C56C0FA5E8}" type="slidenum">
              <a:rPr lang="en-GB" smtClean="0"/>
              <a:t>48</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38042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a:bodyPr>
          <a:lstStyle/>
          <a:p>
            <a:pPr algn="ctr"/>
            <a:r>
              <a:rPr lang="en-GB" sz="3600" b="1" dirty="0"/>
              <a:t>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strike="sngStrike" dirty="0"/>
              <a:t>Proofs of Jesus being God and to worship him</a:t>
            </a:r>
          </a:p>
          <a:p>
            <a:pPr marL="971550" lvl="1" indent="-514350">
              <a:buFont typeface="+mj-lt"/>
              <a:buAutoNum type="alphaLcParenR"/>
            </a:pPr>
            <a:r>
              <a:rPr lang="en-GB" strike="sngStrike" dirty="0"/>
              <a:t>Jesus himself claimed he is God.</a:t>
            </a:r>
          </a:p>
          <a:p>
            <a:pPr marL="971550" lvl="1" indent="-514350">
              <a:buFont typeface="+mj-lt"/>
              <a:buAutoNum type="alphaLcParenR"/>
            </a:pPr>
            <a:r>
              <a:rPr lang="en-GB" strike="sngStrike" dirty="0"/>
              <a:t>Jesus claimed people should “worship him”</a:t>
            </a:r>
          </a:p>
          <a:p>
            <a:pPr marL="971550" lvl="1" indent="-514350">
              <a:buFont typeface="+mj-lt"/>
              <a:buAutoNum type="alphaLcParenR"/>
            </a:pPr>
            <a:r>
              <a:rPr lang="en-GB" strike="sngStrike" dirty="0"/>
              <a:t>He accepted Divine entitlement (</a:t>
            </a:r>
            <a:r>
              <a:rPr lang="en-GB" strike="sngStrike" dirty="0" err="1"/>
              <a:t>eg</a:t>
            </a:r>
            <a:r>
              <a:rPr lang="en-GB" strike="sngStrike" dirty="0"/>
              <a:t>: people calling him God)</a:t>
            </a:r>
          </a:p>
          <a:p>
            <a:pPr marL="971550" lvl="1" indent="-514350">
              <a:buFont typeface="+mj-lt"/>
              <a:buAutoNum type="alphaLcParenR"/>
            </a:pPr>
            <a:r>
              <a:rPr lang="en-GB" strike="sngStrike" dirty="0"/>
              <a:t>He did many </a:t>
            </a:r>
            <a:r>
              <a:rPr lang="en-GB" b="1" u="sng" strike="sngStrike" dirty="0"/>
              <a:t>miracles</a:t>
            </a:r>
            <a:r>
              <a:rPr lang="en-GB" strike="sngStrike" dirty="0"/>
              <a:t> like raising people from the dead, walking on water </a:t>
            </a:r>
            <a:r>
              <a:rPr lang="en-GB" strike="sngStrike" dirty="0" err="1"/>
              <a:t>etc</a:t>
            </a:r>
            <a:endParaRPr lang="en-GB" strike="sngStrike" dirty="0"/>
          </a:p>
          <a:p>
            <a:pPr marL="971550" lvl="1" indent="-514350">
              <a:buFont typeface="+mj-lt"/>
              <a:buAutoNum type="alphaLcParenR"/>
            </a:pPr>
            <a:r>
              <a:rPr lang="en-GB" strike="sngStrike" dirty="0"/>
              <a:t>Jesus says he is not from this world and God is not also, which makes Jesus God.</a:t>
            </a:r>
          </a:p>
          <a:p>
            <a:pPr marL="971550" lvl="1" indent="-514350">
              <a:buFont typeface="+mj-lt"/>
              <a:buAutoNum type="alphaLcParenR"/>
            </a:pPr>
            <a:r>
              <a:rPr lang="en-GB" strike="sngStrike" dirty="0"/>
              <a:t>Jesus was made in God’s image and made before all things</a:t>
            </a:r>
          </a:p>
          <a:p>
            <a:pPr marL="971550" lvl="1" indent="-514350">
              <a:buFont typeface="+mj-lt"/>
              <a:buAutoNum type="alphaLcParenR"/>
            </a:pPr>
            <a:r>
              <a:rPr lang="en-GB" strike="sngStrike" dirty="0"/>
              <a:t>He was born without a father (no male intervention) so as default God becomes his father</a:t>
            </a:r>
          </a:p>
          <a:p>
            <a:pPr marL="971550" lvl="1" indent="-514350">
              <a:buFont typeface="+mj-lt"/>
              <a:buAutoNum type="alphaLcParenR"/>
            </a:pPr>
            <a:r>
              <a:rPr lang="en-GB" strike="sngStrike" dirty="0"/>
              <a:t>Jesus is honoured just as the father was honoured.</a:t>
            </a:r>
          </a:p>
          <a:p>
            <a:pPr marL="971550" lvl="1" indent="-514350">
              <a:buFont typeface="+mj-lt"/>
              <a:buAutoNum type="alphaLcParenR"/>
            </a:pPr>
            <a:r>
              <a:rPr lang="en-GB" strike="sngStrike" dirty="0"/>
              <a:t>He was given authority over everything.</a:t>
            </a:r>
          </a:p>
          <a:p>
            <a:pPr marL="971550" lvl="1" indent="-514350">
              <a:buFont typeface="+mj-lt"/>
              <a:buAutoNum type="alphaLcParenR"/>
            </a:pPr>
            <a:endParaRPr lang="en-GB" strike="sngStrike" dirty="0"/>
          </a:p>
          <a:p>
            <a:pPr marL="457200" indent="-457200">
              <a:buFont typeface="+mj-lt"/>
              <a:buAutoNum type="arabicPeriod"/>
            </a:pPr>
            <a:r>
              <a:rPr lang="en-GB" b="1" strike="sngStrike" dirty="0"/>
              <a:t>Proofs of Jesus being the </a:t>
            </a:r>
            <a:r>
              <a:rPr lang="en-GB" b="1" u="sng" strike="sngStrike" dirty="0"/>
              <a:t>begotten</a:t>
            </a:r>
            <a:r>
              <a:rPr lang="en-GB" b="1" strike="sngStrike" dirty="0"/>
              <a:t> Son of God</a:t>
            </a:r>
          </a:p>
          <a:p>
            <a:pPr marL="914400" lvl="1" indent="-457200">
              <a:buFont typeface="+mj-lt"/>
              <a:buAutoNum type="alphaLcParenR"/>
            </a:pPr>
            <a:r>
              <a:rPr lang="en-GB" strike="sngStrike" dirty="0"/>
              <a:t>God said “this is my beloved son” and called him his son</a:t>
            </a:r>
          </a:p>
          <a:p>
            <a:pPr marL="914400" lvl="1" indent="-457200">
              <a:buFont typeface="+mj-lt"/>
              <a:buAutoNum type="alphaLcParenR"/>
            </a:pPr>
            <a:r>
              <a:rPr lang="en-GB" strike="sngStrike" dirty="0"/>
              <a:t>Jesus calls himself the “Son of God”. </a:t>
            </a:r>
          </a:p>
          <a:p>
            <a:pPr marL="914400" lvl="1" indent="-457200">
              <a:buFont typeface="+mj-lt"/>
              <a:buAutoNum type="alphaLcParenR"/>
            </a:pPr>
            <a:r>
              <a:rPr lang="en-GB" strike="sngStrike" dirty="0"/>
              <a:t>Holy Ghost says “he will be the son of God”</a:t>
            </a:r>
          </a:p>
          <a:p>
            <a:pPr marL="914400" lvl="1" indent="-457200">
              <a:buFont typeface="+mj-lt"/>
              <a:buAutoNum type="alphaLcParenR"/>
            </a:pPr>
            <a:r>
              <a:rPr lang="en-GB" strike="sngStrike" dirty="0"/>
              <a:t>The apostles of Christ calls him the “Son of God”</a:t>
            </a:r>
          </a:p>
          <a:p>
            <a:pPr marL="914400" lvl="1" indent="-457200">
              <a:buFont typeface="+mj-lt"/>
              <a:buAutoNum type="alphaLcParenR"/>
            </a:pPr>
            <a:r>
              <a:rPr lang="en-GB" strike="sngStrike" dirty="0"/>
              <a:t>Jesus referred to God as “His father”</a:t>
            </a:r>
          </a:p>
          <a:p>
            <a:pPr marL="914400" lvl="1" indent="-457200">
              <a:buFont typeface="+mj-lt"/>
              <a:buAutoNum type="alphaLcParenR"/>
            </a:pPr>
            <a:endParaRPr lang="en-GB" dirty="0"/>
          </a:p>
          <a:p>
            <a:pPr marL="457200" indent="-457200">
              <a:buFont typeface="+mj-lt"/>
              <a:buAutoNum type="arabicPeriod"/>
            </a:pPr>
            <a:r>
              <a:rPr lang="en-GB" b="1" dirty="0"/>
              <a:t>Proofs of Trinity</a:t>
            </a:r>
          </a:p>
          <a:p>
            <a:pPr marL="971550" lvl="1" indent="-514350">
              <a:buFont typeface="+mj-lt"/>
              <a:buAutoNum type="alphaLcParenR"/>
            </a:pPr>
            <a:r>
              <a:rPr lang="en-GB" dirty="0"/>
              <a:t>Jesus himself claimed: him, the Father and the Holy Spirit are Three Gods in One. </a:t>
            </a:r>
          </a:p>
        </p:txBody>
      </p:sp>
      <p:sp>
        <p:nvSpPr>
          <p:cNvPr id="4" name="Slide Number Placeholder 3"/>
          <p:cNvSpPr>
            <a:spLocks noGrp="1"/>
          </p:cNvSpPr>
          <p:nvPr>
            <p:ph type="sldNum" sz="quarter" idx="12"/>
          </p:nvPr>
        </p:nvSpPr>
        <p:spPr/>
        <p:txBody>
          <a:bodyPr/>
          <a:lstStyle/>
          <a:p>
            <a:fld id="{10806DA5-E7E3-401E-9CC0-A5C56C0FA5E8}" type="slidenum">
              <a:rPr lang="en-GB" smtClean="0"/>
              <a:t>49</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41473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Reverend R. Maxwell King said:</a:t>
            </a:r>
            <a:endParaRPr lang="en-GB" dirty="0"/>
          </a:p>
        </p:txBody>
      </p:sp>
      <p:sp>
        <p:nvSpPr>
          <p:cNvPr id="3" name="Content Placeholder 2"/>
          <p:cNvSpPr>
            <a:spLocks noGrp="1"/>
          </p:cNvSpPr>
          <p:nvPr>
            <p:ph idx="1"/>
          </p:nvPr>
        </p:nvSpPr>
        <p:spPr/>
        <p:txBody>
          <a:bodyPr/>
          <a:lstStyle/>
          <a:p>
            <a:pPr marL="0" indent="0">
              <a:buNone/>
            </a:pPr>
            <a:r>
              <a:rPr lang="en-GB" i="1" dirty="0"/>
              <a:t>“I have read in Moslem writings such deep and tender expressions of respect and reverence for Jesus that for the time I almost forgot, I was not reading the words of a Christian writer. How different, it is sad to say, has been the way in which Christians have spoken and written of Muhammad. Let us put it down to it’s true cause, ignorance”</a:t>
            </a:r>
          </a:p>
          <a:p>
            <a:pPr marL="0" indent="0">
              <a:buNone/>
            </a:pPr>
            <a:r>
              <a:rPr lang="en-GB" b="1" dirty="0"/>
              <a:t>Reverend R. Maxwell King</a:t>
            </a:r>
          </a:p>
        </p:txBody>
      </p:sp>
      <p:sp>
        <p:nvSpPr>
          <p:cNvPr id="4" name="Slide Number Placeholder 3"/>
          <p:cNvSpPr>
            <a:spLocks noGrp="1"/>
          </p:cNvSpPr>
          <p:nvPr>
            <p:ph type="sldNum" sz="quarter" idx="12"/>
          </p:nvPr>
        </p:nvSpPr>
        <p:spPr/>
        <p:txBody>
          <a:bodyPr/>
          <a:lstStyle/>
          <a:p>
            <a:fld id="{10806DA5-E7E3-401E-9CC0-A5C56C0FA5E8}" type="slidenum">
              <a:rPr lang="en-GB" smtClean="0"/>
              <a:t>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92527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686" y="996507"/>
            <a:ext cx="10515600" cy="1892444"/>
          </a:xfrm>
        </p:spPr>
        <p:txBody>
          <a:bodyPr/>
          <a:lstStyle/>
          <a:p>
            <a:pPr algn="ctr"/>
            <a:r>
              <a:rPr lang="en-GB" dirty="0">
                <a:solidFill>
                  <a:schemeClr val="bg1"/>
                </a:solidFill>
              </a:rPr>
              <a:t>3. Proofs for the Trinity</a:t>
            </a:r>
          </a:p>
        </p:txBody>
      </p:sp>
      <p:sp>
        <p:nvSpPr>
          <p:cNvPr id="3" name="Text Placeholder 2"/>
          <p:cNvSpPr>
            <a:spLocks noGrp="1"/>
          </p:cNvSpPr>
          <p:nvPr>
            <p:ph type="body" idx="1"/>
          </p:nvPr>
        </p:nvSpPr>
        <p:spPr>
          <a:xfrm>
            <a:off x="1053522" y="519609"/>
            <a:ext cx="10515600" cy="476898"/>
          </a:xfrm>
        </p:spPr>
        <p:txBody>
          <a:bodyPr>
            <a:normAutofit/>
          </a:bodyPr>
          <a:lstStyle/>
          <a:p>
            <a:pPr algn="ctr"/>
            <a:r>
              <a:rPr lang="en-GB" sz="2800" dirty="0">
                <a:solidFill>
                  <a:schemeClr val="bg1"/>
                </a:solidFill>
              </a:rPr>
              <a:t>PART 2.3 Christian Perspective</a:t>
            </a:r>
          </a:p>
        </p:txBody>
      </p:sp>
      <p:sp>
        <p:nvSpPr>
          <p:cNvPr id="4" name="Text Placeholder 2"/>
          <p:cNvSpPr txBox="1">
            <a:spLocks/>
          </p:cNvSpPr>
          <p:nvPr/>
        </p:nvSpPr>
        <p:spPr>
          <a:xfrm>
            <a:off x="942686" y="3128077"/>
            <a:ext cx="10515600" cy="3065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71550" lvl="1" indent="-514350">
              <a:buFont typeface="+mj-lt"/>
              <a:buAutoNum type="alphaLcParenR"/>
            </a:pPr>
            <a:r>
              <a:rPr lang="en-GB" sz="2400" dirty="0">
                <a:solidFill>
                  <a:schemeClr val="bg1"/>
                </a:solidFill>
              </a:rPr>
              <a:t>Jesus himself claimed: him, the Father and the Holy Spirit are Three Gods in One.</a:t>
            </a:r>
          </a:p>
        </p:txBody>
      </p:sp>
      <p:sp>
        <p:nvSpPr>
          <p:cNvPr id="5" name="Slide Number Placeholder 4"/>
          <p:cNvSpPr>
            <a:spLocks noGrp="1"/>
          </p:cNvSpPr>
          <p:nvPr>
            <p:ph type="sldNum" sz="quarter" idx="12"/>
          </p:nvPr>
        </p:nvSpPr>
        <p:spPr/>
        <p:txBody>
          <a:bodyPr/>
          <a:lstStyle/>
          <a:p>
            <a:fld id="{10806DA5-E7E3-401E-9CC0-A5C56C0FA5E8}" type="slidenum">
              <a:rPr lang="en-GB" smtClean="0"/>
              <a:t>50</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97065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Definition of Trinity</a:t>
            </a:r>
          </a:p>
        </p:txBody>
      </p:sp>
      <p:sp>
        <p:nvSpPr>
          <p:cNvPr id="5" name="Content Placeholder 4"/>
          <p:cNvSpPr>
            <a:spLocks noGrp="1"/>
          </p:cNvSpPr>
          <p:nvPr>
            <p:ph idx="1"/>
          </p:nvPr>
        </p:nvSpPr>
        <p:spPr/>
        <p:txBody>
          <a:bodyPr/>
          <a:lstStyle/>
          <a:p>
            <a:pPr marL="0" indent="0">
              <a:buNone/>
            </a:pPr>
            <a:r>
              <a:rPr lang="en-GB" b="1" dirty="0"/>
              <a:t>1</a:t>
            </a:r>
            <a:r>
              <a:rPr lang="en-GB" dirty="0"/>
              <a:t>: the unity of Father, Son, and Holy Spirit as three persons in one Godhead according to Christian dogma  </a:t>
            </a:r>
          </a:p>
          <a:p>
            <a:pPr marL="0" indent="0">
              <a:buNone/>
            </a:pPr>
            <a:r>
              <a:rPr lang="en-GB" i="1" dirty="0"/>
              <a:t>(Merriam Webster)</a:t>
            </a:r>
          </a:p>
          <a:p>
            <a:pPr marL="0" indent="0">
              <a:buNone/>
            </a:pPr>
            <a:endParaRPr lang="en-GB" i="1" dirty="0"/>
          </a:p>
          <a:p>
            <a:pPr marL="0" indent="0">
              <a:buNone/>
            </a:pPr>
            <a:r>
              <a:rPr lang="en-GB" dirty="0"/>
              <a:t>“When we define what is expressed by Trinity as the doctrine that there is one only and true God, but in the unity of the Godhead there are three </a:t>
            </a:r>
            <a:r>
              <a:rPr lang="en-GB" b="1" dirty="0">
                <a:solidFill>
                  <a:srgbClr val="FF0000"/>
                </a:solidFill>
              </a:rPr>
              <a:t>coeternal</a:t>
            </a:r>
            <a:r>
              <a:rPr lang="en-GB" dirty="0"/>
              <a:t> and </a:t>
            </a:r>
            <a:r>
              <a:rPr lang="en-GB" b="1" dirty="0">
                <a:solidFill>
                  <a:srgbClr val="FF0000"/>
                </a:solidFill>
              </a:rPr>
              <a:t>coequal</a:t>
            </a:r>
            <a:r>
              <a:rPr lang="en-GB" dirty="0"/>
              <a:t> Persons, the same in physical substance but distinct in subsistence.” </a:t>
            </a:r>
          </a:p>
          <a:p>
            <a:pPr marL="0" indent="0">
              <a:buNone/>
            </a:pPr>
            <a:r>
              <a:rPr lang="en-GB" sz="1800" b="1" u="sng" dirty="0">
                <a:hlinkClick r:id="rId3"/>
              </a:rPr>
              <a:t>(Ref</a:t>
            </a:r>
            <a:r>
              <a:rPr lang="en-GB" sz="1800" dirty="0">
                <a:hlinkClick r:id="rId3"/>
              </a:rPr>
              <a:t>: https://www.biblestudytools.com/dictionary/trinity-1/</a:t>
            </a:r>
            <a:r>
              <a:rPr lang="en-GB" sz="1800" dirty="0"/>
              <a:t>) </a:t>
            </a:r>
          </a:p>
        </p:txBody>
      </p:sp>
      <p:sp>
        <p:nvSpPr>
          <p:cNvPr id="2" name="Slide Number Placeholder 1"/>
          <p:cNvSpPr>
            <a:spLocks noGrp="1"/>
          </p:cNvSpPr>
          <p:nvPr>
            <p:ph type="sldNum" sz="quarter" idx="12"/>
          </p:nvPr>
        </p:nvSpPr>
        <p:spPr/>
        <p:txBody>
          <a:bodyPr/>
          <a:lstStyle/>
          <a:p>
            <a:fld id="{10806DA5-E7E3-401E-9CC0-A5C56C0FA5E8}" type="slidenum">
              <a:rPr lang="en-GB" smtClean="0"/>
              <a:t>51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237624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dirty="0"/>
              <a:t>“therefore go and make disciples of all nations, baptizing them in the name of the </a:t>
            </a:r>
            <a:r>
              <a:rPr lang="en-US" b="1" dirty="0"/>
              <a:t>Father</a:t>
            </a:r>
            <a:r>
              <a:rPr lang="en-US" dirty="0"/>
              <a:t> and of the </a:t>
            </a:r>
            <a:r>
              <a:rPr lang="en-US" b="1" dirty="0"/>
              <a:t>Son</a:t>
            </a:r>
            <a:r>
              <a:rPr lang="en-US" dirty="0"/>
              <a:t> and of the </a:t>
            </a:r>
            <a:r>
              <a:rPr lang="en-US" b="1" dirty="0"/>
              <a:t>Holy Spirit</a:t>
            </a:r>
            <a:r>
              <a:rPr lang="en-US" dirty="0"/>
              <a:t>...” </a:t>
            </a:r>
          </a:p>
          <a:p>
            <a:pPr marL="0" indent="0">
              <a:buNone/>
            </a:pPr>
            <a:r>
              <a:rPr lang="en-US" sz="2400" dirty="0"/>
              <a:t>(Matthew 28:19).</a:t>
            </a:r>
          </a:p>
        </p:txBody>
      </p:sp>
      <p:sp>
        <p:nvSpPr>
          <p:cNvPr id="2" name="Slide Number Placeholder 1"/>
          <p:cNvSpPr>
            <a:spLocks noGrp="1"/>
          </p:cNvSpPr>
          <p:nvPr>
            <p:ph type="sldNum" sz="quarter" idx="12"/>
          </p:nvPr>
        </p:nvSpPr>
        <p:spPr/>
        <p:txBody>
          <a:bodyPr/>
          <a:lstStyle/>
          <a:p>
            <a:fld id="{10806DA5-E7E3-401E-9CC0-A5C56C0FA5E8}" type="slidenum">
              <a:rPr lang="en-GB" smtClean="0"/>
              <a:t>52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7860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“There are different kinds of gifts, but the same Spirit. There are different kinds of service, but the same Lord. There are different kinds of working, but the same God works all of them in all men.”</a:t>
            </a:r>
          </a:p>
          <a:p>
            <a:pPr marL="0" indent="0">
              <a:buNone/>
            </a:pPr>
            <a:r>
              <a:rPr lang="en-US" sz="2000" dirty="0"/>
              <a:t>(I Corinthians 12:4-6).</a:t>
            </a:r>
          </a:p>
        </p:txBody>
      </p:sp>
      <p:sp>
        <p:nvSpPr>
          <p:cNvPr id="4" name="Slide Number Placeholder 3"/>
          <p:cNvSpPr>
            <a:spLocks noGrp="1"/>
          </p:cNvSpPr>
          <p:nvPr>
            <p:ph type="sldNum" sz="quarter" idx="12"/>
          </p:nvPr>
        </p:nvSpPr>
        <p:spPr/>
        <p:txBody>
          <a:bodyPr/>
          <a:lstStyle/>
          <a:p>
            <a:fld id="{10806DA5-E7E3-401E-9CC0-A5C56C0FA5E8}" type="slidenum">
              <a:rPr lang="en-GB" smtClean="0"/>
              <a:t>53</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45668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“May the grace of the Lord Jesus Christ, and the love of God, and the fellowship of the Holy Spirit be with you all.” </a:t>
            </a:r>
          </a:p>
          <a:p>
            <a:pPr marL="0" indent="0">
              <a:buNone/>
            </a:pPr>
            <a:r>
              <a:rPr lang="en-US" sz="2000" dirty="0"/>
              <a:t>(II Corinthians 13:14).</a:t>
            </a:r>
          </a:p>
        </p:txBody>
      </p:sp>
      <p:sp>
        <p:nvSpPr>
          <p:cNvPr id="4" name="Slide Number Placeholder 3"/>
          <p:cNvSpPr>
            <a:spLocks noGrp="1"/>
          </p:cNvSpPr>
          <p:nvPr>
            <p:ph type="sldNum" sz="quarter" idx="12"/>
          </p:nvPr>
        </p:nvSpPr>
        <p:spPr/>
        <p:txBody>
          <a:bodyPr/>
          <a:lstStyle/>
          <a:p>
            <a:fld id="{10806DA5-E7E3-401E-9CC0-A5C56C0FA5E8}" type="slidenum">
              <a:rPr lang="en-GB" smtClean="0"/>
              <a:t>54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486534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“But you, dear friends, build yourselves up in your most holy faith and pray in the Holy Spirit.  Keep yourselves in God' s love as you wait for the mercy of the Lord Jesus Christ to bring you to eternal life.”  </a:t>
            </a:r>
          </a:p>
          <a:p>
            <a:pPr marL="0" indent="0">
              <a:buNone/>
            </a:pPr>
            <a:r>
              <a:rPr lang="en-US" sz="2400" dirty="0"/>
              <a:t>(Jude 20-21).</a:t>
            </a:r>
          </a:p>
        </p:txBody>
      </p:sp>
      <p:sp>
        <p:nvSpPr>
          <p:cNvPr id="4" name="Slide Number Placeholder 3"/>
          <p:cNvSpPr>
            <a:spLocks noGrp="1"/>
          </p:cNvSpPr>
          <p:nvPr>
            <p:ph type="sldNum" sz="quarter" idx="12"/>
          </p:nvPr>
        </p:nvSpPr>
        <p:spPr/>
        <p:txBody>
          <a:bodyPr/>
          <a:lstStyle/>
          <a:p>
            <a:fld id="{10806DA5-E7E3-401E-9CC0-A5C56C0FA5E8}" type="slidenum">
              <a:rPr lang="en-GB" smtClean="0"/>
              <a:t>55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22034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b="1" i="1" dirty="0"/>
              <a:t>“I and my Father are </a:t>
            </a:r>
            <a:r>
              <a:rPr lang="en-GB" b="1" i="1" dirty="0">
                <a:solidFill>
                  <a:srgbClr val="FF0000"/>
                </a:solidFill>
              </a:rPr>
              <a:t>one</a:t>
            </a:r>
            <a:r>
              <a:rPr lang="en-GB" b="1" i="1" dirty="0"/>
              <a:t>.”</a:t>
            </a:r>
          </a:p>
          <a:p>
            <a:pPr marL="0" indent="0">
              <a:buNone/>
            </a:pPr>
            <a:r>
              <a:rPr lang="en-GB" sz="2400" dirty="0"/>
              <a:t>John 10:30 </a:t>
            </a:r>
          </a:p>
          <a:p>
            <a:pPr marL="0" indent="0">
              <a:buNone/>
            </a:pPr>
            <a:endParaRPr lang="en-US" sz="2400" dirty="0"/>
          </a:p>
          <a:p>
            <a:pPr marL="0" indent="0">
              <a:buNone/>
            </a:pPr>
            <a:endParaRPr lang="en-US" sz="2400" dirty="0"/>
          </a:p>
          <a:p>
            <a:pPr marL="0" indent="0">
              <a:buNone/>
            </a:pPr>
            <a:r>
              <a:rPr lang="en-US" sz="2400" b="1" i="1" dirty="0"/>
              <a:t>This is quite clear. In the Gospel of John in the words of Christ himself he is saying that him and the Father (God) are one.</a:t>
            </a:r>
          </a:p>
        </p:txBody>
      </p:sp>
      <p:sp>
        <p:nvSpPr>
          <p:cNvPr id="4" name="Slide Number Placeholder 3"/>
          <p:cNvSpPr>
            <a:spLocks noGrp="1"/>
          </p:cNvSpPr>
          <p:nvPr>
            <p:ph type="sldNum" sz="quarter" idx="12"/>
          </p:nvPr>
        </p:nvSpPr>
        <p:spPr/>
        <p:txBody>
          <a:bodyPr/>
          <a:lstStyle/>
          <a:p>
            <a:fld id="{10806DA5-E7E3-401E-9CC0-A5C56C0FA5E8}" type="slidenum">
              <a:rPr lang="en-GB" smtClean="0"/>
              <a:t>56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2773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The most direct verse ever in the Holy Bible speaking about the Trinity.</a:t>
            </a:r>
          </a:p>
        </p:txBody>
      </p:sp>
      <p:sp>
        <p:nvSpPr>
          <p:cNvPr id="3" name="Content Placeholder 2"/>
          <p:cNvSpPr>
            <a:spLocks noGrp="1"/>
          </p:cNvSpPr>
          <p:nvPr>
            <p:ph idx="1"/>
          </p:nvPr>
        </p:nvSpPr>
        <p:spPr/>
        <p:txBody>
          <a:bodyPr/>
          <a:lstStyle/>
          <a:p>
            <a:pPr marL="0" indent="0">
              <a:buNone/>
            </a:pPr>
            <a:r>
              <a:rPr lang="en-GB" dirty="0"/>
              <a:t>“For there are </a:t>
            </a:r>
            <a:r>
              <a:rPr lang="en-GB" b="1" dirty="0">
                <a:solidFill>
                  <a:srgbClr val="FF0000"/>
                </a:solidFill>
              </a:rPr>
              <a:t>three</a:t>
            </a:r>
            <a:r>
              <a:rPr lang="en-GB" dirty="0"/>
              <a:t> that bear record in heaven, the </a:t>
            </a:r>
            <a:r>
              <a:rPr lang="en-GB" u="sng" dirty="0"/>
              <a:t>Father</a:t>
            </a:r>
            <a:r>
              <a:rPr lang="en-GB" dirty="0"/>
              <a:t>, the </a:t>
            </a:r>
            <a:r>
              <a:rPr lang="en-GB" u="sng" dirty="0"/>
              <a:t>Word</a:t>
            </a:r>
            <a:r>
              <a:rPr lang="en-GB" dirty="0"/>
              <a:t>, and the </a:t>
            </a:r>
            <a:r>
              <a:rPr lang="en-GB" u="sng" dirty="0"/>
              <a:t>Holy Ghost</a:t>
            </a:r>
            <a:r>
              <a:rPr lang="en-GB" dirty="0"/>
              <a:t>: and these</a:t>
            </a:r>
            <a:r>
              <a:rPr lang="en-GB" b="1" dirty="0">
                <a:solidFill>
                  <a:srgbClr val="FF0000"/>
                </a:solidFill>
              </a:rPr>
              <a:t> three are one.”</a:t>
            </a:r>
            <a:endParaRPr lang="en-GB" dirty="0"/>
          </a:p>
          <a:p>
            <a:pPr marL="0" indent="0">
              <a:buNone/>
            </a:pPr>
            <a:r>
              <a:rPr lang="en-GB" sz="2400" dirty="0"/>
              <a:t>1 John 5:7</a:t>
            </a:r>
          </a:p>
          <a:p>
            <a:pPr marL="0" indent="0">
              <a:buNone/>
            </a:pPr>
            <a:endParaRPr lang="en-GB" sz="2400" dirty="0"/>
          </a:p>
          <a:p>
            <a:pPr marL="0" indent="0">
              <a:buNone/>
            </a:pPr>
            <a:endParaRPr lang="en-GB" sz="2400" dirty="0"/>
          </a:p>
          <a:p>
            <a:pPr marL="0" indent="0">
              <a:buNone/>
            </a:pPr>
            <a:r>
              <a:rPr lang="en-GB" sz="2400" b="1" i="1" dirty="0"/>
              <a:t>This is the most direct verse that clearly shows the Trinity in the Bible. </a:t>
            </a:r>
          </a:p>
          <a:p>
            <a:pPr marL="0" indent="0">
              <a:buNone/>
            </a:pPr>
            <a:r>
              <a:rPr lang="en-GB" sz="2400" b="1" i="1" dirty="0"/>
              <a:t>You can clearly see “Father, Word(Son) and Holy Ghost” all put on the same Co-Equal level. </a:t>
            </a:r>
          </a:p>
        </p:txBody>
      </p:sp>
      <p:sp>
        <p:nvSpPr>
          <p:cNvPr id="4" name="Slide Number Placeholder 3"/>
          <p:cNvSpPr>
            <a:spLocks noGrp="1"/>
          </p:cNvSpPr>
          <p:nvPr>
            <p:ph type="sldNum" sz="quarter" idx="12"/>
          </p:nvPr>
        </p:nvSpPr>
        <p:spPr/>
        <p:txBody>
          <a:bodyPr/>
          <a:lstStyle/>
          <a:p>
            <a:fld id="{10806DA5-E7E3-401E-9CC0-A5C56C0FA5E8}" type="slidenum">
              <a:rPr lang="en-GB" smtClean="0"/>
              <a:t>57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1241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44662"/>
          </a:xfrm>
        </p:spPr>
        <p:txBody>
          <a:bodyPr>
            <a:normAutofit/>
          </a:bodyPr>
          <a:lstStyle/>
          <a:p>
            <a:pPr algn="ctr"/>
            <a:r>
              <a:rPr lang="en-GB" sz="8800" dirty="0">
                <a:solidFill>
                  <a:schemeClr val="bg1"/>
                </a:solidFill>
              </a:rPr>
              <a:t>PART 3</a:t>
            </a:r>
          </a:p>
        </p:txBody>
      </p:sp>
      <p:sp>
        <p:nvSpPr>
          <p:cNvPr id="5" name="Text Placeholder 4"/>
          <p:cNvSpPr>
            <a:spLocks noGrp="1"/>
          </p:cNvSpPr>
          <p:nvPr>
            <p:ph type="body" idx="1"/>
          </p:nvPr>
        </p:nvSpPr>
        <p:spPr>
          <a:xfrm>
            <a:off x="831850" y="3454401"/>
            <a:ext cx="10515600" cy="541337"/>
          </a:xfrm>
          <a:noFill/>
        </p:spPr>
        <p:txBody>
          <a:bodyPr>
            <a:noAutofit/>
          </a:bodyPr>
          <a:lstStyle/>
          <a:p>
            <a:pPr algn="ctr"/>
            <a:r>
              <a:rPr lang="en-US" sz="4000" dirty="0">
                <a:solidFill>
                  <a:schemeClr val="bg1"/>
                </a:solidFill>
              </a:rPr>
              <a:t>Islamic-Biblical Perspective</a:t>
            </a:r>
          </a:p>
          <a:p>
            <a:pPr algn="ctr"/>
            <a:r>
              <a:rPr lang="en-GB" sz="3200" dirty="0">
                <a:solidFill>
                  <a:schemeClr val="bg1"/>
                </a:solidFill>
              </a:rPr>
              <a:t>An Analysis of the divinity of Christ</a:t>
            </a:r>
          </a:p>
        </p:txBody>
      </p:sp>
      <p:sp>
        <p:nvSpPr>
          <p:cNvPr id="2" name="Slide Number Placeholder 1"/>
          <p:cNvSpPr>
            <a:spLocks noGrp="1"/>
          </p:cNvSpPr>
          <p:nvPr>
            <p:ph type="sldNum" sz="quarter" idx="12"/>
          </p:nvPr>
        </p:nvSpPr>
        <p:spPr/>
        <p:txBody>
          <a:bodyPr/>
          <a:lstStyle/>
          <a:p>
            <a:fld id="{10806DA5-E7E3-401E-9CC0-A5C56C0FA5E8}" type="slidenum">
              <a:rPr lang="en-GB" smtClean="0"/>
              <a:t>58</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032108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3844033" y="1374373"/>
            <a:ext cx="4682836" cy="1361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PART 3</a:t>
            </a:r>
          </a:p>
          <a:p>
            <a:pPr algn="ctr"/>
            <a:r>
              <a:rPr lang="en-US" sz="2000" dirty="0"/>
              <a:t>Islamic-Biblical Perspective</a:t>
            </a:r>
          </a:p>
          <a:p>
            <a:pPr algn="ctr"/>
            <a:r>
              <a:rPr lang="en-US" sz="2000" dirty="0"/>
              <a:t>An analysis of the divinity of Christ</a:t>
            </a:r>
            <a:endParaRPr lang="en-US" dirty="0"/>
          </a:p>
        </p:txBody>
      </p:sp>
      <p:sp>
        <p:nvSpPr>
          <p:cNvPr id="7" name="Rectangle 6"/>
          <p:cNvSpPr/>
          <p:nvPr/>
        </p:nvSpPr>
        <p:spPr>
          <a:xfrm>
            <a:off x="276489" y="3151263"/>
            <a:ext cx="3387436" cy="1361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3.1</a:t>
            </a:r>
          </a:p>
          <a:p>
            <a:pPr algn="ctr"/>
            <a:r>
              <a:rPr lang="en-GB" dirty="0">
                <a:solidFill>
                  <a:schemeClr val="bg1"/>
                </a:solidFill>
              </a:rPr>
              <a:t>Jesus’ claim to being Divine </a:t>
            </a:r>
            <a:r>
              <a:rPr lang="en-GB" u="sng" dirty="0">
                <a:solidFill>
                  <a:schemeClr val="bg1"/>
                </a:solidFill>
              </a:rPr>
              <a:t>“God” </a:t>
            </a:r>
            <a:r>
              <a:rPr lang="en-GB" dirty="0">
                <a:solidFill>
                  <a:schemeClr val="bg1"/>
                </a:solidFill>
              </a:rPr>
              <a:t>or to </a:t>
            </a:r>
            <a:r>
              <a:rPr lang="en-GB" u="sng" dirty="0">
                <a:solidFill>
                  <a:schemeClr val="bg1"/>
                </a:solidFill>
              </a:rPr>
              <a:t>“worship him”</a:t>
            </a:r>
            <a:r>
              <a:rPr lang="en-GB" dirty="0">
                <a:solidFill>
                  <a:schemeClr val="bg1"/>
                </a:solidFill>
              </a:rPr>
              <a:t>?</a:t>
            </a:r>
          </a:p>
        </p:txBody>
      </p:sp>
      <p:sp>
        <p:nvSpPr>
          <p:cNvPr id="8" name="Rectangle 7"/>
          <p:cNvSpPr/>
          <p:nvPr/>
        </p:nvSpPr>
        <p:spPr>
          <a:xfrm>
            <a:off x="4491733" y="3151263"/>
            <a:ext cx="3387436" cy="1361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3.2</a:t>
            </a:r>
          </a:p>
          <a:p>
            <a:pPr algn="ctr"/>
            <a:r>
              <a:rPr lang="en-GB" dirty="0">
                <a:solidFill>
                  <a:schemeClr val="bg1"/>
                </a:solidFill>
              </a:rPr>
              <a:t>Jesus’ claim of being the </a:t>
            </a:r>
            <a:r>
              <a:rPr lang="en-GB" b="1" u="sng" dirty="0">
                <a:solidFill>
                  <a:schemeClr val="bg1"/>
                </a:solidFill>
              </a:rPr>
              <a:t>Son of God</a:t>
            </a:r>
            <a:r>
              <a:rPr lang="en-GB" dirty="0">
                <a:solidFill>
                  <a:schemeClr val="bg1"/>
                </a:solidFill>
              </a:rPr>
              <a:t>?</a:t>
            </a:r>
          </a:p>
        </p:txBody>
      </p:sp>
      <p:sp>
        <p:nvSpPr>
          <p:cNvPr id="9" name="Rectangle 8"/>
          <p:cNvSpPr/>
          <p:nvPr/>
        </p:nvSpPr>
        <p:spPr>
          <a:xfrm>
            <a:off x="8526870" y="3151263"/>
            <a:ext cx="3387436" cy="1361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PART 3.3</a:t>
            </a:r>
          </a:p>
          <a:p>
            <a:pPr algn="ctr"/>
            <a:r>
              <a:rPr lang="en-GB" dirty="0">
                <a:solidFill>
                  <a:schemeClr val="bg1"/>
                </a:solidFill>
              </a:rPr>
              <a:t>Trinity in the Bible</a:t>
            </a:r>
          </a:p>
        </p:txBody>
      </p:sp>
      <p:cxnSp>
        <p:nvCxnSpPr>
          <p:cNvPr id="10" name="Straight Connector 9"/>
          <p:cNvCxnSpPr>
            <a:stCxn id="6" idx="2"/>
            <a:endCxn id="7" idx="0"/>
          </p:cNvCxnSpPr>
          <p:nvPr/>
        </p:nvCxnSpPr>
        <p:spPr>
          <a:xfrm flipH="1">
            <a:off x="1970207" y="2736103"/>
            <a:ext cx="4215244" cy="4151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a:stCxn id="6" idx="2"/>
            <a:endCxn id="8" idx="0"/>
          </p:cNvCxnSpPr>
          <p:nvPr/>
        </p:nvCxnSpPr>
        <p:spPr>
          <a:xfrm>
            <a:off x="6185451" y="2736103"/>
            <a:ext cx="0" cy="41516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p:cNvCxnSpPr>
            <a:stCxn id="6" idx="2"/>
            <a:endCxn id="9" idx="0"/>
          </p:cNvCxnSpPr>
          <p:nvPr/>
        </p:nvCxnSpPr>
        <p:spPr>
          <a:xfrm>
            <a:off x="6185451" y="2736103"/>
            <a:ext cx="4035137" cy="41516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Slide Number Placeholder 1"/>
          <p:cNvSpPr>
            <a:spLocks noGrp="1"/>
          </p:cNvSpPr>
          <p:nvPr>
            <p:ph type="sldNum" sz="quarter" idx="12"/>
          </p:nvPr>
        </p:nvSpPr>
        <p:spPr/>
        <p:txBody>
          <a:bodyPr/>
          <a:lstStyle/>
          <a:p>
            <a:fld id="{10806DA5-E7E3-401E-9CC0-A5C56C0FA5E8}" type="slidenum">
              <a:rPr lang="en-GB" smtClean="0"/>
              <a:t>59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85561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837026"/>
          </a:xfrm>
        </p:spPr>
        <p:txBody>
          <a:bodyPr/>
          <a:lstStyle/>
          <a:p>
            <a:pPr algn="ctr"/>
            <a:r>
              <a:rPr lang="en-GB" dirty="0"/>
              <a:t>Quran’s view on Christians</a:t>
            </a:r>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6</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57045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1325563"/>
          </a:xfrm>
        </p:spPr>
        <p:txBody>
          <a:bodyPr>
            <a:normAutofit fontScale="90000"/>
          </a:bodyPr>
          <a:lstStyle/>
          <a:p>
            <a:pPr algn="ctr"/>
            <a:r>
              <a:rPr lang="en-GB" sz="3600" b="1" u="sng" dirty="0">
                <a:solidFill>
                  <a:srgbClr val="008000"/>
                </a:solidFill>
              </a:rPr>
              <a:t>ANALYSIS TO:</a:t>
            </a:r>
            <a:r>
              <a:rPr lang="en-GB" sz="3600" b="1" dirty="0"/>
              <a:t>THE REASONS GIVEN BY CHRISTIANS WHY JESUS IS GOD OR THE SON OF GOD.</a:t>
            </a:r>
          </a:p>
        </p:txBody>
      </p:sp>
      <p:sp>
        <p:nvSpPr>
          <p:cNvPr id="3" name="Content Placeholder 2"/>
          <p:cNvSpPr>
            <a:spLocks noGrp="1"/>
          </p:cNvSpPr>
          <p:nvPr>
            <p:ph idx="1"/>
          </p:nvPr>
        </p:nvSpPr>
        <p:spPr>
          <a:xfrm>
            <a:off x="838200" y="1565742"/>
            <a:ext cx="10515600" cy="5032376"/>
          </a:xfrm>
        </p:spPr>
        <p:txBody>
          <a:bodyPr>
            <a:normAutofit fontScale="62500" lnSpcReduction="20000"/>
          </a:bodyPr>
          <a:lstStyle/>
          <a:p>
            <a:pPr marL="457200" indent="-457200">
              <a:buFont typeface="+mj-lt"/>
              <a:buAutoNum type="arabicPeriod"/>
            </a:pPr>
            <a:r>
              <a:rPr lang="en-GB" b="1" dirty="0"/>
              <a:t>Proofs of Jesus being God and to worship him</a:t>
            </a:r>
          </a:p>
          <a:p>
            <a:pPr marL="971550" lvl="1" indent="-514350">
              <a:buFont typeface="+mj-lt"/>
              <a:buAutoNum type="alphaLcParenR"/>
            </a:pPr>
            <a:r>
              <a:rPr lang="en-GB" dirty="0"/>
              <a:t>Jesus himself claimed he is God.</a:t>
            </a:r>
          </a:p>
          <a:p>
            <a:pPr marL="971550" lvl="1" indent="-514350">
              <a:buFont typeface="+mj-lt"/>
              <a:buAutoNum type="alphaLcParenR"/>
            </a:pPr>
            <a:r>
              <a:rPr lang="en-GB" dirty="0"/>
              <a:t>Jesus claimed or accepted people should “worship him”</a:t>
            </a:r>
          </a:p>
          <a:p>
            <a:pPr marL="971550" lvl="1" indent="-514350">
              <a:buFont typeface="+mj-lt"/>
              <a:buAutoNum type="alphaLcParenR"/>
            </a:pPr>
            <a:r>
              <a:rPr lang="en-GB" dirty="0"/>
              <a:t>He accepted Divine entitlement (</a:t>
            </a:r>
            <a:r>
              <a:rPr lang="en-GB" dirty="0" err="1"/>
              <a:t>eg</a:t>
            </a:r>
            <a:r>
              <a:rPr lang="en-GB" dirty="0"/>
              <a:t>: people calling him God)</a:t>
            </a:r>
          </a:p>
          <a:p>
            <a:pPr marL="971550" lvl="1" indent="-514350">
              <a:buFont typeface="+mj-lt"/>
              <a:buAutoNum type="alphaLcParenR"/>
            </a:pPr>
            <a:r>
              <a:rPr lang="en-GB" dirty="0"/>
              <a:t>He did many </a:t>
            </a:r>
            <a:r>
              <a:rPr lang="en-GB" b="1" u="sng" dirty="0"/>
              <a:t>miracles</a:t>
            </a:r>
            <a:r>
              <a:rPr lang="en-GB" dirty="0"/>
              <a:t> like raising people from the dead, walking on water </a:t>
            </a:r>
            <a:r>
              <a:rPr lang="en-GB" dirty="0" err="1"/>
              <a:t>etc</a:t>
            </a:r>
            <a:endParaRPr lang="en-GB" dirty="0"/>
          </a:p>
          <a:p>
            <a:pPr marL="971550" lvl="1" indent="-514350">
              <a:buFont typeface="+mj-lt"/>
              <a:buAutoNum type="alphaLcParenR"/>
            </a:pPr>
            <a:r>
              <a:rPr lang="en-GB" dirty="0"/>
              <a:t>Jesus says he is not from this world and God is not also, which makes Jesus God.</a:t>
            </a:r>
          </a:p>
          <a:p>
            <a:pPr marL="971550" lvl="1" indent="-514350">
              <a:buFont typeface="+mj-lt"/>
              <a:buAutoNum type="alphaLcParenR"/>
            </a:pPr>
            <a:r>
              <a:rPr lang="en-GB" dirty="0"/>
              <a:t>Jesus was made in God’s image and made before all things</a:t>
            </a:r>
          </a:p>
          <a:p>
            <a:pPr marL="971550" lvl="1" indent="-514350">
              <a:buFont typeface="+mj-lt"/>
              <a:buAutoNum type="alphaLcParenR"/>
            </a:pPr>
            <a:r>
              <a:rPr lang="en-GB" dirty="0"/>
              <a:t>He was born without a father (no male intervention) so as default God becomes his father</a:t>
            </a:r>
          </a:p>
          <a:p>
            <a:pPr marL="971550" lvl="1" indent="-514350">
              <a:buFont typeface="+mj-lt"/>
              <a:buAutoNum type="alphaLcParenR"/>
            </a:pPr>
            <a:r>
              <a:rPr lang="en-GB" dirty="0"/>
              <a:t>Jesus is honoured just as the father was honoured.</a:t>
            </a:r>
          </a:p>
          <a:p>
            <a:pPr marL="971550" lvl="1" indent="-514350">
              <a:buFont typeface="+mj-lt"/>
              <a:buAutoNum type="alphaLcParenR"/>
            </a:pPr>
            <a:r>
              <a:rPr lang="en-GB" dirty="0"/>
              <a:t>He was given authority over everything.</a:t>
            </a:r>
          </a:p>
          <a:p>
            <a:pPr marL="971550" lvl="1" indent="-514350">
              <a:buFont typeface="+mj-lt"/>
              <a:buAutoNum type="alphaLcParenR"/>
            </a:pPr>
            <a:endParaRPr lang="en-GB" dirty="0"/>
          </a:p>
          <a:p>
            <a:pPr marL="457200" indent="-457200">
              <a:buFont typeface="+mj-lt"/>
              <a:buAutoNum type="arabicPeriod"/>
            </a:pPr>
            <a:r>
              <a:rPr lang="en-GB" b="1" dirty="0"/>
              <a:t>Proofs of Jesus being the </a:t>
            </a:r>
            <a:r>
              <a:rPr lang="en-GB" b="1" u="sng" dirty="0"/>
              <a:t>begotten</a:t>
            </a:r>
            <a:r>
              <a:rPr lang="en-GB" b="1" dirty="0"/>
              <a:t> Son of God</a:t>
            </a:r>
          </a:p>
          <a:p>
            <a:pPr marL="914400" lvl="1" indent="-457200">
              <a:buFont typeface="+mj-lt"/>
              <a:buAutoNum type="alphaLcParenR"/>
            </a:pPr>
            <a:r>
              <a:rPr lang="en-GB" dirty="0"/>
              <a:t>God said “this is my beloved son” and called him his son</a:t>
            </a:r>
          </a:p>
          <a:p>
            <a:pPr marL="914400" lvl="1" indent="-457200">
              <a:buFont typeface="+mj-lt"/>
              <a:buAutoNum type="alphaLcParenR"/>
            </a:pPr>
            <a:r>
              <a:rPr lang="en-GB" dirty="0"/>
              <a:t>Jesus calls himself the “Son of God”. </a:t>
            </a:r>
          </a:p>
          <a:p>
            <a:pPr marL="914400" lvl="1" indent="-457200">
              <a:buFont typeface="+mj-lt"/>
              <a:buAutoNum type="alphaLcParenR"/>
            </a:pPr>
            <a:r>
              <a:rPr lang="en-GB" dirty="0"/>
              <a:t>Holy Ghost says “he will be the son of God”</a:t>
            </a:r>
          </a:p>
          <a:p>
            <a:pPr marL="914400" lvl="1" indent="-457200">
              <a:buFont typeface="+mj-lt"/>
              <a:buAutoNum type="alphaLcParenR"/>
            </a:pPr>
            <a:r>
              <a:rPr lang="en-GB" dirty="0"/>
              <a:t>The apostles of Christ calls him the “Son of God”</a:t>
            </a:r>
          </a:p>
          <a:p>
            <a:pPr marL="914400" lvl="1" indent="-457200">
              <a:buFont typeface="+mj-lt"/>
              <a:buAutoNum type="alphaLcParenR"/>
            </a:pPr>
            <a:r>
              <a:rPr lang="en-GB" dirty="0"/>
              <a:t>Jesus referred to God as “His father”</a:t>
            </a:r>
          </a:p>
          <a:p>
            <a:pPr marL="914400" lvl="1" indent="-457200">
              <a:buFont typeface="+mj-lt"/>
              <a:buAutoNum type="alphaLcParenR"/>
            </a:pPr>
            <a:endParaRPr lang="en-GB" dirty="0"/>
          </a:p>
          <a:p>
            <a:pPr marL="457200" indent="-457200">
              <a:buFont typeface="+mj-lt"/>
              <a:buAutoNum type="arabicPeriod"/>
            </a:pPr>
            <a:r>
              <a:rPr lang="en-GB" b="1" dirty="0"/>
              <a:t>Proofs of Trinity</a:t>
            </a:r>
          </a:p>
          <a:p>
            <a:pPr marL="971550" lvl="1" indent="-514350">
              <a:buFont typeface="+mj-lt"/>
              <a:buAutoNum type="alphaLcParenR"/>
            </a:pPr>
            <a:r>
              <a:rPr lang="en-GB" dirty="0"/>
              <a:t>Jesus himself claimed: him, the Father and the Holy Spirit are Three Gods in One. </a:t>
            </a:r>
          </a:p>
        </p:txBody>
      </p:sp>
      <p:sp>
        <p:nvSpPr>
          <p:cNvPr id="4" name="Slide Number Placeholder 3"/>
          <p:cNvSpPr>
            <a:spLocks noGrp="1"/>
          </p:cNvSpPr>
          <p:nvPr>
            <p:ph type="sldNum" sz="quarter" idx="12"/>
          </p:nvPr>
        </p:nvSpPr>
        <p:spPr/>
        <p:txBody>
          <a:bodyPr/>
          <a:lstStyle/>
          <a:p>
            <a:fld id="{10806DA5-E7E3-401E-9CC0-A5C56C0FA5E8}" type="slidenum">
              <a:rPr lang="en-GB" smtClean="0"/>
              <a:t>60</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4183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txBox="1">
            <a:spLocks/>
          </p:cNvSpPr>
          <p:nvPr/>
        </p:nvSpPr>
        <p:spPr>
          <a:xfrm>
            <a:off x="6383867" y="1825625"/>
            <a:ext cx="49699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Virgin Mary</a:t>
            </a:r>
          </a:p>
          <a:p>
            <a:r>
              <a:rPr lang="en-GB" dirty="0"/>
              <a:t>Ram </a:t>
            </a:r>
          </a:p>
          <a:p>
            <a:r>
              <a:rPr lang="en-GB" dirty="0"/>
              <a:t>The Buddha</a:t>
            </a:r>
          </a:p>
          <a:p>
            <a:r>
              <a:rPr lang="en-GB" dirty="0" err="1"/>
              <a:t>Taher</a:t>
            </a:r>
            <a:r>
              <a:rPr lang="en-GB" dirty="0"/>
              <a:t> </a:t>
            </a:r>
            <a:r>
              <a:rPr lang="en-GB" dirty="0" err="1"/>
              <a:t>Saifuddin</a:t>
            </a:r>
            <a:endParaRPr lang="en-GB" dirty="0"/>
          </a:p>
          <a:p>
            <a:endParaRPr lang="en-GB" dirty="0"/>
          </a:p>
          <a:p>
            <a:endParaRPr lang="en-GB" dirty="0"/>
          </a:p>
        </p:txBody>
      </p:sp>
      <p:graphicFrame>
        <p:nvGraphicFramePr>
          <p:cNvPr id="5" name="Table 4"/>
          <p:cNvGraphicFramePr>
            <a:graphicFrameLocks noGrp="1"/>
          </p:cNvGraphicFramePr>
          <p:nvPr/>
        </p:nvGraphicFramePr>
        <p:xfrm>
          <a:off x="190500" y="306917"/>
          <a:ext cx="5545667" cy="6309360"/>
        </p:xfrm>
        <a:graphic>
          <a:graphicData uri="http://schemas.openxmlformats.org/drawingml/2006/table">
            <a:tbl>
              <a:tblPr firstRow="1" bandRow="1">
                <a:tableStyleId>{073A0DAA-6AF3-43AB-8588-CEC1D06C72B9}</a:tableStyleId>
              </a:tblPr>
              <a:tblGrid>
                <a:gridCol w="4065469">
                  <a:extLst>
                    <a:ext uri="{9D8B030D-6E8A-4147-A177-3AD203B41FA5}">
                      <a16:colId xmlns:a16="http://schemas.microsoft.com/office/drawing/2014/main" val="739514648"/>
                    </a:ext>
                  </a:extLst>
                </a:gridCol>
                <a:gridCol w="1480198">
                  <a:extLst>
                    <a:ext uri="{9D8B030D-6E8A-4147-A177-3AD203B41FA5}">
                      <a16:colId xmlns:a16="http://schemas.microsoft.com/office/drawing/2014/main" val="1858571008"/>
                    </a:ext>
                  </a:extLst>
                </a:gridCol>
              </a:tblGrid>
              <a:tr h="370840">
                <a:tc>
                  <a:txBody>
                    <a:bodyPr/>
                    <a:lstStyle/>
                    <a:p>
                      <a:r>
                        <a:rPr lang="en-GB" sz="2400" dirty="0"/>
                        <a:t>Name</a:t>
                      </a:r>
                    </a:p>
                  </a:txBody>
                  <a:tcPr/>
                </a:tc>
                <a:tc>
                  <a:txBody>
                    <a:bodyPr/>
                    <a:lstStyle/>
                    <a:p>
                      <a:r>
                        <a:rPr lang="en-GB" sz="2400" dirty="0"/>
                        <a:t>Date</a:t>
                      </a:r>
                    </a:p>
                  </a:txBody>
                  <a:tcPr/>
                </a:tc>
                <a:extLst>
                  <a:ext uri="{0D108BD9-81ED-4DB2-BD59-A6C34878D82A}">
                    <a16:rowId xmlns:a16="http://schemas.microsoft.com/office/drawing/2014/main" val="1972236355"/>
                  </a:ext>
                </a:extLst>
              </a:tr>
              <a:tr h="370840">
                <a:tc>
                  <a:txBody>
                    <a:bodyPr/>
                    <a:lstStyle/>
                    <a:p>
                      <a:r>
                        <a:rPr lang="en-GB" sz="2400" dirty="0"/>
                        <a:t>Pharaohs</a:t>
                      </a:r>
                    </a:p>
                  </a:txBody>
                  <a:tcPr/>
                </a:tc>
                <a:tc>
                  <a:txBody>
                    <a:bodyPr/>
                    <a:lstStyle/>
                    <a:p>
                      <a:r>
                        <a:rPr lang="en-GB" sz="2400" dirty="0"/>
                        <a:t>3000BCE</a:t>
                      </a:r>
                    </a:p>
                  </a:txBody>
                  <a:tcPr/>
                </a:tc>
                <a:extLst>
                  <a:ext uri="{0D108BD9-81ED-4DB2-BD59-A6C34878D82A}">
                    <a16:rowId xmlns:a16="http://schemas.microsoft.com/office/drawing/2014/main" val="3668422544"/>
                  </a:ext>
                </a:extLst>
              </a:tr>
              <a:tr h="370840">
                <a:tc>
                  <a:txBody>
                    <a:bodyPr/>
                    <a:lstStyle/>
                    <a:p>
                      <a:r>
                        <a:rPr lang="en-GB" sz="2400" dirty="0"/>
                        <a:t>Imhotep</a:t>
                      </a:r>
                    </a:p>
                  </a:txBody>
                  <a:tcPr/>
                </a:tc>
                <a:tc>
                  <a:txBody>
                    <a:bodyPr/>
                    <a:lstStyle/>
                    <a:p>
                      <a:r>
                        <a:rPr lang="en-GB" sz="2400" dirty="0"/>
                        <a:t>2600BCE</a:t>
                      </a:r>
                    </a:p>
                  </a:txBody>
                  <a:tcPr/>
                </a:tc>
                <a:extLst>
                  <a:ext uri="{0D108BD9-81ED-4DB2-BD59-A6C34878D82A}">
                    <a16:rowId xmlns:a16="http://schemas.microsoft.com/office/drawing/2014/main" val="2664934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Alexander the Great</a:t>
                      </a:r>
                    </a:p>
                  </a:txBody>
                  <a:tcPr/>
                </a:tc>
                <a:tc>
                  <a:txBody>
                    <a:bodyPr/>
                    <a:lstStyle/>
                    <a:p>
                      <a:r>
                        <a:rPr lang="en-GB" sz="2400" dirty="0"/>
                        <a:t>356BCE</a:t>
                      </a:r>
                    </a:p>
                  </a:txBody>
                  <a:tcPr/>
                </a:tc>
                <a:extLst>
                  <a:ext uri="{0D108BD9-81ED-4DB2-BD59-A6C34878D82A}">
                    <a16:rowId xmlns:a16="http://schemas.microsoft.com/office/drawing/2014/main" val="486130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Naram</a:t>
                      </a:r>
                      <a:r>
                        <a:rPr lang="en-GB" sz="2400" dirty="0"/>
                        <a:t>-Sin</a:t>
                      </a:r>
                    </a:p>
                  </a:txBody>
                  <a:tcPr/>
                </a:tc>
                <a:tc>
                  <a:txBody>
                    <a:bodyPr/>
                    <a:lstStyle/>
                    <a:p>
                      <a:r>
                        <a:rPr lang="en-GB" sz="2400" dirty="0"/>
                        <a:t>2255BCE</a:t>
                      </a:r>
                    </a:p>
                  </a:txBody>
                  <a:tcPr/>
                </a:tc>
                <a:extLst>
                  <a:ext uri="{0D108BD9-81ED-4DB2-BD59-A6C34878D82A}">
                    <a16:rowId xmlns:a16="http://schemas.microsoft.com/office/drawing/2014/main" val="1421693585"/>
                  </a:ext>
                </a:extLst>
              </a:tr>
              <a:tr h="370840">
                <a:tc>
                  <a:txBody>
                    <a:bodyPr/>
                    <a:lstStyle/>
                    <a:p>
                      <a:r>
                        <a:rPr lang="en-GB" sz="2400" dirty="0"/>
                        <a:t>Ram</a:t>
                      </a:r>
                    </a:p>
                  </a:txBody>
                  <a:tcPr/>
                </a:tc>
                <a:tc>
                  <a:txBody>
                    <a:bodyPr/>
                    <a:lstStyle/>
                    <a:p>
                      <a:r>
                        <a:rPr lang="en-GB" sz="2400" dirty="0"/>
                        <a:t>5000BCE</a:t>
                      </a:r>
                    </a:p>
                  </a:txBody>
                  <a:tcPr/>
                </a:tc>
                <a:extLst>
                  <a:ext uri="{0D108BD9-81ED-4DB2-BD59-A6C34878D82A}">
                    <a16:rowId xmlns:a16="http://schemas.microsoft.com/office/drawing/2014/main" val="2668092317"/>
                  </a:ext>
                </a:extLst>
              </a:tr>
              <a:tr h="370840">
                <a:tc>
                  <a:txBody>
                    <a:bodyPr/>
                    <a:lstStyle/>
                    <a:p>
                      <a:r>
                        <a:rPr lang="en-GB" sz="2400" dirty="0"/>
                        <a:t>Jesus of Nazareth</a:t>
                      </a:r>
                    </a:p>
                  </a:txBody>
                  <a:tcPr/>
                </a:tc>
                <a:tc>
                  <a:txBody>
                    <a:bodyPr/>
                    <a:lstStyle/>
                    <a:p>
                      <a:r>
                        <a:rPr lang="en-GB" sz="2400" dirty="0"/>
                        <a:t>1</a:t>
                      </a:r>
                      <a:r>
                        <a:rPr lang="en-GB" sz="2400" baseline="30000" dirty="0"/>
                        <a:t>st</a:t>
                      </a:r>
                      <a:r>
                        <a:rPr lang="en-GB" sz="2400" dirty="0"/>
                        <a:t> cent</a:t>
                      </a:r>
                    </a:p>
                  </a:txBody>
                  <a:tcPr/>
                </a:tc>
                <a:extLst>
                  <a:ext uri="{0D108BD9-81ED-4DB2-BD59-A6C34878D82A}">
                    <a16:rowId xmlns:a16="http://schemas.microsoft.com/office/drawing/2014/main" val="2068760395"/>
                  </a:ext>
                </a:extLst>
              </a:tr>
              <a:tr h="370840">
                <a:tc>
                  <a:txBody>
                    <a:bodyPr/>
                    <a:lstStyle/>
                    <a:p>
                      <a:r>
                        <a:rPr lang="en-GB" sz="2400" dirty="0"/>
                        <a:t>Mary,</a:t>
                      </a:r>
                      <a:r>
                        <a:rPr lang="en-GB" sz="2400" baseline="0" dirty="0"/>
                        <a:t> Mother of God</a:t>
                      </a:r>
                      <a:endParaRPr lang="en-GB" sz="2400" dirty="0"/>
                    </a:p>
                  </a:txBody>
                  <a:tcPr/>
                </a:tc>
                <a:tc>
                  <a:txBody>
                    <a:bodyPr/>
                    <a:lstStyle/>
                    <a:p>
                      <a:r>
                        <a:rPr lang="en-GB" sz="2400" dirty="0"/>
                        <a:t>1</a:t>
                      </a:r>
                      <a:r>
                        <a:rPr lang="en-GB" sz="2400" baseline="30000" dirty="0"/>
                        <a:t>st</a:t>
                      </a:r>
                      <a:r>
                        <a:rPr lang="en-GB" sz="2400" dirty="0"/>
                        <a:t> Cent</a:t>
                      </a:r>
                    </a:p>
                  </a:txBody>
                  <a:tcPr/>
                </a:tc>
                <a:extLst>
                  <a:ext uri="{0D108BD9-81ED-4DB2-BD59-A6C34878D82A}">
                    <a16:rowId xmlns:a16="http://schemas.microsoft.com/office/drawing/2014/main" val="2832665575"/>
                  </a:ext>
                </a:extLst>
              </a:tr>
              <a:tr h="370840">
                <a:tc>
                  <a:txBody>
                    <a:bodyPr/>
                    <a:lstStyle/>
                    <a:p>
                      <a:r>
                        <a:rPr lang="en-GB" sz="2400" dirty="0" err="1"/>
                        <a:t>Veleda</a:t>
                      </a:r>
                      <a:endParaRPr lang="en-GB" sz="2400" dirty="0"/>
                    </a:p>
                  </a:txBody>
                  <a:tcPr/>
                </a:tc>
                <a:tc>
                  <a:txBody>
                    <a:bodyPr/>
                    <a:lstStyle/>
                    <a:p>
                      <a:r>
                        <a:rPr lang="en-GB" sz="2400" dirty="0"/>
                        <a:t>1</a:t>
                      </a:r>
                      <a:r>
                        <a:rPr lang="en-GB" sz="2400" baseline="30000" dirty="0"/>
                        <a:t>st</a:t>
                      </a:r>
                      <a:r>
                        <a:rPr lang="en-GB" sz="2400" dirty="0"/>
                        <a:t> Cent</a:t>
                      </a:r>
                    </a:p>
                  </a:txBody>
                  <a:tcPr/>
                </a:tc>
                <a:extLst>
                  <a:ext uri="{0D108BD9-81ED-4DB2-BD59-A6C34878D82A}">
                    <a16:rowId xmlns:a16="http://schemas.microsoft.com/office/drawing/2014/main" val="2237241089"/>
                  </a:ext>
                </a:extLst>
              </a:tr>
              <a:tr h="370840">
                <a:tc>
                  <a:txBody>
                    <a:bodyPr/>
                    <a:lstStyle/>
                    <a:p>
                      <a:r>
                        <a:rPr lang="en-GB" sz="2400" dirty="0"/>
                        <a:t>Ismail 1</a:t>
                      </a:r>
                      <a:r>
                        <a:rPr lang="en-GB" sz="2400" baseline="30000" dirty="0"/>
                        <a:t>st</a:t>
                      </a:r>
                      <a:endParaRPr lang="en-GB" sz="2400" dirty="0"/>
                    </a:p>
                  </a:txBody>
                  <a:tcPr/>
                </a:tc>
                <a:tc>
                  <a:txBody>
                    <a:bodyPr/>
                    <a:lstStyle/>
                    <a:p>
                      <a:r>
                        <a:rPr lang="en-GB" sz="2400" dirty="0"/>
                        <a:t>16</a:t>
                      </a:r>
                      <a:r>
                        <a:rPr lang="en-GB" sz="2400" baseline="30000" dirty="0"/>
                        <a:t>th</a:t>
                      </a:r>
                      <a:r>
                        <a:rPr lang="en-GB" sz="2400" dirty="0"/>
                        <a:t> cent </a:t>
                      </a:r>
                    </a:p>
                  </a:txBody>
                  <a:tcPr/>
                </a:tc>
                <a:extLst>
                  <a:ext uri="{0D108BD9-81ED-4DB2-BD59-A6C34878D82A}">
                    <a16:rowId xmlns:a16="http://schemas.microsoft.com/office/drawing/2014/main" val="3001289550"/>
                  </a:ext>
                </a:extLst>
              </a:tr>
              <a:tr h="370840">
                <a:tc>
                  <a:txBody>
                    <a:bodyPr/>
                    <a:lstStyle/>
                    <a:p>
                      <a:r>
                        <a:rPr lang="en-GB" sz="2400" dirty="0"/>
                        <a:t>Yahweh ben Yahweh</a:t>
                      </a:r>
                    </a:p>
                  </a:txBody>
                  <a:tcPr/>
                </a:tc>
                <a:tc>
                  <a:txBody>
                    <a:bodyPr/>
                    <a:lstStyle/>
                    <a:p>
                      <a:r>
                        <a:rPr lang="en-GB" sz="2400" dirty="0"/>
                        <a:t>20</a:t>
                      </a:r>
                      <a:r>
                        <a:rPr lang="en-GB" sz="2400" baseline="30000" dirty="0"/>
                        <a:t>th</a:t>
                      </a:r>
                      <a:r>
                        <a:rPr lang="en-GB" sz="2400" dirty="0"/>
                        <a:t> Cent</a:t>
                      </a:r>
                    </a:p>
                  </a:txBody>
                  <a:tcPr/>
                </a:tc>
                <a:extLst>
                  <a:ext uri="{0D108BD9-81ED-4DB2-BD59-A6C34878D82A}">
                    <a16:rowId xmlns:a16="http://schemas.microsoft.com/office/drawing/2014/main" val="1150754459"/>
                  </a:ext>
                </a:extLst>
              </a:tr>
              <a:tr h="370840">
                <a:tc>
                  <a:txBody>
                    <a:bodyPr/>
                    <a:lstStyle/>
                    <a:p>
                      <a:r>
                        <a:rPr lang="en-GB" sz="2400" dirty="0"/>
                        <a:t>Mahatma Ghandi</a:t>
                      </a:r>
                    </a:p>
                  </a:txBody>
                  <a:tcPr/>
                </a:tc>
                <a:tc>
                  <a:txBody>
                    <a:bodyPr/>
                    <a:lstStyle/>
                    <a:p>
                      <a:r>
                        <a:rPr lang="en-GB" sz="2400" dirty="0"/>
                        <a:t>19</a:t>
                      </a:r>
                      <a:r>
                        <a:rPr lang="en-GB" sz="2400" baseline="30000" dirty="0"/>
                        <a:t>th</a:t>
                      </a:r>
                      <a:r>
                        <a:rPr lang="en-GB" sz="2400" dirty="0"/>
                        <a:t> Cent</a:t>
                      </a:r>
                    </a:p>
                  </a:txBody>
                  <a:tcPr/>
                </a:tc>
                <a:extLst>
                  <a:ext uri="{0D108BD9-81ED-4DB2-BD59-A6C34878D82A}">
                    <a16:rowId xmlns:a16="http://schemas.microsoft.com/office/drawing/2014/main" val="3316025020"/>
                  </a:ext>
                </a:extLst>
              </a:tr>
              <a:tr h="370840">
                <a:tc>
                  <a:txBody>
                    <a:bodyPr/>
                    <a:lstStyle/>
                    <a:p>
                      <a:r>
                        <a:rPr lang="en-GB" sz="2400" dirty="0"/>
                        <a:t>Prince Philip Duke of Edinburgh</a:t>
                      </a:r>
                    </a:p>
                  </a:txBody>
                  <a:tcPr/>
                </a:tc>
                <a:tc>
                  <a:txBody>
                    <a:bodyPr/>
                    <a:lstStyle/>
                    <a:p>
                      <a:r>
                        <a:rPr lang="en-GB" sz="2400" dirty="0"/>
                        <a:t>1950s</a:t>
                      </a:r>
                    </a:p>
                  </a:txBody>
                  <a:tcPr/>
                </a:tc>
                <a:extLst>
                  <a:ext uri="{0D108BD9-81ED-4DB2-BD59-A6C34878D82A}">
                    <a16:rowId xmlns:a16="http://schemas.microsoft.com/office/drawing/2014/main" val="358148291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46056923"/>
              </p:ext>
            </p:extLst>
          </p:nvPr>
        </p:nvGraphicFramePr>
        <p:xfrm>
          <a:off x="6095999" y="306917"/>
          <a:ext cx="5606006" cy="6126480"/>
        </p:xfrm>
        <a:graphic>
          <a:graphicData uri="http://schemas.openxmlformats.org/drawingml/2006/table">
            <a:tbl>
              <a:tblPr firstRow="1" bandRow="1">
                <a:tableStyleId>{073A0DAA-6AF3-43AB-8588-CEC1D06C72B9}</a:tableStyleId>
              </a:tblPr>
              <a:tblGrid>
                <a:gridCol w="4109703">
                  <a:extLst>
                    <a:ext uri="{9D8B030D-6E8A-4147-A177-3AD203B41FA5}">
                      <a16:colId xmlns:a16="http://schemas.microsoft.com/office/drawing/2014/main" val="739514648"/>
                    </a:ext>
                  </a:extLst>
                </a:gridCol>
                <a:gridCol w="1496303">
                  <a:extLst>
                    <a:ext uri="{9D8B030D-6E8A-4147-A177-3AD203B41FA5}">
                      <a16:colId xmlns:a16="http://schemas.microsoft.com/office/drawing/2014/main" val="1858571008"/>
                    </a:ext>
                  </a:extLst>
                </a:gridCol>
              </a:tblGrid>
              <a:tr h="370840">
                <a:tc>
                  <a:txBody>
                    <a:bodyPr/>
                    <a:lstStyle/>
                    <a:p>
                      <a:r>
                        <a:rPr lang="en-GB" sz="2400" dirty="0"/>
                        <a:t>Name</a:t>
                      </a:r>
                    </a:p>
                  </a:txBody>
                  <a:tcPr/>
                </a:tc>
                <a:tc>
                  <a:txBody>
                    <a:bodyPr/>
                    <a:lstStyle/>
                    <a:p>
                      <a:r>
                        <a:rPr lang="en-GB" sz="2400" dirty="0"/>
                        <a:t>Date</a:t>
                      </a:r>
                    </a:p>
                  </a:txBody>
                  <a:tcPr/>
                </a:tc>
                <a:extLst>
                  <a:ext uri="{0D108BD9-81ED-4DB2-BD59-A6C34878D82A}">
                    <a16:rowId xmlns:a16="http://schemas.microsoft.com/office/drawing/2014/main" val="1972236355"/>
                  </a:ext>
                </a:extLst>
              </a:tr>
              <a:tr h="370840">
                <a:tc>
                  <a:txBody>
                    <a:bodyPr/>
                    <a:lstStyle/>
                    <a:p>
                      <a:r>
                        <a:rPr lang="en-GB" sz="2400" dirty="0"/>
                        <a:t>The Buddha</a:t>
                      </a:r>
                    </a:p>
                  </a:txBody>
                  <a:tcPr/>
                </a:tc>
                <a:tc>
                  <a:txBody>
                    <a:bodyPr/>
                    <a:lstStyle/>
                    <a:p>
                      <a:r>
                        <a:rPr lang="en-GB" sz="2400" dirty="0"/>
                        <a:t>563BCE</a:t>
                      </a:r>
                    </a:p>
                  </a:txBody>
                  <a:tcPr/>
                </a:tc>
                <a:extLst>
                  <a:ext uri="{0D108BD9-81ED-4DB2-BD59-A6C34878D82A}">
                    <a16:rowId xmlns:a16="http://schemas.microsoft.com/office/drawing/2014/main" val="3668422544"/>
                  </a:ext>
                </a:extLst>
              </a:tr>
              <a:tr h="370840">
                <a:tc>
                  <a:txBody>
                    <a:bodyPr/>
                    <a:lstStyle/>
                    <a:p>
                      <a:r>
                        <a:rPr lang="en-GB" sz="2400" dirty="0"/>
                        <a:t>Qin Shi</a:t>
                      </a:r>
                      <a:r>
                        <a:rPr lang="en-GB" sz="2400" baseline="0" dirty="0"/>
                        <a:t> Huang</a:t>
                      </a:r>
                      <a:endParaRPr lang="en-GB" sz="2400" dirty="0"/>
                    </a:p>
                  </a:txBody>
                  <a:tcPr/>
                </a:tc>
                <a:tc>
                  <a:txBody>
                    <a:bodyPr/>
                    <a:lstStyle/>
                    <a:p>
                      <a:r>
                        <a:rPr lang="en-GB" sz="2400" dirty="0"/>
                        <a:t>250BC</a:t>
                      </a:r>
                    </a:p>
                  </a:txBody>
                  <a:tcPr/>
                </a:tc>
                <a:extLst>
                  <a:ext uri="{0D108BD9-81ED-4DB2-BD59-A6C34878D82A}">
                    <a16:rowId xmlns:a16="http://schemas.microsoft.com/office/drawing/2014/main" val="2664934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Al Hakim Bi Amr Allah</a:t>
                      </a:r>
                    </a:p>
                  </a:txBody>
                  <a:tcPr/>
                </a:tc>
                <a:tc>
                  <a:txBody>
                    <a:bodyPr/>
                    <a:lstStyle/>
                    <a:p>
                      <a:r>
                        <a:rPr lang="en-GB" sz="2400" dirty="0"/>
                        <a:t>985AD</a:t>
                      </a:r>
                    </a:p>
                  </a:txBody>
                  <a:tcPr/>
                </a:tc>
                <a:extLst>
                  <a:ext uri="{0D108BD9-81ED-4DB2-BD59-A6C34878D82A}">
                    <a16:rowId xmlns:a16="http://schemas.microsoft.com/office/drawing/2014/main" val="486130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Mother Teresa</a:t>
                      </a:r>
                    </a:p>
                  </a:txBody>
                  <a:tcPr/>
                </a:tc>
                <a:tc>
                  <a:txBody>
                    <a:bodyPr/>
                    <a:lstStyle/>
                    <a:p>
                      <a:r>
                        <a:rPr lang="en-GB" sz="2400" dirty="0"/>
                        <a:t>1997</a:t>
                      </a:r>
                    </a:p>
                  </a:txBody>
                  <a:tcPr/>
                </a:tc>
                <a:extLst>
                  <a:ext uri="{0D108BD9-81ED-4DB2-BD59-A6C34878D82A}">
                    <a16:rowId xmlns:a16="http://schemas.microsoft.com/office/drawing/2014/main" val="1421693585"/>
                  </a:ext>
                </a:extLst>
              </a:tr>
              <a:tr h="370840">
                <a:tc>
                  <a:txBody>
                    <a:bodyPr/>
                    <a:lstStyle/>
                    <a:p>
                      <a:r>
                        <a:rPr lang="en-GB" sz="2400" dirty="0" err="1"/>
                        <a:t>Kumari</a:t>
                      </a:r>
                      <a:r>
                        <a:rPr lang="en-GB" sz="2400" dirty="0"/>
                        <a:t> Girls</a:t>
                      </a:r>
                    </a:p>
                  </a:txBody>
                  <a:tcPr/>
                </a:tc>
                <a:tc>
                  <a:txBody>
                    <a:bodyPr/>
                    <a:lstStyle/>
                    <a:p>
                      <a:r>
                        <a:rPr lang="en-GB" sz="1800" dirty="0"/>
                        <a:t>17th</a:t>
                      </a:r>
                      <a:r>
                        <a:rPr lang="en-GB" sz="1800" baseline="0" dirty="0"/>
                        <a:t> – 21</a:t>
                      </a:r>
                      <a:r>
                        <a:rPr lang="en-GB" sz="1800" baseline="30000" dirty="0"/>
                        <a:t>st</a:t>
                      </a:r>
                      <a:r>
                        <a:rPr lang="en-GB" sz="1800" baseline="0" dirty="0"/>
                        <a:t> Cent</a:t>
                      </a:r>
                      <a:endParaRPr lang="en-GB" sz="1800" dirty="0"/>
                    </a:p>
                  </a:txBody>
                  <a:tcPr/>
                </a:tc>
                <a:extLst>
                  <a:ext uri="{0D108BD9-81ED-4DB2-BD59-A6C34878D82A}">
                    <a16:rowId xmlns:a16="http://schemas.microsoft.com/office/drawing/2014/main" val="2668092317"/>
                  </a:ext>
                </a:extLst>
              </a:tr>
              <a:tr h="370840">
                <a:tc>
                  <a:txBody>
                    <a:bodyPr/>
                    <a:lstStyle/>
                    <a:p>
                      <a:r>
                        <a:rPr lang="en-GB" sz="2400" dirty="0"/>
                        <a:t>Maher Baba</a:t>
                      </a:r>
                    </a:p>
                  </a:txBody>
                  <a:tcPr/>
                </a:tc>
                <a:tc>
                  <a:txBody>
                    <a:bodyPr/>
                    <a:lstStyle/>
                    <a:p>
                      <a:r>
                        <a:rPr lang="en-GB" sz="2400" dirty="0"/>
                        <a:t>1930</a:t>
                      </a:r>
                    </a:p>
                  </a:txBody>
                  <a:tcPr/>
                </a:tc>
                <a:extLst>
                  <a:ext uri="{0D108BD9-81ED-4DB2-BD59-A6C34878D82A}">
                    <a16:rowId xmlns:a16="http://schemas.microsoft.com/office/drawing/2014/main" val="2068760395"/>
                  </a:ext>
                </a:extLst>
              </a:tr>
              <a:tr h="370840">
                <a:tc>
                  <a:txBody>
                    <a:bodyPr/>
                    <a:lstStyle/>
                    <a:p>
                      <a:r>
                        <a:rPr lang="en-GB" sz="2400" dirty="0"/>
                        <a:t>Amitabh</a:t>
                      </a:r>
                      <a:r>
                        <a:rPr lang="en-GB" sz="2400" baseline="0" dirty="0"/>
                        <a:t> </a:t>
                      </a:r>
                      <a:r>
                        <a:rPr lang="en-GB" sz="2400" baseline="0" dirty="0" err="1"/>
                        <a:t>Bachan</a:t>
                      </a:r>
                      <a:r>
                        <a:rPr lang="en-GB" sz="2400" baseline="0" dirty="0"/>
                        <a:t> </a:t>
                      </a:r>
                      <a:r>
                        <a:rPr lang="en-GB" sz="1600" baseline="0" dirty="0"/>
                        <a:t>(Bollywood actor)</a:t>
                      </a:r>
                      <a:endParaRPr lang="en-GB" sz="1600" dirty="0"/>
                    </a:p>
                  </a:txBody>
                  <a:tcPr/>
                </a:tc>
                <a:tc>
                  <a:txBody>
                    <a:bodyPr/>
                    <a:lstStyle/>
                    <a:p>
                      <a:r>
                        <a:rPr lang="en-GB" sz="2400" dirty="0"/>
                        <a:t>Present</a:t>
                      </a:r>
                    </a:p>
                  </a:txBody>
                  <a:tcPr/>
                </a:tc>
                <a:extLst>
                  <a:ext uri="{0D108BD9-81ED-4DB2-BD59-A6C34878D82A}">
                    <a16:rowId xmlns:a16="http://schemas.microsoft.com/office/drawing/2014/main" val="2832665575"/>
                  </a:ext>
                </a:extLst>
              </a:tr>
              <a:tr h="370840">
                <a:tc>
                  <a:txBody>
                    <a:bodyPr/>
                    <a:lstStyle/>
                    <a:p>
                      <a:r>
                        <a:rPr lang="en-GB" sz="2400" dirty="0"/>
                        <a:t>George Washington</a:t>
                      </a:r>
                    </a:p>
                  </a:txBody>
                  <a:tcPr/>
                </a:tc>
                <a:tc>
                  <a:txBody>
                    <a:bodyPr/>
                    <a:lstStyle/>
                    <a:p>
                      <a:r>
                        <a:rPr lang="en-GB" sz="2400" dirty="0"/>
                        <a:t>1865AD</a:t>
                      </a:r>
                    </a:p>
                  </a:txBody>
                  <a:tcPr/>
                </a:tc>
                <a:extLst>
                  <a:ext uri="{0D108BD9-81ED-4DB2-BD59-A6C34878D82A}">
                    <a16:rowId xmlns:a16="http://schemas.microsoft.com/office/drawing/2014/main" val="2237241089"/>
                  </a:ext>
                </a:extLst>
              </a:tr>
              <a:tr h="370840">
                <a:tc>
                  <a:txBody>
                    <a:bodyPr/>
                    <a:lstStyle/>
                    <a:p>
                      <a:r>
                        <a:rPr lang="en-GB" sz="2400" dirty="0"/>
                        <a:t>Jehovah</a:t>
                      </a:r>
                      <a:r>
                        <a:rPr lang="en-GB" sz="2400" baseline="0" dirty="0"/>
                        <a:t> </a:t>
                      </a:r>
                      <a:r>
                        <a:rPr lang="en-GB" sz="2400" baseline="0" dirty="0" err="1"/>
                        <a:t>Wanyonyi</a:t>
                      </a:r>
                      <a:endParaRPr lang="en-GB" sz="2400" dirty="0"/>
                    </a:p>
                  </a:txBody>
                  <a:tcPr/>
                </a:tc>
                <a:tc>
                  <a:txBody>
                    <a:bodyPr/>
                    <a:lstStyle/>
                    <a:p>
                      <a:r>
                        <a:rPr lang="en-GB" sz="2400" dirty="0"/>
                        <a:t>20</a:t>
                      </a:r>
                      <a:r>
                        <a:rPr lang="en-GB" sz="2400" baseline="30000" dirty="0"/>
                        <a:t>th</a:t>
                      </a:r>
                      <a:r>
                        <a:rPr lang="en-GB" sz="2400" dirty="0"/>
                        <a:t> Cent</a:t>
                      </a:r>
                    </a:p>
                  </a:txBody>
                  <a:tcPr/>
                </a:tc>
                <a:extLst>
                  <a:ext uri="{0D108BD9-81ED-4DB2-BD59-A6C34878D82A}">
                    <a16:rowId xmlns:a16="http://schemas.microsoft.com/office/drawing/2014/main" val="3001289550"/>
                  </a:ext>
                </a:extLst>
              </a:tr>
              <a:tr h="370840">
                <a:tc>
                  <a:txBody>
                    <a:bodyPr/>
                    <a:lstStyle/>
                    <a:p>
                      <a:r>
                        <a:rPr lang="en-GB" sz="2400" dirty="0" err="1"/>
                        <a:t>Sathya</a:t>
                      </a:r>
                      <a:r>
                        <a:rPr lang="en-GB" sz="2400" dirty="0"/>
                        <a:t> Sai</a:t>
                      </a:r>
                      <a:r>
                        <a:rPr lang="en-GB" sz="2400" baseline="0" dirty="0"/>
                        <a:t> Baba</a:t>
                      </a:r>
                      <a:endParaRPr lang="en-GB" sz="2400" dirty="0"/>
                    </a:p>
                  </a:txBody>
                  <a:tcPr/>
                </a:tc>
                <a:tc>
                  <a:txBody>
                    <a:bodyPr/>
                    <a:lstStyle/>
                    <a:p>
                      <a:r>
                        <a:rPr lang="en-GB" sz="2400" dirty="0"/>
                        <a:t>20</a:t>
                      </a:r>
                      <a:r>
                        <a:rPr lang="en-GB" sz="2400" baseline="30000" dirty="0"/>
                        <a:t>th</a:t>
                      </a:r>
                      <a:r>
                        <a:rPr lang="en-GB" sz="2400" dirty="0"/>
                        <a:t> cent</a:t>
                      </a:r>
                    </a:p>
                  </a:txBody>
                  <a:tcPr/>
                </a:tc>
                <a:extLst>
                  <a:ext uri="{0D108BD9-81ED-4DB2-BD59-A6C34878D82A}">
                    <a16:rowId xmlns:a16="http://schemas.microsoft.com/office/drawing/2014/main" val="1150754459"/>
                  </a:ext>
                </a:extLst>
              </a:tr>
              <a:tr h="370840">
                <a:tc>
                  <a:txBody>
                    <a:bodyPr/>
                    <a:lstStyle/>
                    <a:p>
                      <a:r>
                        <a:rPr lang="en-GB" sz="2400" dirty="0"/>
                        <a:t>Kali Matta</a:t>
                      </a:r>
                    </a:p>
                  </a:txBody>
                  <a:tcPr/>
                </a:tc>
                <a:tc>
                  <a:txBody>
                    <a:bodyPr/>
                    <a:lstStyle/>
                    <a:p>
                      <a:r>
                        <a:rPr lang="en-GB" sz="2400" dirty="0"/>
                        <a:t>3000BC</a:t>
                      </a:r>
                    </a:p>
                  </a:txBody>
                  <a:tcPr/>
                </a:tc>
                <a:extLst>
                  <a:ext uri="{0D108BD9-81ED-4DB2-BD59-A6C34878D82A}">
                    <a16:rowId xmlns:a16="http://schemas.microsoft.com/office/drawing/2014/main" val="3577559724"/>
                  </a:ext>
                </a:extLst>
              </a:tr>
              <a:tr h="370840">
                <a:tc>
                  <a:txBody>
                    <a:bodyPr/>
                    <a:lstStyle/>
                    <a:p>
                      <a:r>
                        <a:rPr lang="en-GB" sz="2400" dirty="0"/>
                        <a:t>David Beckham </a:t>
                      </a:r>
                    </a:p>
                  </a:txBody>
                  <a:tcPr/>
                </a:tc>
                <a:tc>
                  <a:txBody>
                    <a:bodyPr/>
                    <a:lstStyle/>
                    <a:p>
                      <a:r>
                        <a:rPr lang="en-GB" sz="2400" dirty="0"/>
                        <a:t>Present</a:t>
                      </a:r>
                    </a:p>
                  </a:txBody>
                  <a:tcPr/>
                </a:tc>
                <a:extLst>
                  <a:ext uri="{0D108BD9-81ED-4DB2-BD59-A6C34878D82A}">
                    <a16:rowId xmlns:a16="http://schemas.microsoft.com/office/drawing/2014/main" val="881445409"/>
                  </a:ext>
                </a:extLst>
              </a:tr>
            </a:tbl>
          </a:graphicData>
        </a:graphic>
      </p:graphicFrame>
      <p:sp>
        <p:nvSpPr>
          <p:cNvPr id="3" name="Slide Number Placeholder 2"/>
          <p:cNvSpPr>
            <a:spLocks noGrp="1"/>
          </p:cNvSpPr>
          <p:nvPr>
            <p:ph type="sldNum" sz="quarter" idx="12"/>
          </p:nvPr>
        </p:nvSpPr>
        <p:spPr/>
        <p:txBody>
          <a:bodyPr/>
          <a:lstStyle/>
          <a:p>
            <a:fld id="{10806DA5-E7E3-401E-9CC0-A5C56C0FA5E8}" type="slidenum">
              <a:rPr lang="en-GB" smtClean="0"/>
              <a:t>61</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618159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Deification </a:t>
            </a:r>
          </a:p>
        </p:txBody>
      </p:sp>
      <p:sp>
        <p:nvSpPr>
          <p:cNvPr id="3" name="Content Placeholder 2"/>
          <p:cNvSpPr>
            <a:spLocks noGrp="1"/>
          </p:cNvSpPr>
          <p:nvPr>
            <p:ph idx="1"/>
          </p:nvPr>
        </p:nvSpPr>
        <p:spPr/>
        <p:txBody>
          <a:bodyPr>
            <a:normAutofit fontScale="92500" lnSpcReduction="10000"/>
          </a:bodyPr>
          <a:lstStyle/>
          <a:p>
            <a:r>
              <a:rPr lang="en-GB" dirty="0"/>
              <a:t>Throughout history we have had many claimants to deity. They have been: </a:t>
            </a:r>
          </a:p>
          <a:p>
            <a:pPr lvl="1"/>
            <a:r>
              <a:rPr lang="en-GB" dirty="0"/>
              <a:t>Both males and females claiming to be gods or goddesses. </a:t>
            </a:r>
          </a:p>
          <a:p>
            <a:pPr lvl="1"/>
            <a:r>
              <a:rPr lang="en-GB" dirty="0"/>
              <a:t>People of all ages</a:t>
            </a:r>
          </a:p>
          <a:p>
            <a:pPr lvl="1"/>
            <a:r>
              <a:rPr lang="en-GB" dirty="0"/>
              <a:t>People from all religions (even Islam)</a:t>
            </a:r>
          </a:p>
          <a:p>
            <a:pPr lvl="1"/>
            <a:r>
              <a:rPr lang="en-GB" dirty="0"/>
              <a:t>People from all ends of the world (east, west, north, south)</a:t>
            </a:r>
          </a:p>
          <a:p>
            <a:pPr lvl="1"/>
            <a:r>
              <a:rPr lang="en-GB" dirty="0"/>
              <a:t>People from all centuries</a:t>
            </a:r>
          </a:p>
          <a:p>
            <a:pPr lvl="1"/>
            <a:endParaRPr lang="en-GB" dirty="0"/>
          </a:p>
          <a:p>
            <a:r>
              <a:rPr lang="en-GB" sz="3200" dirty="0"/>
              <a:t>As a result Jesus’ claim or those claiming him to be god IS NOT UNIQUE.</a:t>
            </a:r>
          </a:p>
          <a:p>
            <a:r>
              <a:rPr lang="en-GB" dirty="0"/>
              <a:t>Its important when someone claims to be God or is called God, to analyse the claim. </a:t>
            </a:r>
          </a:p>
          <a:p>
            <a:pPr lvl="1"/>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62</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156027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Ways people are given the title of Deity. </a:t>
            </a:r>
            <a:br>
              <a:rPr lang="en-GB" b="1" dirty="0"/>
            </a:br>
            <a:r>
              <a:rPr lang="en-GB" sz="3600" b="1" dirty="0"/>
              <a:t>(God/Goddess, Son/Daughter of God </a:t>
            </a:r>
            <a:r>
              <a:rPr lang="en-GB" sz="3600" b="1" dirty="0" err="1"/>
              <a:t>etc</a:t>
            </a:r>
            <a:r>
              <a:rPr lang="en-GB" sz="3600" b="1" dirty="0"/>
              <a:t>) </a:t>
            </a:r>
          </a:p>
        </p:txBody>
      </p:sp>
      <p:sp>
        <p:nvSpPr>
          <p:cNvPr id="3" name="Content Placeholder 2"/>
          <p:cNvSpPr>
            <a:spLocks noGrp="1"/>
          </p:cNvSpPr>
          <p:nvPr>
            <p:ph idx="1"/>
          </p:nvPr>
        </p:nvSpPr>
        <p:spPr>
          <a:xfrm>
            <a:off x="838200" y="2232025"/>
            <a:ext cx="10813473" cy="3830108"/>
          </a:xfrm>
        </p:spPr>
        <p:txBody>
          <a:bodyPr/>
          <a:lstStyle/>
          <a:p>
            <a:pPr marL="0" indent="0">
              <a:buNone/>
            </a:pPr>
            <a:r>
              <a:rPr lang="en-GB" b="1" u="sng" dirty="0">
                <a:solidFill>
                  <a:srgbClr val="008000"/>
                </a:solidFill>
              </a:rPr>
              <a:t>Posthumous deification</a:t>
            </a:r>
            <a:r>
              <a:rPr lang="en-GB" u="sng" dirty="0">
                <a:solidFill>
                  <a:srgbClr val="008000"/>
                </a:solidFill>
              </a:rPr>
              <a:t> </a:t>
            </a:r>
            <a:r>
              <a:rPr lang="en-GB" dirty="0">
                <a:solidFill>
                  <a:srgbClr val="008000"/>
                </a:solidFill>
              </a:rPr>
              <a:t>- (deification given or awarded to someone after the death of the originator). </a:t>
            </a:r>
          </a:p>
          <a:p>
            <a:pPr marL="0" indent="0">
              <a:buNone/>
            </a:pPr>
            <a:endParaRPr lang="en-GB" b="1" dirty="0">
              <a:solidFill>
                <a:srgbClr val="008000"/>
              </a:solidFill>
            </a:endParaRPr>
          </a:p>
          <a:p>
            <a:pPr marL="0" indent="0">
              <a:buNone/>
            </a:pPr>
            <a:r>
              <a:rPr lang="en-GB" b="1" u="sng" dirty="0">
                <a:solidFill>
                  <a:srgbClr val="008000"/>
                </a:solidFill>
              </a:rPr>
              <a:t>Involuntary deification </a:t>
            </a:r>
            <a:r>
              <a:rPr lang="en-GB" dirty="0">
                <a:solidFill>
                  <a:srgbClr val="008000"/>
                </a:solidFill>
              </a:rPr>
              <a:t>– Someone given the title of “God” by others, without them claiming to be God themselves or asking for the title. </a:t>
            </a:r>
          </a:p>
          <a:p>
            <a:pPr marL="0" indent="0">
              <a:buNone/>
            </a:pPr>
            <a:endParaRPr lang="en-GB" dirty="0"/>
          </a:p>
          <a:p>
            <a:pPr marL="0" indent="0">
              <a:buNone/>
            </a:pPr>
            <a:r>
              <a:rPr lang="en-GB" b="1" u="sng" dirty="0">
                <a:solidFill>
                  <a:srgbClr val="0070C0"/>
                </a:solidFill>
              </a:rPr>
              <a:t>Self-deification</a:t>
            </a:r>
            <a:r>
              <a:rPr lang="en-GB" b="1" dirty="0">
                <a:solidFill>
                  <a:srgbClr val="0070C0"/>
                </a:solidFill>
              </a:rPr>
              <a:t> </a:t>
            </a:r>
            <a:r>
              <a:rPr lang="en-GB" dirty="0">
                <a:solidFill>
                  <a:srgbClr val="0070C0"/>
                </a:solidFill>
              </a:rPr>
              <a:t>– A person claims to be “God” or deity himself.</a:t>
            </a:r>
            <a:endParaRPr lang="en-GB" b="1" dirty="0">
              <a:solidFill>
                <a:srgbClr val="0070C0"/>
              </a:solidFill>
            </a:endParaRPr>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10806DA5-E7E3-401E-9CC0-A5C56C0FA5E8}" type="slidenum">
              <a:rPr lang="en-GB" smtClean="0"/>
              <a:t>63</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77399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Principles used Logically and by Islamic scholars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a:t>If something is very important in religion (such as a persons belief) and is the difference between you being a believer or non-believer then GOD MUST BE </a:t>
            </a:r>
            <a:r>
              <a:rPr lang="en-GB" u="sng" dirty="0"/>
              <a:t>CRYSTAL CLEAR </a:t>
            </a:r>
            <a:r>
              <a:rPr lang="en-GB" dirty="0"/>
              <a:t>about it or we MUST have </a:t>
            </a:r>
            <a:r>
              <a:rPr lang="en-GB" u="sng" dirty="0"/>
              <a:t>SOLID PROOF</a:t>
            </a:r>
            <a:r>
              <a:rPr lang="en-GB" dirty="0"/>
              <a:t>. </a:t>
            </a:r>
          </a:p>
          <a:p>
            <a:pPr lvl="1"/>
            <a:r>
              <a:rPr lang="en-GB" dirty="0" err="1"/>
              <a:t>Eg</a:t>
            </a:r>
            <a:r>
              <a:rPr lang="en-GB" dirty="0"/>
              <a:t>: Reason is because God is Just. He cannot say on day of judgement that Why didn’t you believe in Jesus or anyone else as God, but then make it so unclear if that person is or not. </a:t>
            </a:r>
          </a:p>
          <a:p>
            <a:pPr lvl="1"/>
            <a:r>
              <a:rPr lang="en-GB" dirty="0" err="1"/>
              <a:t>Eg</a:t>
            </a:r>
            <a:r>
              <a:rPr lang="en-GB" dirty="0"/>
              <a:t>: God does not contradict or confuse his people.</a:t>
            </a:r>
          </a:p>
          <a:p>
            <a:pPr marL="914400" lvl="1" indent="-457200">
              <a:buFont typeface="+mj-lt"/>
              <a:buAutoNum type="romanUcPeriod"/>
            </a:pPr>
            <a:endParaRPr lang="en-GB" dirty="0"/>
          </a:p>
          <a:p>
            <a:pPr marL="514350" indent="-514350">
              <a:buFont typeface="+mj-lt"/>
              <a:buAutoNum type="arabicPeriod"/>
            </a:pPr>
            <a:r>
              <a:rPr lang="en-GB" dirty="0"/>
              <a:t>God does not change a belief after preaching or revealing one thing. Especially something so major as the deity or concept of God. </a:t>
            </a:r>
          </a:p>
          <a:p>
            <a:pPr marL="514350" indent="-514350">
              <a:buFont typeface="+mj-lt"/>
              <a:buAutoNum type="arabicPeriod"/>
            </a:pPr>
            <a:r>
              <a:rPr lang="en-GB" dirty="0"/>
              <a:t>The original and earliest disciples of any prophet/messiah </a:t>
            </a:r>
            <a:r>
              <a:rPr lang="en-GB" dirty="0" err="1"/>
              <a:t>etc</a:t>
            </a:r>
            <a:r>
              <a:rPr lang="en-GB" dirty="0"/>
              <a:t> will take precedence over those to come after them (</a:t>
            </a:r>
            <a:r>
              <a:rPr lang="en-GB" dirty="0" err="1"/>
              <a:t>eg</a:t>
            </a:r>
            <a:r>
              <a:rPr lang="en-GB" dirty="0"/>
              <a:t>: Peter will take precedence over Paul). Especially those that were with Jesus, met him and spent the most time with him.</a:t>
            </a:r>
          </a:p>
        </p:txBody>
      </p:sp>
      <p:sp>
        <p:nvSpPr>
          <p:cNvPr id="4" name="Slide Number Placeholder 3"/>
          <p:cNvSpPr>
            <a:spLocks noGrp="1"/>
          </p:cNvSpPr>
          <p:nvPr>
            <p:ph type="sldNum" sz="quarter" idx="12"/>
          </p:nvPr>
        </p:nvSpPr>
        <p:spPr/>
        <p:txBody>
          <a:bodyPr/>
          <a:lstStyle/>
          <a:p>
            <a:fld id="{10806DA5-E7E3-401E-9CC0-A5C56C0FA5E8}" type="slidenum">
              <a:rPr lang="en-GB" smtClean="0"/>
              <a:t>64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6459491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Similar principles can be found in the Bible	</a:t>
            </a:r>
          </a:p>
        </p:txBody>
      </p:sp>
      <p:sp>
        <p:nvSpPr>
          <p:cNvPr id="3" name="Content Placeholder 2"/>
          <p:cNvSpPr>
            <a:spLocks noGrp="1"/>
          </p:cNvSpPr>
          <p:nvPr>
            <p:ph idx="1"/>
          </p:nvPr>
        </p:nvSpPr>
        <p:spPr/>
        <p:txBody>
          <a:bodyPr>
            <a:normAutofit/>
          </a:bodyPr>
          <a:lstStyle/>
          <a:p>
            <a:pPr marL="0" indent="0">
              <a:buNone/>
            </a:pPr>
            <a:r>
              <a:rPr lang="en-GB" sz="3200" b="1" u="sng" dirty="0"/>
              <a:t>1. God does not confuse us, instead makes it clear</a:t>
            </a:r>
          </a:p>
          <a:p>
            <a:r>
              <a:rPr lang="en-GB" sz="2000" b="1" i="1" dirty="0"/>
              <a:t>“For God is not the author of confusion” </a:t>
            </a:r>
          </a:p>
          <a:p>
            <a:pPr marL="0" indent="0">
              <a:buNone/>
            </a:pPr>
            <a:r>
              <a:rPr lang="en-GB" sz="2000" dirty="0"/>
              <a:t>1 Corinthians 14:33.</a:t>
            </a:r>
          </a:p>
          <a:p>
            <a:endParaRPr lang="en-GB" sz="2000" b="1" i="1" dirty="0"/>
          </a:p>
          <a:p>
            <a:pPr marL="0" indent="0">
              <a:buNone/>
            </a:pPr>
            <a:r>
              <a:rPr lang="en-GB" b="1" u="sng" dirty="0"/>
              <a:t>2. We need proof for all things</a:t>
            </a:r>
          </a:p>
          <a:p>
            <a:r>
              <a:rPr lang="en-GB" sz="2000" b="1" i="1" dirty="0"/>
              <a:t>“Prove all things; hold fast to that which is good” </a:t>
            </a:r>
          </a:p>
          <a:p>
            <a:pPr marL="0" indent="0">
              <a:buNone/>
            </a:pPr>
            <a:r>
              <a:rPr lang="en-GB" sz="2000" dirty="0"/>
              <a:t>1 Thessalonians  5:21</a:t>
            </a:r>
          </a:p>
        </p:txBody>
      </p:sp>
      <p:sp>
        <p:nvSpPr>
          <p:cNvPr id="4" name="Slide Number Placeholder 3"/>
          <p:cNvSpPr>
            <a:spLocks noGrp="1"/>
          </p:cNvSpPr>
          <p:nvPr>
            <p:ph type="sldNum" sz="quarter" idx="12"/>
          </p:nvPr>
        </p:nvSpPr>
        <p:spPr/>
        <p:txBody>
          <a:bodyPr/>
          <a:lstStyle/>
          <a:p>
            <a:fld id="{10806DA5-E7E3-401E-9CC0-A5C56C0FA5E8}" type="slidenum">
              <a:rPr lang="en-GB" smtClean="0"/>
              <a:t>65</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804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a:p>
        </p:txBody>
      </p:sp>
      <p:sp>
        <p:nvSpPr>
          <p:cNvPr id="6" name="Title 1"/>
          <p:cNvSpPr>
            <a:spLocks noGrp="1"/>
          </p:cNvSpPr>
          <p:nvPr>
            <p:ph type="title"/>
          </p:nvPr>
        </p:nvSpPr>
        <p:spPr/>
        <p:txBody>
          <a:bodyPr>
            <a:normAutofit/>
          </a:bodyPr>
          <a:lstStyle/>
          <a:p>
            <a:pPr algn="ctr"/>
            <a:r>
              <a:rPr lang="en-GB" sz="4800" b="1" u="sng" dirty="0"/>
              <a:t>1a. Analysis to: </a:t>
            </a:r>
            <a:r>
              <a:rPr lang="en-GB" sz="4800" b="1" dirty="0"/>
              <a:t>Jesus himself claimed he was God.</a:t>
            </a:r>
          </a:p>
        </p:txBody>
      </p:sp>
      <p:sp>
        <p:nvSpPr>
          <p:cNvPr id="2" name="Slide Number Placeholder 1"/>
          <p:cNvSpPr>
            <a:spLocks noGrp="1"/>
          </p:cNvSpPr>
          <p:nvPr>
            <p:ph type="sldNum" sz="quarter" idx="12"/>
          </p:nvPr>
        </p:nvSpPr>
        <p:spPr/>
        <p:txBody>
          <a:bodyPr/>
          <a:lstStyle/>
          <a:p>
            <a:fld id="{10806DA5-E7E3-401E-9CC0-A5C56C0FA5E8}" type="slidenum">
              <a:rPr lang="en-GB" smtClean="0"/>
              <a:t>66</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06241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608" y="365125"/>
            <a:ext cx="11250592" cy="815493"/>
          </a:xfrm>
        </p:spPr>
        <p:txBody>
          <a:bodyPr>
            <a:normAutofit/>
          </a:bodyPr>
          <a:lstStyle/>
          <a:p>
            <a:r>
              <a:rPr lang="en-GB" sz="3600" b="1" u="sng" dirty="0"/>
              <a:t>1a. Analysis to: </a:t>
            </a:r>
            <a:r>
              <a:rPr lang="en-GB" sz="3600" b="1" dirty="0"/>
              <a:t>Jesus himself claimed he was God.</a:t>
            </a:r>
          </a:p>
        </p:txBody>
      </p:sp>
      <p:sp>
        <p:nvSpPr>
          <p:cNvPr id="3" name="Content Placeholder 2"/>
          <p:cNvSpPr>
            <a:spLocks noGrp="1"/>
          </p:cNvSpPr>
          <p:nvPr>
            <p:ph idx="1"/>
          </p:nvPr>
        </p:nvSpPr>
        <p:spPr>
          <a:xfrm>
            <a:off x="838200" y="1365813"/>
            <a:ext cx="10515600" cy="4811150"/>
          </a:xfrm>
        </p:spPr>
        <p:txBody>
          <a:bodyPr>
            <a:normAutofit/>
          </a:bodyPr>
          <a:lstStyle/>
          <a:p>
            <a:pPr marL="457200" indent="-457200">
              <a:buFont typeface="+mj-lt"/>
              <a:buAutoNum type="arabicPeriod"/>
            </a:pPr>
            <a:r>
              <a:rPr lang="en-US" sz="2400" b="1" i="1" dirty="0">
                <a:solidFill>
                  <a:srgbClr val="008000"/>
                </a:solidFill>
              </a:rPr>
              <a:t>There is no </a:t>
            </a:r>
            <a:r>
              <a:rPr lang="en-US" sz="2400" b="1" i="1" u="sng" dirty="0">
                <a:solidFill>
                  <a:srgbClr val="008000"/>
                </a:solidFill>
              </a:rPr>
              <a:t>DIRECT</a:t>
            </a:r>
            <a:r>
              <a:rPr lang="en-US" sz="2400" b="1" i="1" dirty="0">
                <a:solidFill>
                  <a:srgbClr val="008000"/>
                </a:solidFill>
              </a:rPr>
              <a:t> verse or statement made by Jesus Christ himself in the entire Bible that says “</a:t>
            </a:r>
            <a:r>
              <a:rPr lang="en-US" sz="2400" b="1" i="1" u="sng" dirty="0">
                <a:solidFill>
                  <a:srgbClr val="008000"/>
                </a:solidFill>
              </a:rPr>
              <a:t>I am God</a:t>
            </a:r>
            <a:r>
              <a:rPr lang="en-US" sz="2400" b="1" i="1" dirty="0">
                <a:solidFill>
                  <a:srgbClr val="008000"/>
                </a:solidFill>
              </a:rPr>
              <a:t>” or “</a:t>
            </a:r>
            <a:r>
              <a:rPr lang="en-US" sz="2400" b="1" i="1" u="sng" dirty="0">
                <a:solidFill>
                  <a:srgbClr val="008000"/>
                </a:solidFill>
              </a:rPr>
              <a:t>Worship me</a:t>
            </a:r>
            <a:r>
              <a:rPr lang="en-US" sz="2400" b="1" i="1" dirty="0">
                <a:solidFill>
                  <a:srgbClr val="008000"/>
                </a:solidFill>
              </a:rPr>
              <a:t>”.</a:t>
            </a:r>
          </a:p>
          <a:p>
            <a:pPr marL="0" indent="0">
              <a:buNone/>
            </a:pPr>
            <a:r>
              <a:rPr lang="en-US" dirty="0">
                <a:solidFill>
                  <a:srgbClr val="FFFF00"/>
                </a:solidFill>
              </a:rPr>
              <a:t>Survey question goes here about indirect teaching</a:t>
            </a:r>
          </a:p>
          <a:p>
            <a:pPr marL="457200" indent="-457200">
              <a:buFont typeface="+mj-lt"/>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p:txBody>
      </p:sp>
      <p:sp>
        <p:nvSpPr>
          <p:cNvPr id="4" name="Slide Number Placeholder 3"/>
          <p:cNvSpPr>
            <a:spLocks noGrp="1"/>
          </p:cNvSpPr>
          <p:nvPr>
            <p:ph type="sldNum" sz="quarter" idx="12"/>
          </p:nvPr>
        </p:nvSpPr>
        <p:spPr/>
        <p:txBody>
          <a:bodyPr/>
          <a:lstStyle/>
          <a:p>
            <a:fld id="{10806DA5-E7E3-401E-9CC0-A5C56C0FA5E8}" type="slidenum">
              <a:rPr lang="en-GB" smtClean="0"/>
              <a:t>67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93262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24891" y="6331352"/>
            <a:ext cx="5208608" cy="526648"/>
          </a:xfrm>
        </p:spPr>
        <p:txBody>
          <a:bodyPr>
            <a:normAutofit/>
          </a:bodyPr>
          <a:lstStyle/>
          <a:p>
            <a:r>
              <a:rPr lang="en-GB" sz="1600" u="sng" dirty="0"/>
              <a:t>1a. Analysis to: </a:t>
            </a:r>
            <a:r>
              <a:rPr lang="en-GB" sz="1600" dirty="0"/>
              <a:t>Jesus himself claimed he was God.</a:t>
            </a:r>
          </a:p>
        </p:txBody>
      </p:sp>
      <p:sp>
        <p:nvSpPr>
          <p:cNvPr id="3" name="Content Placeholder 2"/>
          <p:cNvSpPr>
            <a:spLocks noGrp="1"/>
          </p:cNvSpPr>
          <p:nvPr>
            <p:ph idx="1"/>
          </p:nvPr>
        </p:nvSpPr>
        <p:spPr>
          <a:xfrm>
            <a:off x="822959" y="1184476"/>
            <a:ext cx="10515600" cy="5410200"/>
          </a:xfrm>
        </p:spPr>
        <p:txBody>
          <a:bodyPr>
            <a:normAutofit fontScale="77500" lnSpcReduction="20000"/>
          </a:bodyPr>
          <a:lstStyle/>
          <a:p>
            <a:pPr marL="0" indent="0">
              <a:lnSpc>
                <a:spcPct val="120000"/>
              </a:lnSpc>
              <a:buNone/>
            </a:pPr>
            <a:r>
              <a:rPr lang="en-GB" sz="2600" b="1" i="1" dirty="0">
                <a:latin typeface="+mj-lt"/>
              </a:rPr>
              <a:t>“Hear, O Israel The Lord our God is </a:t>
            </a:r>
            <a:r>
              <a:rPr lang="en-GB" sz="2600" b="1" i="1" u="sng" dirty="0">
                <a:latin typeface="+mj-lt"/>
              </a:rPr>
              <a:t>one Lord</a:t>
            </a:r>
            <a:r>
              <a:rPr lang="en-GB" sz="2600" b="1" i="1" dirty="0">
                <a:latin typeface="+mj-lt"/>
              </a:rPr>
              <a:t>”   -   </a:t>
            </a:r>
            <a:r>
              <a:rPr lang="en-GB" sz="2000" b="1" i="1" dirty="0">
                <a:latin typeface="+mj-lt"/>
              </a:rPr>
              <a:t> </a:t>
            </a:r>
            <a:r>
              <a:rPr lang="en-GB" sz="2000" dirty="0">
                <a:latin typeface="+mj-lt"/>
              </a:rPr>
              <a:t>(Deuteronomy 6:4)</a:t>
            </a:r>
          </a:p>
          <a:p>
            <a:pPr marL="0" indent="0">
              <a:lnSpc>
                <a:spcPct val="120000"/>
              </a:lnSpc>
              <a:buNone/>
            </a:pPr>
            <a:endParaRPr lang="en-GB" sz="2400" b="1" i="1" dirty="0">
              <a:latin typeface="+mj-lt"/>
            </a:endParaRPr>
          </a:p>
          <a:p>
            <a:pPr marL="0" indent="0">
              <a:lnSpc>
                <a:spcPct val="120000"/>
              </a:lnSpc>
              <a:buNone/>
            </a:pPr>
            <a:r>
              <a:rPr lang="en-GB" sz="2600" b="1" dirty="0">
                <a:latin typeface="+mj-lt"/>
              </a:rPr>
              <a:t>“You shall have no other gods before me.</a:t>
            </a:r>
            <a:r>
              <a:rPr lang="en-GB" sz="2600" b="1" baseline="30000" dirty="0">
                <a:latin typeface="+mj-lt"/>
              </a:rPr>
              <a:t> </a:t>
            </a:r>
            <a:r>
              <a:rPr lang="en-GB" sz="2600" b="1" dirty="0">
                <a:latin typeface="+mj-lt"/>
              </a:rPr>
              <a:t>“You shall not make for yourself an image in the form of anything in heaven above or on the earth beneath or in the waters below. You shall not bow down to them or worship them; for I,  the </a:t>
            </a:r>
            <a:r>
              <a:rPr lang="en-GB" sz="2600" b="1" cap="small" dirty="0">
                <a:latin typeface="+mj-lt"/>
              </a:rPr>
              <a:t>Lord</a:t>
            </a:r>
            <a:r>
              <a:rPr lang="en-GB" sz="2600" b="1" dirty="0">
                <a:latin typeface="+mj-lt"/>
              </a:rPr>
              <a:t> your God, am a jealous God”  -  </a:t>
            </a:r>
            <a:r>
              <a:rPr lang="en-GB" sz="2000" dirty="0">
                <a:latin typeface="+mj-lt"/>
              </a:rPr>
              <a:t>Exodus 20:3-5</a:t>
            </a:r>
          </a:p>
          <a:p>
            <a:pPr marL="0" indent="0">
              <a:lnSpc>
                <a:spcPct val="120000"/>
              </a:lnSpc>
              <a:buNone/>
            </a:pPr>
            <a:endParaRPr lang="en-GB" sz="2000" dirty="0">
              <a:latin typeface="+mj-lt"/>
            </a:endParaRPr>
          </a:p>
          <a:p>
            <a:pPr marL="0" indent="0">
              <a:lnSpc>
                <a:spcPct val="120000"/>
              </a:lnSpc>
              <a:buNone/>
            </a:pPr>
            <a:r>
              <a:rPr lang="en-GB" sz="2900" dirty="0">
                <a:latin typeface="+mj-lt"/>
              </a:rPr>
              <a:t>Do not worship any other </a:t>
            </a:r>
            <a:r>
              <a:rPr lang="en-GB" sz="2900" b="1" dirty="0">
                <a:latin typeface="+mj-lt"/>
              </a:rPr>
              <a:t>god</a:t>
            </a:r>
            <a:r>
              <a:rPr lang="en-GB" sz="2900" dirty="0">
                <a:latin typeface="+mj-lt"/>
              </a:rPr>
              <a:t>, for the </a:t>
            </a:r>
            <a:r>
              <a:rPr lang="en-GB" sz="2900" cap="small" dirty="0">
                <a:latin typeface="+mj-lt"/>
              </a:rPr>
              <a:t>Lord</a:t>
            </a:r>
            <a:r>
              <a:rPr lang="en-GB" sz="2900" dirty="0">
                <a:latin typeface="+mj-lt"/>
              </a:rPr>
              <a:t>, whose name is </a:t>
            </a:r>
            <a:r>
              <a:rPr lang="en-GB" sz="2900" b="1" dirty="0">
                <a:latin typeface="+mj-lt"/>
              </a:rPr>
              <a:t>Jealous</a:t>
            </a:r>
            <a:r>
              <a:rPr lang="en-GB" sz="2900" dirty="0">
                <a:latin typeface="+mj-lt"/>
              </a:rPr>
              <a:t>, is a </a:t>
            </a:r>
            <a:r>
              <a:rPr lang="en-GB" sz="2900" b="1" dirty="0">
                <a:latin typeface="+mj-lt"/>
              </a:rPr>
              <a:t>jealous</a:t>
            </a:r>
            <a:r>
              <a:rPr lang="en-GB" sz="2900" dirty="0">
                <a:latin typeface="+mj-lt"/>
              </a:rPr>
              <a:t> </a:t>
            </a:r>
            <a:r>
              <a:rPr lang="en-GB" sz="2900" b="1" dirty="0">
                <a:latin typeface="+mj-lt"/>
              </a:rPr>
              <a:t>God</a:t>
            </a:r>
            <a:r>
              <a:rPr lang="en-GB" sz="2900" dirty="0">
                <a:latin typeface="+mj-lt"/>
              </a:rPr>
              <a:t>.  -   </a:t>
            </a:r>
            <a:r>
              <a:rPr lang="en-GB" sz="2000" dirty="0">
                <a:latin typeface="+mj-lt"/>
              </a:rPr>
              <a:t>Exodus 34:14</a:t>
            </a:r>
          </a:p>
          <a:p>
            <a:pPr marL="0" indent="0">
              <a:lnSpc>
                <a:spcPct val="120000"/>
              </a:lnSpc>
              <a:buNone/>
            </a:pPr>
            <a:endParaRPr lang="en-GB" sz="2000" dirty="0">
              <a:latin typeface="+mj-lt"/>
            </a:endParaRPr>
          </a:p>
          <a:p>
            <a:pPr marL="0" indent="0">
              <a:lnSpc>
                <a:spcPct val="120000"/>
              </a:lnSpc>
              <a:buNone/>
            </a:pPr>
            <a:r>
              <a:rPr lang="en-GB" sz="2600" b="1" dirty="0">
                <a:latin typeface="+mj-lt"/>
              </a:rPr>
              <a:t>They have moved Me to jealousy with that which is not God; they have provoked Me to anger with their vanities.   -   </a:t>
            </a:r>
            <a:r>
              <a:rPr lang="en-GB" sz="2100" dirty="0">
                <a:latin typeface="+mj-lt"/>
              </a:rPr>
              <a:t>Deuteronomy 32:21</a:t>
            </a:r>
          </a:p>
          <a:p>
            <a:pPr marL="0" indent="0">
              <a:lnSpc>
                <a:spcPct val="120000"/>
              </a:lnSpc>
              <a:buNone/>
            </a:pPr>
            <a:endParaRPr lang="en-GB" sz="2200" dirty="0">
              <a:latin typeface="+mj-lt"/>
            </a:endParaRPr>
          </a:p>
          <a:p>
            <a:pPr marL="0" indent="0">
              <a:lnSpc>
                <a:spcPct val="120000"/>
              </a:lnSpc>
              <a:buNone/>
            </a:pPr>
            <a:r>
              <a:rPr lang="en-GB" sz="2200" b="1" dirty="0">
                <a:latin typeface="+mj-lt"/>
              </a:rPr>
              <a:t>Other references:  </a:t>
            </a:r>
            <a:r>
              <a:rPr lang="en-GB" sz="2200" dirty="0" err="1">
                <a:latin typeface="+mj-lt"/>
              </a:rPr>
              <a:t>Deut</a:t>
            </a:r>
            <a:r>
              <a:rPr lang="en-GB" sz="2200" dirty="0">
                <a:latin typeface="+mj-lt"/>
              </a:rPr>
              <a:t> 4:24,   </a:t>
            </a:r>
            <a:r>
              <a:rPr lang="en-GB" sz="2200" dirty="0" err="1">
                <a:latin typeface="+mj-lt"/>
              </a:rPr>
              <a:t>Deut</a:t>
            </a:r>
            <a:r>
              <a:rPr lang="en-GB" sz="2200" dirty="0">
                <a:latin typeface="+mj-lt"/>
              </a:rPr>
              <a:t> 5:9,  </a:t>
            </a:r>
            <a:r>
              <a:rPr lang="en-GB" sz="2200" dirty="0" err="1">
                <a:latin typeface="+mj-lt"/>
              </a:rPr>
              <a:t>Deut</a:t>
            </a:r>
            <a:r>
              <a:rPr lang="en-GB" sz="2200" dirty="0">
                <a:latin typeface="+mj-lt"/>
              </a:rPr>
              <a:t> 6:15,  </a:t>
            </a:r>
            <a:r>
              <a:rPr lang="en-GB" sz="2200" dirty="0" err="1">
                <a:latin typeface="+mj-lt"/>
              </a:rPr>
              <a:t>Deut</a:t>
            </a:r>
            <a:r>
              <a:rPr lang="en-GB" sz="2200" dirty="0">
                <a:latin typeface="+mj-lt"/>
              </a:rPr>
              <a:t> 32:21,  Josh 24:19,  </a:t>
            </a:r>
            <a:r>
              <a:rPr lang="en-GB" sz="2200" dirty="0" err="1">
                <a:latin typeface="+mj-lt"/>
              </a:rPr>
              <a:t>Ezk</a:t>
            </a:r>
            <a:r>
              <a:rPr lang="en-GB" sz="2200" dirty="0">
                <a:latin typeface="+mj-lt"/>
              </a:rPr>
              <a:t> 39:25,   Nahum 1:2,   </a:t>
            </a:r>
            <a:endParaRPr lang="en-GB" sz="2500" b="1" i="1" dirty="0">
              <a:solidFill>
                <a:srgbClr val="008000"/>
              </a:solidFill>
              <a:latin typeface="+mj-lt"/>
            </a:endParaRPr>
          </a:p>
        </p:txBody>
      </p:sp>
      <p:sp>
        <p:nvSpPr>
          <p:cNvPr id="5" name="Rectangle 4"/>
          <p:cNvSpPr/>
          <p:nvPr/>
        </p:nvSpPr>
        <p:spPr>
          <a:xfrm>
            <a:off x="822959" y="233916"/>
            <a:ext cx="11110539" cy="757130"/>
          </a:xfrm>
          <a:prstGeom prst="rect">
            <a:avLst/>
          </a:prstGeom>
        </p:spPr>
        <p:txBody>
          <a:bodyPr wrap="square">
            <a:spAutoFit/>
          </a:bodyPr>
          <a:lstStyle/>
          <a:p>
            <a:pPr>
              <a:lnSpc>
                <a:spcPct val="120000"/>
              </a:lnSpc>
            </a:pPr>
            <a:r>
              <a:rPr lang="en-GB" b="1" i="1" dirty="0">
                <a:solidFill>
                  <a:srgbClr val="008000"/>
                </a:solidFill>
              </a:rPr>
              <a:t>2. The </a:t>
            </a:r>
            <a:r>
              <a:rPr lang="en-GB" b="1" i="1" u="sng" dirty="0">
                <a:solidFill>
                  <a:srgbClr val="008000"/>
                </a:solidFill>
              </a:rPr>
              <a:t>Old Testament </a:t>
            </a:r>
            <a:r>
              <a:rPr lang="en-GB" b="1" i="1" dirty="0">
                <a:solidFill>
                  <a:srgbClr val="008000"/>
                </a:solidFill>
              </a:rPr>
              <a:t>preaches “One God” on numerous occasions and no mention of any other God (Holy Ghost or Son) is made. </a:t>
            </a:r>
            <a:r>
              <a:rPr lang="en-GB" b="1" i="1" dirty="0" err="1">
                <a:solidFill>
                  <a:srgbClr val="008000"/>
                </a:solidFill>
              </a:rPr>
              <a:t>Infact</a:t>
            </a:r>
            <a:r>
              <a:rPr lang="en-GB" b="1" i="1" dirty="0">
                <a:solidFill>
                  <a:srgbClr val="008000"/>
                </a:solidFill>
              </a:rPr>
              <a:t> God makes it crystal clear NOT TO WORSHIP any other God.</a:t>
            </a:r>
          </a:p>
        </p:txBody>
      </p:sp>
      <p:sp>
        <p:nvSpPr>
          <p:cNvPr id="4" name="Slide Number Placeholder 3"/>
          <p:cNvSpPr>
            <a:spLocks noGrp="1"/>
          </p:cNvSpPr>
          <p:nvPr>
            <p:ph type="sldNum" sz="quarter" idx="12"/>
          </p:nvPr>
        </p:nvSpPr>
        <p:spPr/>
        <p:txBody>
          <a:bodyPr/>
          <a:lstStyle/>
          <a:p>
            <a:fld id="{10806DA5-E7E3-401E-9CC0-A5C56C0FA5E8}" type="slidenum">
              <a:rPr lang="en-GB" smtClean="0"/>
              <a:t>68</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5264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366"/>
            <a:ext cx="10515600" cy="6412376"/>
          </a:xfrm>
        </p:spPr>
        <p:txBody>
          <a:bodyPr>
            <a:normAutofit fontScale="92500" lnSpcReduction="20000"/>
          </a:bodyPr>
          <a:lstStyle/>
          <a:p>
            <a:pPr marL="0" indent="0">
              <a:buNone/>
            </a:pPr>
            <a:r>
              <a:rPr lang="en-GB" b="1" i="1" dirty="0">
                <a:solidFill>
                  <a:srgbClr val="008000"/>
                </a:solidFill>
              </a:rPr>
              <a:t>3. Jesus and New </a:t>
            </a:r>
            <a:r>
              <a:rPr lang="en-GB" b="1" i="1" dirty="0" err="1">
                <a:solidFill>
                  <a:srgbClr val="008000"/>
                </a:solidFill>
              </a:rPr>
              <a:t>Testamnet</a:t>
            </a:r>
            <a:r>
              <a:rPr lang="en-GB" b="1" i="1" dirty="0">
                <a:solidFill>
                  <a:srgbClr val="008000"/>
                </a:solidFill>
              </a:rPr>
              <a:t> preaches Oneness of God (not trinity) and not that he is God. </a:t>
            </a:r>
          </a:p>
          <a:p>
            <a:pPr marL="0" indent="0">
              <a:buNone/>
            </a:pPr>
            <a:br>
              <a:rPr lang="en-GB" dirty="0"/>
            </a:br>
            <a:r>
              <a:rPr lang="en-GB" sz="2400" dirty="0"/>
              <a:t>And one of the scribes came up and heard them disputing with one another, and seeing that he answered them well, asked him, “Which commandment is the first of all?”</a:t>
            </a:r>
          </a:p>
          <a:p>
            <a:pPr marL="0" indent="0">
              <a:lnSpc>
                <a:spcPct val="120000"/>
              </a:lnSpc>
              <a:buNone/>
            </a:pPr>
            <a:r>
              <a:rPr lang="en-GB" sz="2400" i="1" dirty="0"/>
              <a:t>“And Jesus answered him, The first of all the commandments is, Hear, O Israel; The Lord our </a:t>
            </a:r>
            <a:r>
              <a:rPr lang="en-GB" sz="2400" b="1" i="1" u="sng" dirty="0"/>
              <a:t>God is one Lord: </a:t>
            </a:r>
            <a:r>
              <a:rPr lang="en-GB" sz="2400" i="1" dirty="0"/>
              <a:t>And thou shalt love the Lord thy God with all thy heart, and with all thy soul, and with all thy mind, and with all thy strength: this is the first commandment.”</a:t>
            </a:r>
          </a:p>
          <a:p>
            <a:pPr marL="0" indent="0">
              <a:buNone/>
            </a:pPr>
            <a:r>
              <a:rPr lang="en-GB" sz="2400" b="1" dirty="0"/>
              <a:t>Mark 12:29-30</a:t>
            </a:r>
          </a:p>
          <a:p>
            <a:pPr marL="0" indent="0">
              <a:buNone/>
            </a:pPr>
            <a:endParaRPr lang="en-GB" b="1" dirty="0"/>
          </a:p>
          <a:p>
            <a:r>
              <a:rPr lang="en-GB" sz="2000" i="1" dirty="0"/>
              <a:t>When asked, Muslim scholars say this is the best time or point to mention his divinity or to preach the doctrine of the trinity. Or even clarify it to the Jews, like he would do with all the other laws. Instead he gives the same law that is of the OT. And he clarifies this law to by saying it means “that thou shalt love thy God…”</a:t>
            </a:r>
          </a:p>
          <a:p>
            <a:pPr marL="0" indent="0">
              <a:buNone/>
            </a:pPr>
            <a:endParaRPr lang="en-GB" sz="2000" dirty="0"/>
          </a:p>
          <a:p>
            <a:pPr marL="0" indent="0">
              <a:buNone/>
            </a:pPr>
            <a:r>
              <a:rPr lang="en-GB" sz="2000" dirty="0"/>
              <a:t>Jesus further says:</a:t>
            </a:r>
          </a:p>
          <a:p>
            <a:pPr marL="0" indent="0">
              <a:buNone/>
            </a:pPr>
            <a:r>
              <a:rPr lang="en-GB" sz="2000" b="1" i="1" dirty="0"/>
              <a:t>“Keep the commandments” </a:t>
            </a:r>
            <a:r>
              <a:rPr lang="en-GB" sz="2000" dirty="0"/>
              <a:t>– (Luke 18:18, Matthew 19-16-21, John 14:15, John 15:10)</a:t>
            </a:r>
          </a:p>
        </p:txBody>
      </p:sp>
      <p:sp>
        <p:nvSpPr>
          <p:cNvPr id="6" name="Title 1"/>
          <p:cNvSpPr>
            <a:spLocks noGrp="1"/>
          </p:cNvSpPr>
          <p:nvPr>
            <p:ph type="title"/>
          </p:nvPr>
        </p:nvSpPr>
        <p:spPr>
          <a:xfrm>
            <a:off x="6740131" y="6453272"/>
            <a:ext cx="5208608" cy="526648"/>
          </a:xfrm>
        </p:spPr>
        <p:txBody>
          <a:bodyPr>
            <a:normAutofit/>
          </a:bodyPr>
          <a:lstStyle/>
          <a:p>
            <a:r>
              <a:rPr lang="en-GB" sz="1600" u="sng" dirty="0"/>
              <a:t>1a. Analysis to: </a:t>
            </a:r>
            <a:r>
              <a:rPr lang="en-GB" sz="1600" dirty="0"/>
              <a:t>Jesus himself claimed he was God.</a:t>
            </a:r>
          </a:p>
        </p:txBody>
      </p:sp>
      <p:sp>
        <p:nvSpPr>
          <p:cNvPr id="2" name="Slide Number Placeholder 1"/>
          <p:cNvSpPr>
            <a:spLocks noGrp="1"/>
          </p:cNvSpPr>
          <p:nvPr>
            <p:ph type="sldNum" sz="quarter" idx="12"/>
          </p:nvPr>
        </p:nvSpPr>
        <p:spPr/>
        <p:txBody>
          <a:bodyPr/>
          <a:lstStyle/>
          <a:p>
            <a:fld id="{10806DA5-E7E3-401E-9CC0-A5C56C0FA5E8}" type="slidenum">
              <a:rPr lang="en-GB" smtClean="0"/>
              <a:t>69</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68688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t>Quran says Christians are the closest in love and kindness to Muslims.</a:t>
            </a:r>
          </a:p>
        </p:txBody>
      </p:sp>
      <p:sp>
        <p:nvSpPr>
          <p:cNvPr id="5" name="Content Placeholder 4"/>
          <p:cNvSpPr>
            <a:spLocks noGrp="1"/>
          </p:cNvSpPr>
          <p:nvPr>
            <p:ph idx="1"/>
          </p:nvPr>
        </p:nvSpPr>
        <p:spPr/>
        <p:txBody>
          <a:bodyPr/>
          <a:lstStyle/>
          <a:p>
            <a:pPr marL="0" indent="0" algn="ctr">
              <a:buNone/>
            </a:pPr>
            <a:r>
              <a:rPr lang="en-GB" b="1" i="1" dirty="0"/>
              <a:t>“..and nearest among them (mankind) in love and kindness to the believers (Muslims) will you find those who say 'we are Christians': because among these are men devoted to learning (priests) and men who have renounced the world (monks), and they are not arrogant”.</a:t>
            </a:r>
          </a:p>
          <a:p>
            <a:pPr marL="0" indent="0" algn="ctr">
              <a:buNone/>
            </a:pPr>
            <a:endParaRPr lang="en-GB" dirty="0"/>
          </a:p>
          <a:p>
            <a:pPr marL="0" indent="0" algn="ctr">
              <a:buNone/>
            </a:pPr>
            <a:r>
              <a:rPr lang="en-GB" b="1" dirty="0"/>
              <a:t>Quran -  5:82.</a:t>
            </a:r>
          </a:p>
        </p:txBody>
      </p:sp>
      <p:sp>
        <p:nvSpPr>
          <p:cNvPr id="2" name="Slide Number Placeholder 1"/>
          <p:cNvSpPr>
            <a:spLocks noGrp="1"/>
          </p:cNvSpPr>
          <p:nvPr>
            <p:ph type="sldNum" sz="quarter" idx="12"/>
          </p:nvPr>
        </p:nvSpPr>
        <p:spPr/>
        <p:txBody>
          <a:bodyPr/>
          <a:lstStyle/>
          <a:p>
            <a:fld id="{10806DA5-E7E3-401E-9CC0-A5C56C0FA5E8}" type="slidenum">
              <a:rPr lang="en-GB" smtClean="0"/>
              <a:t>7</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90086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103" y="134014"/>
            <a:ext cx="10515600" cy="679904"/>
          </a:xfrm>
        </p:spPr>
        <p:txBody>
          <a:bodyPr>
            <a:noAutofit/>
          </a:bodyPr>
          <a:lstStyle/>
          <a:p>
            <a:r>
              <a:rPr lang="en-GB" sz="2400" dirty="0"/>
              <a:t>Over 50 references in the OT mention </a:t>
            </a:r>
            <a:r>
              <a:rPr lang="en-GB" sz="2400" b="1" u="sng" dirty="0"/>
              <a:t>ONE</a:t>
            </a:r>
            <a:r>
              <a:rPr lang="en-GB" sz="2400" dirty="0"/>
              <a:t> with reference to God.</a:t>
            </a:r>
          </a:p>
        </p:txBody>
      </p:sp>
      <p:sp>
        <p:nvSpPr>
          <p:cNvPr id="3" name="Content Placeholder 2"/>
          <p:cNvSpPr>
            <a:spLocks noGrp="1"/>
          </p:cNvSpPr>
          <p:nvPr>
            <p:ph idx="1"/>
          </p:nvPr>
        </p:nvSpPr>
        <p:spPr>
          <a:xfrm>
            <a:off x="200968" y="1014884"/>
            <a:ext cx="5687366" cy="5669380"/>
          </a:xfrm>
          <a:solidFill>
            <a:schemeClr val="bg1"/>
          </a:solidFill>
          <a:ln>
            <a:solidFill>
              <a:srgbClr val="FF5050"/>
            </a:solidFill>
          </a:ln>
        </p:spPr>
        <p:txBody>
          <a:bodyPr>
            <a:noAutofit/>
          </a:bodyPr>
          <a:lstStyle/>
          <a:p>
            <a:pPr marL="514350" indent="-514350">
              <a:buFont typeface="+mj-lt"/>
              <a:buAutoNum type="arabicPeriod"/>
            </a:pPr>
            <a:r>
              <a:rPr lang="en-GB" sz="900" dirty="0" err="1"/>
              <a:t>Deut</a:t>
            </a:r>
            <a:r>
              <a:rPr lang="en-GB" sz="900" dirty="0"/>
              <a:t> 6:4 Hear, O Israel: The LORD our God is one LORD:</a:t>
            </a:r>
          </a:p>
          <a:p>
            <a:pPr marL="514350" indent="-514350">
              <a:buFont typeface="+mj-lt"/>
              <a:buAutoNum type="arabicPeriod"/>
            </a:pPr>
            <a:r>
              <a:rPr lang="en-GB" sz="900" dirty="0"/>
              <a:t>Job 6:10 Then should I yet have comfort; yea, I would harden myself in sorrow: let him not spare; for I have not concealed the words of the Holy One.</a:t>
            </a:r>
          </a:p>
          <a:p>
            <a:pPr marL="514350" indent="-514350">
              <a:buFont typeface="+mj-lt"/>
              <a:buAutoNum type="arabicPeriod"/>
            </a:pPr>
            <a:r>
              <a:rPr lang="en-GB" sz="900" dirty="0"/>
              <a:t>Ps 16:10 For thou wilt not leave my soul in hell; neither wilt thou suffer thine Holy One to see corruption.</a:t>
            </a:r>
          </a:p>
          <a:p>
            <a:pPr marL="514350" indent="-514350">
              <a:buFont typeface="+mj-lt"/>
              <a:buAutoNum type="arabicPeriod"/>
            </a:pPr>
            <a:r>
              <a:rPr lang="en-GB" sz="900" dirty="0"/>
              <a:t>Ps 71:22 I will also praise thee with the psaltery, even thy truth, O my God: unto thee will I sing with the harp, O thou Holy One of Israel.</a:t>
            </a:r>
          </a:p>
          <a:p>
            <a:pPr marL="514350" indent="-514350">
              <a:buFont typeface="+mj-lt"/>
              <a:buAutoNum type="arabicPeriod"/>
            </a:pPr>
            <a:r>
              <a:rPr lang="en-GB" sz="900" dirty="0"/>
              <a:t>Ps 78:41 Yea, they turned back and tempted God, and limited the Holy One of Israel.</a:t>
            </a:r>
          </a:p>
          <a:p>
            <a:pPr marL="514350" indent="-514350">
              <a:buFont typeface="+mj-lt"/>
              <a:buAutoNum type="arabicPeriod"/>
            </a:pPr>
            <a:r>
              <a:rPr lang="en-GB" sz="900" dirty="0"/>
              <a:t>Ps 89:18 For the LORD is our defence; and the Holy One of Israel is our king.</a:t>
            </a:r>
          </a:p>
          <a:p>
            <a:pPr marL="514350" indent="-514350">
              <a:buFont typeface="+mj-lt"/>
              <a:buAutoNum type="arabicPeriod"/>
            </a:pPr>
            <a:r>
              <a:rPr lang="en-GB" sz="900" dirty="0"/>
              <a:t>Isa 1:4 Ah sinful nation, a people laden with iniquity, a seed of evildoers, children that are corrupters: they have forsaken the LORD, they have provoked the Holy One of Israel unto anger, they are gone away backward.</a:t>
            </a:r>
          </a:p>
          <a:p>
            <a:pPr marL="514350" indent="-514350">
              <a:buFont typeface="+mj-lt"/>
              <a:buAutoNum type="arabicPeriod"/>
            </a:pPr>
            <a:r>
              <a:rPr lang="en-GB" sz="900" dirty="0"/>
              <a:t>Isa 1:24 Therefore </a:t>
            </a:r>
            <a:r>
              <a:rPr lang="en-GB" sz="900" dirty="0" err="1"/>
              <a:t>saith</a:t>
            </a:r>
            <a:r>
              <a:rPr lang="en-GB" sz="900" dirty="0"/>
              <a:t> the Lord, the LORD of hosts, the mighty One of Israel, Ah, I will ease me of mine adversaries, and avenge me of mine enemies:</a:t>
            </a:r>
          </a:p>
          <a:p>
            <a:pPr marL="514350" indent="-514350">
              <a:buFont typeface="+mj-lt"/>
              <a:buAutoNum type="arabicPeriod"/>
            </a:pPr>
            <a:r>
              <a:rPr lang="en-GB" sz="900" dirty="0"/>
              <a:t>Isa 5:19 That say, Let him make speed, and hasten his work, that we may see it: and let the counsel of the Holy One of Israel draw nigh and come, that we may know it!</a:t>
            </a:r>
          </a:p>
          <a:p>
            <a:pPr marL="514350" indent="-514350">
              <a:buFont typeface="+mj-lt"/>
              <a:buAutoNum type="arabicPeriod"/>
            </a:pPr>
            <a:r>
              <a:rPr lang="en-GB" sz="900" dirty="0"/>
              <a:t>Isa 5:24 Therefore as the fire </a:t>
            </a:r>
            <a:r>
              <a:rPr lang="en-GB" sz="900" dirty="0" err="1"/>
              <a:t>devoureth</a:t>
            </a:r>
            <a:r>
              <a:rPr lang="en-GB" sz="900" dirty="0"/>
              <a:t> the stubble, and the flame </a:t>
            </a:r>
            <a:r>
              <a:rPr lang="en-GB" sz="900" dirty="0" err="1"/>
              <a:t>consumeth</a:t>
            </a:r>
            <a:r>
              <a:rPr lang="en-GB" sz="900" dirty="0"/>
              <a:t> the chaff, so their root shall be as rottenness, and their blossom shall go up as dust: because they have cast away the law of the LORD of hosts, and despised the word of the Holy One of Israel.</a:t>
            </a:r>
          </a:p>
          <a:p>
            <a:pPr marL="514350" indent="-514350">
              <a:buFont typeface="+mj-lt"/>
              <a:buAutoNum type="arabicPeriod"/>
            </a:pPr>
            <a:r>
              <a:rPr lang="en-GB" sz="900" dirty="0"/>
              <a:t>Isa 10:17 And the light of Israel shall be for a fire, and his Holy One for a flame: and it shall burn and devour his thorns and his briers in one day;</a:t>
            </a:r>
          </a:p>
          <a:p>
            <a:pPr marL="514350" indent="-514350">
              <a:buFont typeface="+mj-lt"/>
              <a:buAutoNum type="arabicPeriod"/>
            </a:pPr>
            <a:r>
              <a:rPr lang="en-GB" sz="900" dirty="0"/>
              <a:t>Isa 10:20 And it shall come to pass in that day, that the remnant of Israel, and such as are escaped of the house of Jacob, shall no more again stay upon him that smote them; but shall stay upon the LORD, the Holy One of Israel, in truth.</a:t>
            </a:r>
          </a:p>
          <a:p>
            <a:pPr marL="514350" indent="-514350">
              <a:buFont typeface="+mj-lt"/>
              <a:buAutoNum type="arabicPeriod"/>
            </a:pPr>
            <a:r>
              <a:rPr lang="en-GB" sz="900" dirty="0"/>
              <a:t>Isa 12:6 Cry out and shout, thou inhabitant of Zion: for great is the Holy One of Israel in the midst of thee.</a:t>
            </a:r>
          </a:p>
          <a:p>
            <a:pPr marL="514350" indent="-514350">
              <a:buFont typeface="+mj-lt"/>
              <a:buAutoNum type="arabicPeriod"/>
            </a:pPr>
            <a:r>
              <a:rPr lang="en-GB" sz="900" dirty="0"/>
              <a:t>Isa 17:7 At that day shall a man look to his Maker, and his eyes shall have respect to the Holy One of Israel.</a:t>
            </a:r>
          </a:p>
          <a:p>
            <a:pPr marL="514350" indent="-514350">
              <a:buFont typeface="+mj-lt"/>
              <a:buAutoNum type="arabicPeriod"/>
            </a:pPr>
            <a:r>
              <a:rPr lang="en-GB" sz="900" dirty="0"/>
              <a:t>Isa 29:19 The meek also shall increase their joy in the LORD, and the poor among men shall rejoice in the Holy One of Israel.</a:t>
            </a:r>
          </a:p>
        </p:txBody>
      </p:sp>
      <p:sp>
        <p:nvSpPr>
          <p:cNvPr id="4" name="Content Placeholder 2"/>
          <p:cNvSpPr txBox="1">
            <a:spLocks/>
          </p:cNvSpPr>
          <p:nvPr/>
        </p:nvSpPr>
        <p:spPr>
          <a:xfrm>
            <a:off x="6075903" y="1014884"/>
            <a:ext cx="5677320" cy="5669380"/>
          </a:xfrm>
          <a:prstGeom prst="rect">
            <a:avLst/>
          </a:prstGeom>
          <a:solidFill>
            <a:schemeClr val="bg1"/>
          </a:solidFill>
          <a:ln>
            <a:solidFill>
              <a:srgbClr val="FF5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6"/>
            </a:pPr>
            <a:r>
              <a:rPr lang="en-GB" sz="900" dirty="0"/>
              <a:t>Isa 29:23 But when he </a:t>
            </a:r>
            <a:r>
              <a:rPr lang="en-GB" sz="900" dirty="0" err="1"/>
              <a:t>seeth</a:t>
            </a:r>
            <a:r>
              <a:rPr lang="en-GB" sz="900" dirty="0"/>
              <a:t> his children, the work of mine hands, in the midst of him, they shall sanctify my name, and sanctify the Holy One of Jacob, and shall fear the God of Israel.</a:t>
            </a:r>
          </a:p>
          <a:p>
            <a:pPr marL="514350" indent="-514350">
              <a:buFont typeface="+mj-lt"/>
              <a:buAutoNum type="arabicPeriod" startAt="16"/>
            </a:pPr>
            <a:r>
              <a:rPr lang="en-GB" sz="900" dirty="0"/>
              <a:t>Isa 30:11 Get you out of the way, turn aside out of the path, cause the Holy One of Israel to cease from before us.</a:t>
            </a:r>
          </a:p>
          <a:p>
            <a:pPr marL="514350" indent="-514350">
              <a:buFont typeface="+mj-lt"/>
              <a:buAutoNum type="arabicPeriod" startAt="16"/>
            </a:pPr>
            <a:r>
              <a:rPr lang="en-GB" sz="900" dirty="0"/>
              <a:t>Isa 30:12 Wherefore thus </a:t>
            </a:r>
            <a:r>
              <a:rPr lang="en-GB" sz="900" dirty="0" err="1"/>
              <a:t>saith</a:t>
            </a:r>
            <a:r>
              <a:rPr lang="en-GB" sz="900" dirty="0"/>
              <a:t> the Holy One of Israel, Because ye despise this word, and trust in oppression and perverseness, and stay thereon:</a:t>
            </a:r>
          </a:p>
          <a:p>
            <a:pPr marL="514350" indent="-514350">
              <a:buFont typeface="+mj-lt"/>
              <a:buAutoNum type="arabicPeriod" startAt="16"/>
            </a:pPr>
            <a:r>
              <a:rPr lang="en-GB" sz="900" dirty="0"/>
              <a:t>Isa 30:15 For thus </a:t>
            </a:r>
            <a:r>
              <a:rPr lang="en-GB" sz="900" dirty="0" err="1"/>
              <a:t>saith</a:t>
            </a:r>
            <a:r>
              <a:rPr lang="en-GB" sz="900" dirty="0"/>
              <a:t> the Lord GOD, the Holy One of Israel; In returning and rest shall ye be saved; in quietness and in confidence shall be your strength: and ye would not.</a:t>
            </a:r>
          </a:p>
          <a:p>
            <a:pPr marL="514350" indent="-514350">
              <a:buFont typeface="+mj-lt"/>
              <a:buAutoNum type="arabicPeriod" startAt="16"/>
            </a:pPr>
            <a:r>
              <a:rPr lang="en-GB" sz="900" dirty="0"/>
              <a:t>Isa 30:29 Ye shall have a song, as in the night when a holy solemnity is kept; and gladness of heart, as when one </a:t>
            </a:r>
            <a:r>
              <a:rPr lang="en-GB" sz="900" dirty="0" err="1"/>
              <a:t>goeth</a:t>
            </a:r>
            <a:r>
              <a:rPr lang="en-GB" sz="900" dirty="0"/>
              <a:t> with a pipe to come into the mountain of the LORD, to the mighty One of Israel.</a:t>
            </a:r>
          </a:p>
          <a:p>
            <a:pPr marL="514350" indent="-514350">
              <a:buFont typeface="+mj-lt"/>
              <a:buAutoNum type="arabicPeriod" startAt="16"/>
            </a:pPr>
            <a:r>
              <a:rPr lang="en-GB" sz="900" dirty="0"/>
              <a:t>Isa 31:1 Woe to them that go down to Egypt for help; and stay on horses, and trust in chariots, because they are many; and in horsemen, because they are very strong; but they look not unto the Holy One of Israel, neither seek the LORD!</a:t>
            </a:r>
          </a:p>
          <a:p>
            <a:pPr marL="514350" indent="-514350">
              <a:buFont typeface="+mj-lt"/>
              <a:buAutoNum type="arabicPeriod" startAt="16"/>
            </a:pPr>
            <a:r>
              <a:rPr lang="en-GB" sz="900" dirty="0"/>
              <a:t>Isa 37:23 Whom hast thou reproached and blasphemed? and against whom hast thou exalted thy voice, and lifted up thine eyes on high? even against the Holy One of Israel.</a:t>
            </a:r>
          </a:p>
          <a:p>
            <a:pPr marL="514350" indent="-514350">
              <a:buFont typeface="+mj-lt"/>
              <a:buAutoNum type="arabicPeriod" startAt="16"/>
            </a:pPr>
            <a:r>
              <a:rPr lang="en-GB" sz="900" dirty="0"/>
              <a:t>Isa 40:25 To whom then will ye liken me, or shall I be equal? </a:t>
            </a:r>
            <a:r>
              <a:rPr lang="en-GB" sz="900" dirty="0" err="1"/>
              <a:t>saith</a:t>
            </a:r>
            <a:r>
              <a:rPr lang="en-GB" sz="900" dirty="0"/>
              <a:t> the Holy One.</a:t>
            </a:r>
          </a:p>
          <a:p>
            <a:pPr marL="514350" indent="-514350">
              <a:buFont typeface="+mj-lt"/>
              <a:buAutoNum type="arabicPeriod" startAt="16"/>
            </a:pPr>
            <a:r>
              <a:rPr lang="en-GB" sz="900" dirty="0"/>
              <a:t>Isa 41:14 Fear not, thou worm Jacob, and ye men of Israel; I will help thee, </a:t>
            </a:r>
            <a:r>
              <a:rPr lang="en-GB" sz="900" dirty="0" err="1"/>
              <a:t>saith</a:t>
            </a:r>
            <a:r>
              <a:rPr lang="en-GB" sz="900" dirty="0"/>
              <a:t> the LORD, and thy redeemer, the Holy One of Israel.</a:t>
            </a:r>
          </a:p>
          <a:p>
            <a:pPr marL="514350" indent="-514350">
              <a:buFont typeface="+mj-lt"/>
              <a:buAutoNum type="arabicPeriod" startAt="16"/>
            </a:pPr>
            <a:r>
              <a:rPr lang="en-GB" sz="900" dirty="0"/>
              <a:t>Isa 41:16 Thou shalt fan them, and the wind shall carry them away, and the whirlwind shall scatter them: and thou shalt rejoice in the LORD, and shalt glory in the Holy One of Israel.</a:t>
            </a:r>
          </a:p>
          <a:p>
            <a:pPr marL="514350" indent="-514350">
              <a:buFont typeface="+mj-lt"/>
              <a:buAutoNum type="arabicPeriod" startAt="16"/>
            </a:pPr>
            <a:r>
              <a:rPr lang="en-GB" sz="900" dirty="0"/>
              <a:t>Isa 41:20 That they may see, and know, and consider, and understand together, that the hand of the LORD hath done this, and the Holy One of Israel hath created it.</a:t>
            </a:r>
          </a:p>
          <a:p>
            <a:pPr marL="514350" indent="-514350">
              <a:buFont typeface="+mj-lt"/>
              <a:buAutoNum type="arabicPeriod" startAt="16"/>
            </a:pPr>
            <a:r>
              <a:rPr lang="en-GB" sz="900" dirty="0"/>
              <a:t>Isa 43:3 For I am the LORD thy God, the Holy One of Israel, thy Saviour: I gave Egypt for thy ransom, Ethiopia and </a:t>
            </a:r>
            <a:r>
              <a:rPr lang="en-GB" sz="900" dirty="0" err="1"/>
              <a:t>Seba</a:t>
            </a:r>
            <a:r>
              <a:rPr lang="en-GB" sz="900" dirty="0"/>
              <a:t> for thee.</a:t>
            </a:r>
          </a:p>
          <a:p>
            <a:pPr marL="514350" indent="-514350">
              <a:buFont typeface="+mj-lt"/>
              <a:buAutoNum type="arabicPeriod" startAt="16"/>
            </a:pPr>
            <a:r>
              <a:rPr lang="en-GB" sz="900" dirty="0"/>
              <a:t>Isa 43:14 Thus </a:t>
            </a:r>
            <a:r>
              <a:rPr lang="en-GB" sz="900" dirty="0" err="1"/>
              <a:t>saith</a:t>
            </a:r>
            <a:r>
              <a:rPr lang="en-GB" sz="900" dirty="0"/>
              <a:t> the LORD, your redeemer, the Holy One of Israel; For your sake I have sent to Babylon, and have brought down all their nobles, and the Chaldeans, whose cry is in the ships.</a:t>
            </a:r>
          </a:p>
          <a:p>
            <a:pPr marL="514350" indent="-514350">
              <a:buFont typeface="+mj-lt"/>
              <a:buAutoNum type="arabicPeriod" startAt="16"/>
            </a:pPr>
            <a:r>
              <a:rPr lang="en-GB" sz="900" dirty="0"/>
              <a:t>Isa 43:15 I am the LORD, your Holy One, the creator of Israel, your King.</a:t>
            </a:r>
          </a:p>
          <a:p>
            <a:pPr marL="514350" indent="-514350">
              <a:buFont typeface="+mj-lt"/>
              <a:buAutoNum type="arabicPeriod" startAt="16"/>
            </a:pPr>
            <a:r>
              <a:rPr lang="en-GB" sz="900" dirty="0"/>
              <a:t>Isa 45:11 Thus </a:t>
            </a:r>
            <a:r>
              <a:rPr lang="en-GB" sz="900" dirty="0" err="1"/>
              <a:t>saith</a:t>
            </a:r>
            <a:r>
              <a:rPr lang="en-GB" sz="900" dirty="0"/>
              <a:t> the LORD, the Holy One of Israel, and his Maker, Ask me of things to come concerning my sons, and concerning the work of my hands command ye me.</a:t>
            </a:r>
          </a:p>
          <a:p>
            <a:pPr marL="514350" indent="-514350">
              <a:buFont typeface="+mj-lt"/>
              <a:buAutoNum type="arabicPeriod" startAt="16"/>
            </a:pPr>
            <a:endParaRPr lang="en-GB" sz="900" dirty="0"/>
          </a:p>
        </p:txBody>
      </p:sp>
      <p:sp>
        <p:nvSpPr>
          <p:cNvPr id="5" name="Slide Number Placeholder 4"/>
          <p:cNvSpPr>
            <a:spLocks noGrp="1"/>
          </p:cNvSpPr>
          <p:nvPr>
            <p:ph type="sldNum" sz="quarter" idx="12"/>
          </p:nvPr>
        </p:nvSpPr>
        <p:spPr/>
        <p:txBody>
          <a:bodyPr/>
          <a:lstStyle/>
          <a:p>
            <a:fld id="{10806DA5-E7E3-401E-9CC0-A5C56C0FA5E8}" type="slidenum">
              <a:rPr lang="en-GB" smtClean="0"/>
              <a:t>70</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41267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71305" y="984738"/>
            <a:ext cx="5747530" cy="5564014"/>
          </a:xfrm>
          <a:solidFill>
            <a:schemeClr val="bg1"/>
          </a:solidFill>
          <a:ln>
            <a:solidFill>
              <a:srgbClr val="FF5050"/>
            </a:solidFill>
          </a:ln>
        </p:spPr>
        <p:txBody>
          <a:bodyPr>
            <a:noAutofit/>
          </a:bodyPr>
          <a:lstStyle/>
          <a:p>
            <a:pPr marL="514350" indent="-514350">
              <a:buFont typeface="+mj-lt"/>
              <a:buAutoNum type="arabicPeriod" startAt="31"/>
            </a:pPr>
            <a:r>
              <a:rPr lang="en-GB" sz="900" dirty="0"/>
              <a:t>Isa 47:4 As for our redeemer, the LORD of hosts is his name, the Holy One of Israel.</a:t>
            </a:r>
          </a:p>
          <a:p>
            <a:pPr marL="514350" indent="-514350">
              <a:buFont typeface="+mj-lt"/>
              <a:buAutoNum type="arabicPeriod" startAt="31"/>
            </a:pPr>
            <a:r>
              <a:rPr lang="en-GB" sz="900" dirty="0"/>
              <a:t>Isa 48:17 Thus </a:t>
            </a:r>
            <a:r>
              <a:rPr lang="en-GB" sz="900" dirty="0" err="1"/>
              <a:t>saith</a:t>
            </a:r>
            <a:r>
              <a:rPr lang="en-GB" sz="900" dirty="0"/>
              <a:t> the LORD, thy Redeemer, the Holy One of Israel; I am the LORD thy God which </a:t>
            </a:r>
            <a:r>
              <a:rPr lang="en-GB" sz="900" dirty="0" err="1"/>
              <a:t>teacheth</a:t>
            </a:r>
            <a:r>
              <a:rPr lang="en-GB" sz="900" dirty="0"/>
              <a:t> thee to profit, which </a:t>
            </a:r>
            <a:r>
              <a:rPr lang="en-GB" sz="900" dirty="0" err="1"/>
              <a:t>leadeth</a:t>
            </a:r>
            <a:r>
              <a:rPr lang="en-GB" sz="900" dirty="0"/>
              <a:t> thee by the way that thou </a:t>
            </a:r>
            <a:r>
              <a:rPr lang="en-GB" sz="900" dirty="0" err="1"/>
              <a:t>shouldest</a:t>
            </a:r>
            <a:r>
              <a:rPr lang="en-GB" sz="900" dirty="0"/>
              <a:t> go.</a:t>
            </a:r>
          </a:p>
          <a:p>
            <a:pPr marL="514350" indent="-514350">
              <a:buFont typeface="+mj-lt"/>
              <a:buAutoNum type="arabicPeriod" startAt="31"/>
            </a:pPr>
            <a:r>
              <a:rPr lang="en-GB" sz="900" dirty="0"/>
              <a:t>Isa 49:7 Thus </a:t>
            </a:r>
            <a:r>
              <a:rPr lang="en-GB" sz="900" dirty="0" err="1"/>
              <a:t>saith</a:t>
            </a:r>
            <a:r>
              <a:rPr lang="en-GB" sz="900" dirty="0"/>
              <a:t> the LORD, the Redeemer of Israel, and his Holy One, to him whom man </a:t>
            </a:r>
            <a:r>
              <a:rPr lang="en-GB" sz="900" dirty="0" err="1"/>
              <a:t>despiseth</a:t>
            </a:r>
            <a:r>
              <a:rPr lang="en-GB" sz="900" dirty="0"/>
              <a:t>, to him whom the nation </a:t>
            </a:r>
            <a:r>
              <a:rPr lang="en-GB" sz="900" dirty="0" err="1"/>
              <a:t>abhorreth</a:t>
            </a:r>
            <a:r>
              <a:rPr lang="en-GB" sz="900" dirty="0"/>
              <a:t>, to a servant of rulers, Kings shall see and arise, princes also shall worship, because of the LORD that is faithful, and the Holy One of Israel, and he shall choose thee.</a:t>
            </a:r>
          </a:p>
          <a:p>
            <a:pPr marL="514350" indent="-514350">
              <a:buFont typeface="+mj-lt"/>
              <a:buAutoNum type="arabicPeriod" startAt="31"/>
            </a:pPr>
            <a:r>
              <a:rPr lang="en-GB" sz="900" dirty="0"/>
              <a:t>Isa 49:26 And I will feed them that oppress thee with their own flesh; and they shall be drunken with their own blood, as with sweet wine: and all flesh shall know that I the LORD am thy Saviour and thy Redeemer, the mighty One of Jacob.</a:t>
            </a:r>
          </a:p>
          <a:p>
            <a:pPr marL="514350" indent="-514350">
              <a:buFont typeface="+mj-lt"/>
              <a:buAutoNum type="arabicPeriod" startAt="31"/>
            </a:pPr>
            <a:r>
              <a:rPr lang="en-GB" sz="900" dirty="0"/>
              <a:t>Isa 54:5 For thy Maker is thine husband; the LORD of hosts is his name; and thy Redeemer the Holy One of Israel; The God of the whole earth shall he be called.</a:t>
            </a:r>
          </a:p>
          <a:p>
            <a:pPr marL="514350" indent="-514350">
              <a:buFont typeface="+mj-lt"/>
              <a:buAutoNum type="arabicPeriod" startAt="31"/>
            </a:pPr>
            <a:r>
              <a:rPr lang="en-GB" sz="900" dirty="0"/>
              <a:t>Isa 55:5 Behold, thou shalt call a nation that thou </a:t>
            </a:r>
            <a:r>
              <a:rPr lang="en-GB" sz="900" dirty="0" err="1"/>
              <a:t>knowest</a:t>
            </a:r>
            <a:r>
              <a:rPr lang="en-GB" sz="900" dirty="0"/>
              <a:t> not, and nations that knew not thee shall run unto thee because of the LORD thy God, and for the Holy One of Israel; for he hath glorified thee.</a:t>
            </a:r>
          </a:p>
          <a:p>
            <a:pPr marL="514350" indent="-514350">
              <a:buFont typeface="+mj-lt"/>
              <a:buAutoNum type="arabicPeriod" startAt="31"/>
            </a:pPr>
            <a:r>
              <a:rPr lang="en-GB" sz="900" dirty="0"/>
              <a:t>Isa 57:15 For thus </a:t>
            </a:r>
            <a:r>
              <a:rPr lang="en-GB" sz="900" dirty="0" err="1"/>
              <a:t>saith</a:t>
            </a:r>
            <a:r>
              <a:rPr lang="en-GB" sz="900" dirty="0"/>
              <a:t> the high and lofty One that </a:t>
            </a:r>
            <a:r>
              <a:rPr lang="en-GB" sz="900" dirty="0" err="1"/>
              <a:t>inhabiteth</a:t>
            </a:r>
            <a:r>
              <a:rPr lang="en-GB" sz="900" dirty="0"/>
              <a:t> eternity, whose name is Holy; I dwell in the high and holy place, with him also that is of a contrite and humble spirit, to revive the spirit of the humble, and to revive the heart of the contrite ones.</a:t>
            </a:r>
          </a:p>
          <a:p>
            <a:pPr marL="514350" indent="-514350">
              <a:buFont typeface="+mj-lt"/>
              <a:buAutoNum type="arabicPeriod" startAt="31"/>
            </a:pPr>
            <a:r>
              <a:rPr lang="en-GB" sz="900" dirty="0"/>
              <a:t>Isa 60:9 Surely the isles shall wait for me, and the ships of </a:t>
            </a:r>
            <a:r>
              <a:rPr lang="en-GB" sz="900" dirty="0" err="1"/>
              <a:t>Tarshish</a:t>
            </a:r>
            <a:r>
              <a:rPr lang="en-GB" sz="900" dirty="0"/>
              <a:t> first, to bring thy sons from far, their silver and their gold with them, unto the name of the LORD thy God, and to the Holy One of Israel, because he hath glorified thee.</a:t>
            </a:r>
          </a:p>
          <a:p>
            <a:pPr marL="514350" indent="-514350">
              <a:buFont typeface="+mj-lt"/>
              <a:buAutoNum type="arabicPeriod" startAt="31"/>
            </a:pPr>
            <a:r>
              <a:rPr lang="en-GB" sz="900" dirty="0"/>
              <a:t>Isa 60:14 The sons also of them that afflicted thee shall come bending unto thee; and all they that despised thee shall bow themselves down at the soles of thy feet; and they shall call thee, The city of the LORD, The Zion of the Holy One of Israel.</a:t>
            </a:r>
          </a:p>
          <a:p>
            <a:pPr marL="514350" indent="-514350">
              <a:buFont typeface="+mj-lt"/>
              <a:buAutoNum type="arabicPeriod" startAt="31"/>
            </a:pPr>
            <a:r>
              <a:rPr lang="en-GB" sz="900" dirty="0"/>
              <a:t>Isa 60:16 Thou shalt also suck the milk of the Gentiles, and shalt suck the breast of kings: and thou shalt know that I the LORD am thy Saviour and thy Redeemer, the mighty One of Jacob.</a:t>
            </a:r>
          </a:p>
          <a:p>
            <a:pPr marL="514350" indent="-514350">
              <a:buFont typeface="+mj-lt"/>
              <a:buAutoNum type="arabicPeriod" startAt="31"/>
            </a:pPr>
            <a:r>
              <a:rPr lang="en-GB" sz="900" dirty="0" err="1"/>
              <a:t>Jer</a:t>
            </a:r>
            <a:r>
              <a:rPr lang="en-GB" sz="900" dirty="0"/>
              <a:t> 50:29 Call together the archers against Babylon: all ye that bend the bow, camp against it round about; let none thereof escape: recompense her according to her work; according to all that she hath done, do unto her: for she hath been proud against the LORD, against the Holy One of Israel.</a:t>
            </a:r>
          </a:p>
          <a:p>
            <a:pPr marL="514350" indent="-514350">
              <a:buFont typeface="+mj-lt"/>
              <a:buAutoNum type="arabicPeriod" startAt="31"/>
            </a:pPr>
            <a:r>
              <a:rPr lang="en-GB" sz="900" dirty="0" err="1"/>
              <a:t>Jer</a:t>
            </a:r>
            <a:r>
              <a:rPr lang="en-GB" sz="900" dirty="0"/>
              <a:t> 51:5 For Israel hath not been forsaken, nor Judah of his God, of the LORD of hosts; though their land was filled with sin against the Holy One of Israel.</a:t>
            </a:r>
          </a:p>
        </p:txBody>
      </p:sp>
      <p:sp>
        <p:nvSpPr>
          <p:cNvPr id="4" name="Content Placeholder 2"/>
          <p:cNvSpPr txBox="1">
            <a:spLocks/>
          </p:cNvSpPr>
          <p:nvPr/>
        </p:nvSpPr>
        <p:spPr>
          <a:xfrm>
            <a:off x="6242337" y="984738"/>
            <a:ext cx="5508608" cy="5564014"/>
          </a:xfrm>
          <a:prstGeom prst="rect">
            <a:avLst/>
          </a:prstGeom>
          <a:solidFill>
            <a:schemeClr val="bg1"/>
          </a:solidFill>
          <a:ln>
            <a:solidFill>
              <a:srgbClr val="FF5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3"/>
            </a:pPr>
            <a:r>
              <a:rPr lang="en-GB" sz="900" dirty="0" err="1"/>
              <a:t>Ezek</a:t>
            </a:r>
            <a:r>
              <a:rPr lang="en-GB" sz="900" dirty="0"/>
              <a:t> 39:7 So will I make my holy name known in the midst of my people Israel; and I will not let them pollute my holy name any more: and the heathen shall know that I am the LORD, the Holy One in Israel.</a:t>
            </a:r>
          </a:p>
          <a:p>
            <a:pPr marL="514350" indent="-514350">
              <a:buFont typeface="+mj-lt"/>
              <a:buAutoNum type="arabicPeriod" startAt="43"/>
            </a:pPr>
            <a:r>
              <a:rPr lang="en-GB" sz="900" dirty="0"/>
              <a:t>Dan 4:13 I saw in the visions of my head upon my bed, and, behold, a watcher and an holy one came down from heaven;</a:t>
            </a:r>
          </a:p>
          <a:p>
            <a:pPr marL="514350" indent="-514350">
              <a:buFont typeface="+mj-lt"/>
              <a:buAutoNum type="arabicPeriod" startAt="43"/>
            </a:pPr>
            <a:r>
              <a:rPr lang="en-GB" sz="900" dirty="0"/>
              <a:t>Dan 4:23 And whereas the king saw a watcher and an holy one coming down from heaven, and saying, Hew the tree down, and destroy it; yet leave the stump of the roots thereof in the earth, even with a band of iron and brass, in the tender grass of the field; and let it be wet with the dew of heaven, and let his portion be with the beasts of the field, till seven times pass over him;</a:t>
            </a:r>
          </a:p>
          <a:p>
            <a:pPr marL="514350" indent="-514350">
              <a:buFont typeface="+mj-lt"/>
              <a:buAutoNum type="arabicPeriod" startAt="43"/>
            </a:pPr>
            <a:r>
              <a:rPr lang="en-GB" sz="900" dirty="0"/>
              <a:t>Hosea 11:9 I will not execute the fierceness of mine anger, I will not return to destroy Ephraim: for I am God, and not man; the Holy One in the midst of thee: and I will not enter into the city.</a:t>
            </a:r>
          </a:p>
          <a:p>
            <a:pPr marL="514350" indent="-514350">
              <a:buFont typeface="+mj-lt"/>
              <a:buAutoNum type="arabicPeriod" startAt="43"/>
            </a:pPr>
            <a:r>
              <a:rPr lang="en-GB" sz="900" dirty="0" err="1"/>
              <a:t>Hab</a:t>
            </a:r>
            <a:r>
              <a:rPr lang="en-GB" sz="900" dirty="0"/>
              <a:t> 1:12 Art thou not from everlasting, O LORD my God, mine Holy One? we shall not die. O LORD, thou hast ordained them for judgment; and, O mighty God, thou hast established them for correction.</a:t>
            </a:r>
          </a:p>
          <a:p>
            <a:pPr marL="514350" indent="-514350">
              <a:buFont typeface="+mj-lt"/>
              <a:buAutoNum type="arabicPeriod" startAt="43"/>
            </a:pPr>
            <a:r>
              <a:rPr lang="en-GB" sz="900" dirty="0" err="1"/>
              <a:t>Hab</a:t>
            </a:r>
            <a:r>
              <a:rPr lang="en-GB" sz="900" dirty="0"/>
              <a:t> 3:3 God came from </a:t>
            </a:r>
            <a:r>
              <a:rPr lang="en-GB" sz="900" dirty="0" err="1"/>
              <a:t>Teman</a:t>
            </a:r>
            <a:r>
              <a:rPr lang="en-GB" sz="900" dirty="0"/>
              <a:t>, and the Holy One from mount </a:t>
            </a:r>
            <a:r>
              <a:rPr lang="en-GB" sz="900" dirty="0" err="1"/>
              <a:t>Paran</a:t>
            </a:r>
            <a:r>
              <a:rPr lang="en-GB" sz="900" dirty="0"/>
              <a:t>. Selah. His glory covered the heavens, and the earth was full of his praise.</a:t>
            </a:r>
          </a:p>
          <a:p>
            <a:pPr marL="514350" indent="-514350">
              <a:buFont typeface="+mj-lt"/>
              <a:buAutoNum type="arabicPeriod" startAt="43"/>
            </a:pPr>
            <a:r>
              <a:rPr lang="en-GB" sz="900" dirty="0" err="1"/>
              <a:t>Zech</a:t>
            </a:r>
            <a:r>
              <a:rPr lang="en-GB" sz="900" dirty="0"/>
              <a:t> 14:9 And the LORD shall be king over all the earth: in that day shall there be one LORD, and his name one.</a:t>
            </a:r>
          </a:p>
          <a:p>
            <a:pPr marL="514350" indent="-514350">
              <a:buFont typeface="+mj-lt"/>
              <a:buAutoNum type="arabicPeriod" startAt="43"/>
            </a:pPr>
            <a:r>
              <a:rPr lang="en-GB" sz="900" dirty="0"/>
              <a:t>Mal 2:10 Have we not all one father? hath not one God created us? why do we deal treacherously every man against his brother, by profaning the covenant of our fathers?</a:t>
            </a:r>
          </a:p>
          <a:p>
            <a:endParaRPr lang="en-GB" sz="900" dirty="0"/>
          </a:p>
        </p:txBody>
      </p:sp>
      <p:sp>
        <p:nvSpPr>
          <p:cNvPr id="5" name="Slide Number Placeholder 4"/>
          <p:cNvSpPr>
            <a:spLocks noGrp="1"/>
          </p:cNvSpPr>
          <p:nvPr>
            <p:ph type="sldNum" sz="quarter" idx="12"/>
          </p:nvPr>
        </p:nvSpPr>
        <p:spPr/>
        <p:txBody>
          <a:bodyPr/>
          <a:lstStyle/>
          <a:p>
            <a:fld id="{10806DA5-E7E3-401E-9CC0-A5C56C0FA5E8}" type="slidenum">
              <a:rPr lang="en-GB" smtClean="0"/>
              <a:t>71</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11458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Autofit/>
          </a:bodyPr>
          <a:lstStyle/>
          <a:p>
            <a:r>
              <a:rPr lang="en-GB" sz="2800" dirty="0"/>
              <a:t>Over 25 references to God and </a:t>
            </a:r>
            <a:r>
              <a:rPr lang="en-GB" sz="2800" b="1" dirty="0"/>
              <a:t>ONE</a:t>
            </a:r>
            <a:r>
              <a:rPr lang="en-GB" sz="2800" dirty="0"/>
              <a:t> in the New Testament</a:t>
            </a:r>
          </a:p>
        </p:txBody>
      </p:sp>
      <p:sp>
        <p:nvSpPr>
          <p:cNvPr id="3" name="Content Placeholder 2"/>
          <p:cNvSpPr>
            <a:spLocks noGrp="1"/>
          </p:cNvSpPr>
          <p:nvPr>
            <p:ph idx="1"/>
          </p:nvPr>
        </p:nvSpPr>
        <p:spPr>
          <a:xfrm>
            <a:off x="271305" y="984738"/>
            <a:ext cx="5400290" cy="5564014"/>
          </a:xfrm>
          <a:solidFill>
            <a:schemeClr val="bg1"/>
          </a:solidFill>
          <a:ln>
            <a:solidFill>
              <a:srgbClr val="FF5050"/>
            </a:solidFill>
          </a:ln>
        </p:spPr>
        <p:txBody>
          <a:bodyPr>
            <a:noAutofit/>
          </a:bodyPr>
          <a:lstStyle/>
          <a:p>
            <a:pPr marL="342900" indent="-342900">
              <a:buFont typeface="+mj-lt"/>
              <a:buAutoNum type="arabicPeriod"/>
            </a:pPr>
            <a:r>
              <a:rPr lang="en-GB" sz="1100" dirty="0"/>
              <a:t>Matt 23:8 But be not ye called Rabbi: for one is your Master, even Christ; and all ye are brethren.</a:t>
            </a:r>
          </a:p>
          <a:p>
            <a:pPr marL="342900" indent="-342900">
              <a:buFont typeface="+mj-lt"/>
              <a:buAutoNum type="arabicPeriod"/>
            </a:pPr>
            <a:r>
              <a:rPr lang="en-GB" sz="1100" dirty="0"/>
              <a:t>Matt 23:9 And call no man your father upon the earth: for one is your Father, which is in heaven.</a:t>
            </a:r>
          </a:p>
          <a:p>
            <a:pPr marL="342900" indent="-342900">
              <a:buFont typeface="+mj-lt"/>
              <a:buAutoNum type="arabicPeriod"/>
            </a:pPr>
            <a:r>
              <a:rPr lang="en-GB" sz="1100" dirty="0"/>
              <a:t>Matt 23:10 Neither be ye called masters: for one is your Master, even Christ.</a:t>
            </a:r>
          </a:p>
          <a:p>
            <a:pPr marL="342900" indent="-342900">
              <a:buFont typeface="+mj-lt"/>
              <a:buAutoNum type="arabicPeriod"/>
            </a:pPr>
            <a:r>
              <a:rPr lang="en-GB" sz="1100" dirty="0"/>
              <a:t>Mark 1:24 Saying, Let us alone; what have we to do with thee, thou Jesus of Nazareth? art thou come to destroy us? I know thee who thou art, the Holy One of God.</a:t>
            </a:r>
          </a:p>
          <a:p>
            <a:pPr marL="342900" indent="-342900">
              <a:buFont typeface="+mj-lt"/>
              <a:buAutoNum type="arabicPeriod"/>
            </a:pPr>
            <a:r>
              <a:rPr lang="en-GB" sz="1100" dirty="0"/>
              <a:t>Mark 10:18 And Jesus said unto him, Why </a:t>
            </a:r>
            <a:r>
              <a:rPr lang="en-GB" sz="1100" dirty="0" err="1"/>
              <a:t>callest</a:t>
            </a:r>
            <a:r>
              <a:rPr lang="en-GB" sz="1100" dirty="0"/>
              <a:t> thou me good? there is none good but one, that is, God.</a:t>
            </a:r>
          </a:p>
          <a:p>
            <a:pPr marL="342900" indent="-342900">
              <a:buFont typeface="+mj-lt"/>
              <a:buAutoNum type="arabicPeriod"/>
            </a:pPr>
            <a:r>
              <a:rPr lang="en-GB" sz="1100" dirty="0"/>
              <a:t>Mark 12:29 And Jesus answered him, The first of all the commandments is, Hear, O Israel; The Lord our God is one Lord:</a:t>
            </a:r>
          </a:p>
          <a:p>
            <a:pPr marL="342900" indent="-342900">
              <a:buFont typeface="+mj-lt"/>
              <a:buAutoNum type="arabicPeriod"/>
            </a:pPr>
            <a:r>
              <a:rPr lang="en-GB" sz="1100" dirty="0"/>
              <a:t>Mark 12:32 And the scribe said unto him, Well, Master, thou hast said the truth: for there is one God; and there is none other but he:</a:t>
            </a:r>
          </a:p>
          <a:p>
            <a:pPr marL="342900" indent="-342900">
              <a:buFont typeface="+mj-lt"/>
              <a:buAutoNum type="arabicPeriod"/>
            </a:pPr>
            <a:r>
              <a:rPr lang="en-GB" sz="1100" dirty="0"/>
              <a:t>Luke 4:34 Saying, Let us alone; what have we to do with thee, thou Jesus of Nazareth? art thou come to destroy us? I know thee who thou art; the Holy One of God.</a:t>
            </a:r>
          </a:p>
          <a:p>
            <a:pPr marL="342900" indent="-342900">
              <a:buFont typeface="+mj-lt"/>
              <a:buAutoNum type="arabicPeriod"/>
            </a:pPr>
            <a:r>
              <a:rPr lang="en-GB" sz="1100" dirty="0"/>
              <a:t>Luke 18:19 And Jesus said unto him, Why </a:t>
            </a:r>
            <a:r>
              <a:rPr lang="en-GB" sz="1100" dirty="0" err="1"/>
              <a:t>callest</a:t>
            </a:r>
            <a:r>
              <a:rPr lang="en-GB" sz="1100" dirty="0"/>
              <a:t> thou me good? none is good, save one, that is, God.</a:t>
            </a:r>
          </a:p>
          <a:p>
            <a:pPr marL="342900" indent="-342900">
              <a:buFont typeface="+mj-lt"/>
              <a:buAutoNum type="arabicPeriod"/>
            </a:pPr>
            <a:r>
              <a:rPr lang="en-GB" sz="1100" dirty="0"/>
              <a:t>John 8:41 Ye do the deeds of your father. Then said they to him, We be not born of fornication; we have one Father, even God.</a:t>
            </a:r>
          </a:p>
          <a:p>
            <a:pPr marL="342900" indent="-342900">
              <a:buFont typeface="+mj-lt"/>
              <a:buAutoNum type="arabicPeriod"/>
            </a:pPr>
            <a:r>
              <a:rPr lang="en-GB" sz="1100" dirty="0"/>
              <a:t>John 8:50 And I seek not mine own glory: there is one that </a:t>
            </a:r>
            <a:r>
              <a:rPr lang="en-GB" sz="1100" dirty="0" err="1"/>
              <a:t>seeketh</a:t>
            </a:r>
            <a:r>
              <a:rPr lang="en-GB" sz="1100" dirty="0"/>
              <a:t> and </a:t>
            </a:r>
            <a:r>
              <a:rPr lang="en-GB" sz="1100" dirty="0" err="1"/>
              <a:t>judgeth</a:t>
            </a:r>
            <a:endParaRPr lang="en-GB" sz="1100" dirty="0"/>
          </a:p>
          <a:p>
            <a:pPr marL="342900" indent="-342900">
              <a:buFont typeface="+mj-lt"/>
              <a:buAutoNum type="arabicPeriod"/>
            </a:pPr>
            <a:r>
              <a:rPr lang="en-GB" sz="1100" dirty="0"/>
              <a:t>John 10:16 And other sheep I have, which are not of this fold: them also I must bring, and they shall hear my voice; and there shall be one fold, and one shepherd.</a:t>
            </a:r>
          </a:p>
        </p:txBody>
      </p:sp>
      <p:sp>
        <p:nvSpPr>
          <p:cNvPr id="4" name="Content Placeholder 2"/>
          <p:cNvSpPr txBox="1">
            <a:spLocks/>
          </p:cNvSpPr>
          <p:nvPr/>
        </p:nvSpPr>
        <p:spPr>
          <a:xfrm>
            <a:off x="5798915" y="984738"/>
            <a:ext cx="5952029" cy="5564014"/>
          </a:xfrm>
          <a:prstGeom prst="rect">
            <a:avLst/>
          </a:prstGeom>
          <a:solidFill>
            <a:schemeClr val="bg1"/>
          </a:solidFill>
          <a:ln>
            <a:solidFill>
              <a:srgbClr val="FF5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13"/>
            </a:pPr>
            <a:r>
              <a:rPr lang="en-GB" sz="1050" dirty="0"/>
              <a:t>John 10:30 I and my Father are one.</a:t>
            </a:r>
          </a:p>
          <a:p>
            <a:pPr marL="342900" indent="-342900">
              <a:buFont typeface="+mj-lt"/>
              <a:buAutoNum type="arabicPeriod" startAt="13"/>
            </a:pPr>
            <a:r>
              <a:rPr lang="en-GB" sz="1050" dirty="0"/>
              <a:t>Acts 2:27 Because thou wilt not leave my soul in hell, neither wilt thou suffer thine Holy One to see corruption.</a:t>
            </a:r>
          </a:p>
          <a:p>
            <a:pPr marL="342900" indent="-342900">
              <a:buFont typeface="+mj-lt"/>
              <a:buAutoNum type="arabicPeriod" startAt="13"/>
            </a:pPr>
            <a:r>
              <a:rPr lang="en-GB" sz="1050" dirty="0"/>
              <a:t>Acts 3:14 But ye denied the Holy One and the Just, and desired a murderer to be granted unto you;</a:t>
            </a:r>
          </a:p>
          <a:p>
            <a:pPr marL="342900" indent="-342900">
              <a:buFont typeface="+mj-lt"/>
              <a:buAutoNum type="arabicPeriod" startAt="13"/>
            </a:pPr>
            <a:r>
              <a:rPr lang="en-GB" sz="1050" dirty="0"/>
              <a:t>Acts 13:35 Wherefore he </a:t>
            </a:r>
            <a:r>
              <a:rPr lang="en-GB" sz="1050" dirty="0" err="1"/>
              <a:t>saith</a:t>
            </a:r>
            <a:r>
              <a:rPr lang="en-GB" sz="1050" dirty="0"/>
              <a:t> also in another psalm, Thou shalt not suffer thine Holy One to see corruption.</a:t>
            </a:r>
          </a:p>
          <a:p>
            <a:pPr marL="342900" indent="-342900">
              <a:buFont typeface="+mj-lt"/>
              <a:buAutoNum type="arabicPeriod" startAt="13"/>
            </a:pPr>
            <a:r>
              <a:rPr lang="en-GB" sz="1050" dirty="0"/>
              <a:t>Rom 3:30 Seeing it is one God, which shall justify the circumcision by faith, and uncircumcision through faith.</a:t>
            </a:r>
          </a:p>
          <a:p>
            <a:pPr marL="342900" indent="-342900">
              <a:buFont typeface="+mj-lt"/>
              <a:buAutoNum type="arabicPeriod" startAt="13"/>
            </a:pPr>
            <a:r>
              <a:rPr lang="en-GB" sz="1050" dirty="0"/>
              <a:t>1 </a:t>
            </a:r>
            <a:r>
              <a:rPr lang="en-GB" sz="1050" dirty="0" err="1"/>
              <a:t>Cor</a:t>
            </a:r>
            <a:r>
              <a:rPr lang="en-GB" sz="1050" dirty="0"/>
              <a:t> 8:4 As concerning therefore the eating of those things that are offered in sacrifice unto idols, we know that an idol is nothing in the world, and that there is none other God but one.</a:t>
            </a:r>
          </a:p>
          <a:p>
            <a:pPr marL="342900" indent="-342900">
              <a:buFont typeface="+mj-lt"/>
              <a:buAutoNum type="arabicPeriod" startAt="13"/>
            </a:pPr>
            <a:r>
              <a:rPr lang="en-GB" sz="1050" dirty="0"/>
              <a:t>1 </a:t>
            </a:r>
            <a:r>
              <a:rPr lang="en-GB" sz="1050" dirty="0" err="1"/>
              <a:t>Cor</a:t>
            </a:r>
            <a:r>
              <a:rPr lang="en-GB" sz="1050" dirty="0"/>
              <a:t> 8:6 But to us there is but one God, the Father, of whom are all things, and we in him; and one Lord Jesus Christ, by whom are all things, and we by him.</a:t>
            </a:r>
          </a:p>
          <a:p>
            <a:pPr marL="342900" indent="-342900">
              <a:buFont typeface="+mj-lt"/>
              <a:buAutoNum type="arabicPeriod" startAt="13"/>
            </a:pPr>
            <a:r>
              <a:rPr lang="en-GB" sz="1050" dirty="0"/>
              <a:t>1 </a:t>
            </a:r>
            <a:r>
              <a:rPr lang="en-GB" sz="1050" dirty="0" err="1"/>
              <a:t>Cor</a:t>
            </a:r>
            <a:r>
              <a:rPr lang="en-GB" sz="1050" dirty="0"/>
              <a:t> 12:13 For by one Spirit are we all baptized into one body, whether we be Jews or Gentiles, whether we be bond or free; and have been all made to drink into one Spirit.</a:t>
            </a:r>
          </a:p>
          <a:p>
            <a:pPr marL="342900" indent="-342900">
              <a:buFont typeface="+mj-lt"/>
              <a:buAutoNum type="arabicPeriod" startAt="13"/>
            </a:pPr>
            <a:r>
              <a:rPr lang="en-GB" sz="1050" dirty="0"/>
              <a:t>Gal 3:20 Now a mediator is not a mediator of one, but God is one.</a:t>
            </a:r>
          </a:p>
          <a:p>
            <a:pPr marL="342900" indent="-342900">
              <a:buFont typeface="+mj-lt"/>
              <a:buAutoNum type="arabicPeriod" startAt="13"/>
            </a:pPr>
            <a:r>
              <a:rPr lang="en-GB" sz="1050" dirty="0" err="1"/>
              <a:t>Eph</a:t>
            </a:r>
            <a:r>
              <a:rPr lang="en-GB" sz="1050" dirty="0"/>
              <a:t> 2:18 For through him we both have access by one Spirit unto the Father.</a:t>
            </a:r>
          </a:p>
          <a:p>
            <a:pPr marL="342900" indent="-342900">
              <a:buFont typeface="+mj-lt"/>
              <a:buAutoNum type="arabicPeriod" startAt="13"/>
            </a:pPr>
            <a:r>
              <a:rPr lang="en-GB" sz="1050" dirty="0" err="1"/>
              <a:t>Eph</a:t>
            </a:r>
            <a:r>
              <a:rPr lang="en-GB" sz="1050" dirty="0"/>
              <a:t> 4:4 There is one body, and one Spirit, even as ye are called in one hope of your calling;</a:t>
            </a:r>
          </a:p>
          <a:p>
            <a:pPr marL="342900" indent="-342900">
              <a:buFont typeface="+mj-lt"/>
              <a:buAutoNum type="arabicPeriod" startAt="13"/>
            </a:pPr>
            <a:r>
              <a:rPr lang="en-GB" sz="1050" dirty="0" err="1"/>
              <a:t>Eph</a:t>
            </a:r>
            <a:r>
              <a:rPr lang="en-GB" sz="1050" dirty="0"/>
              <a:t> 4:6 One God and Father of all, who is above all, and through all, and in you all.</a:t>
            </a:r>
          </a:p>
          <a:p>
            <a:pPr marL="342900" indent="-342900">
              <a:buFont typeface="+mj-lt"/>
              <a:buAutoNum type="arabicPeriod" startAt="13"/>
            </a:pPr>
            <a:r>
              <a:rPr lang="en-GB" sz="1050" dirty="0"/>
              <a:t>1 Tim 2:5 For there is one God, and one mediator between God and men, the man Christ Jesus;</a:t>
            </a:r>
          </a:p>
          <a:p>
            <a:pPr marL="342900" indent="-342900">
              <a:buFont typeface="+mj-lt"/>
              <a:buAutoNum type="arabicPeriod" startAt="13"/>
            </a:pPr>
            <a:r>
              <a:rPr lang="en-GB" sz="1050" dirty="0"/>
              <a:t>James 2:19 Thou </a:t>
            </a:r>
            <a:r>
              <a:rPr lang="en-GB" sz="1050" dirty="0" err="1"/>
              <a:t>believest</a:t>
            </a:r>
            <a:r>
              <a:rPr lang="en-GB" sz="1050" dirty="0"/>
              <a:t> that there is one God; thou </a:t>
            </a:r>
            <a:r>
              <a:rPr lang="en-GB" sz="1050" dirty="0" err="1"/>
              <a:t>doest</a:t>
            </a:r>
            <a:r>
              <a:rPr lang="en-GB" sz="1050" dirty="0"/>
              <a:t> well: the devils also believe, and tremble.</a:t>
            </a:r>
          </a:p>
        </p:txBody>
      </p:sp>
      <p:sp>
        <p:nvSpPr>
          <p:cNvPr id="5" name="Slide Number Placeholder 4"/>
          <p:cNvSpPr>
            <a:spLocks noGrp="1"/>
          </p:cNvSpPr>
          <p:nvPr>
            <p:ph type="sldNum" sz="quarter" idx="12"/>
          </p:nvPr>
        </p:nvSpPr>
        <p:spPr/>
        <p:txBody>
          <a:bodyPr/>
          <a:lstStyle/>
          <a:p>
            <a:fld id="{10806DA5-E7E3-401E-9CC0-A5C56C0FA5E8}" type="slidenum">
              <a:rPr lang="en-GB" smtClean="0"/>
              <a:t>72</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555031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033" y="365125"/>
            <a:ext cx="10728767" cy="619613"/>
          </a:xfrm>
        </p:spPr>
        <p:txBody>
          <a:bodyPr>
            <a:noAutofit/>
          </a:bodyPr>
          <a:lstStyle/>
          <a:p>
            <a:r>
              <a:rPr lang="en-GB" sz="2400" dirty="0"/>
              <a:t>Over 15 References to “</a:t>
            </a:r>
            <a:r>
              <a:rPr lang="en-GB" sz="2400" b="1" u="sng" dirty="0"/>
              <a:t>NONE OTHER </a:t>
            </a:r>
            <a:r>
              <a:rPr lang="en-GB" sz="2400" b="1" dirty="0"/>
              <a:t>or </a:t>
            </a:r>
            <a:r>
              <a:rPr lang="en-GB" sz="2400" b="1" u="sng" dirty="0"/>
              <a:t>NONE ELSE</a:t>
            </a:r>
            <a:r>
              <a:rPr lang="en-GB" sz="2400" b="1" dirty="0"/>
              <a:t>”</a:t>
            </a:r>
            <a:r>
              <a:rPr lang="en-GB" sz="2400" dirty="0"/>
              <a:t> when referring to God</a:t>
            </a:r>
          </a:p>
        </p:txBody>
      </p:sp>
      <p:sp>
        <p:nvSpPr>
          <p:cNvPr id="3" name="Content Placeholder 2"/>
          <p:cNvSpPr>
            <a:spLocks noGrp="1"/>
          </p:cNvSpPr>
          <p:nvPr>
            <p:ph idx="1"/>
          </p:nvPr>
        </p:nvSpPr>
        <p:spPr>
          <a:xfrm>
            <a:off x="271305" y="984738"/>
            <a:ext cx="5400290" cy="5564014"/>
          </a:xfrm>
          <a:solidFill>
            <a:schemeClr val="bg1"/>
          </a:solidFill>
          <a:ln>
            <a:solidFill>
              <a:srgbClr val="FF5050"/>
            </a:solidFill>
          </a:ln>
        </p:spPr>
        <p:txBody>
          <a:bodyPr>
            <a:noAutofit/>
          </a:bodyPr>
          <a:lstStyle/>
          <a:p>
            <a:pPr>
              <a:buFont typeface="+mj-lt"/>
              <a:buAutoNum type="arabicPeriod"/>
            </a:pPr>
            <a:r>
              <a:rPr lang="en-GB" sz="1100" dirty="0" err="1"/>
              <a:t>Exod</a:t>
            </a:r>
            <a:r>
              <a:rPr lang="en-GB" sz="1100" dirty="0"/>
              <a:t> 8:10 And he said, To morrow. And he said, Be it according to thy word: that thou </a:t>
            </a:r>
            <a:r>
              <a:rPr lang="en-GB" sz="1100" dirty="0" err="1"/>
              <a:t>mayest</a:t>
            </a:r>
            <a:r>
              <a:rPr lang="en-GB" sz="1100" dirty="0"/>
              <a:t> know that there is none like unto the LORD our God.</a:t>
            </a:r>
          </a:p>
          <a:p>
            <a:pPr>
              <a:buFont typeface="+mj-lt"/>
              <a:buAutoNum type="arabicPeriod"/>
            </a:pPr>
            <a:r>
              <a:rPr lang="en-GB" sz="1100" dirty="0" err="1"/>
              <a:t>Deut</a:t>
            </a:r>
            <a:r>
              <a:rPr lang="en-GB" sz="1100" dirty="0"/>
              <a:t> 4:35 Unto thee it was shewed, that thou </a:t>
            </a:r>
            <a:r>
              <a:rPr lang="en-GB" sz="1100" dirty="0" err="1"/>
              <a:t>mightest</a:t>
            </a:r>
            <a:r>
              <a:rPr lang="en-GB" sz="1100" dirty="0"/>
              <a:t> know that the LORD he is God; there is none else beside him.</a:t>
            </a:r>
          </a:p>
          <a:p>
            <a:pPr>
              <a:buFont typeface="+mj-lt"/>
              <a:buAutoNum type="arabicPeriod"/>
            </a:pPr>
            <a:r>
              <a:rPr lang="en-GB" sz="1100" dirty="0" err="1"/>
              <a:t>Deut</a:t>
            </a:r>
            <a:r>
              <a:rPr lang="en-GB" sz="1100" dirty="0"/>
              <a:t> 4:39 Know therefore this day, and consider it in thine heart, that the LORD he is God in heaven above, and upon the earth beneath: there is none else.</a:t>
            </a:r>
          </a:p>
          <a:p>
            <a:pPr>
              <a:buFont typeface="+mj-lt"/>
              <a:buAutoNum type="arabicPeriod"/>
            </a:pPr>
            <a:r>
              <a:rPr lang="en-GB" sz="1100" dirty="0" err="1"/>
              <a:t>Exod</a:t>
            </a:r>
            <a:r>
              <a:rPr lang="en-GB" sz="1100" dirty="0"/>
              <a:t> 9:14 For I will at this time send all my plagues upon thine heart, and upon thy servants, and upon thy people; that thou </a:t>
            </a:r>
            <a:r>
              <a:rPr lang="en-GB" sz="1100" dirty="0" err="1"/>
              <a:t>mayest</a:t>
            </a:r>
            <a:r>
              <a:rPr lang="en-GB" sz="1100" dirty="0"/>
              <a:t> know that there is none like me in all the earth.</a:t>
            </a:r>
          </a:p>
          <a:p>
            <a:pPr>
              <a:buFont typeface="+mj-lt"/>
              <a:buAutoNum type="arabicPeriod"/>
            </a:pPr>
            <a:r>
              <a:rPr lang="en-GB" sz="1100" dirty="0" err="1"/>
              <a:t>Deut</a:t>
            </a:r>
            <a:r>
              <a:rPr lang="en-GB" sz="1100" dirty="0"/>
              <a:t> 33:26 There is none like unto the God of </a:t>
            </a:r>
            <a:r>
              <a:rPr lang="en-GB" sz="1100" dirty="0" err="1"/>
              <a:t>Jeshurun</a:t>
            </a:r>
            <a:r>
              <a:rPr lang="en-GB" sz="1100" dirty="0"/>
              <a:t>, who </a:t>
            </a:r>
            <a:r>
              <a:rPr lang="en-GB" sz="1100" dirty="0" err="1"/>
              <a:t>rideth</a:t>
            </a:r>
            <a:r>
              <a:rPr lang="en-GB" sz="1100" dirty="0"/>
              <a:t> upon the heaven in thy help, and in his excellency on the sky.</a:t>
            </a:r>
          </a:p>
          <a:p>
            <a:pPr>
              <a:buFont typeface="+mj-lt"/>
              <a:buAutoNum type="arabicPeriod"/>
            </a:pPr>
            <a:r>
              <a:rPr lang="en-GB" sz="1100" dirty="0"/>
              <a:t>2 Sam 7:22 Wherefore thou art great, O LORD God: for there is none like thee, neither is there any God beside thee, according to all that we have heard with our ears.</a:t>
            </a:r>
          </a:p>
          <a:p>
            <a:pPr>
              <a:buFont typeface="+mj-lt"/>
              <a:buAutoNum type="arabicPeriod"/>
            </a:pPr>
            <a:r>
              <a:rPr lang="en-GB" sz="1100" dirty="0" err="1"/>
              <a:t>IKing</a:t>
            </a:r>
            <a:r>
              <a:rPr lang="en-GB" sz="1100" dirty="0"/>
              <a:t> 8:60 That all the people of the earth may know that the LORD is God, and that there is none else.</a:t>
            </a:r>
          </a:p>
          <a:p>
            <a:pPr>
              <a:buFont typeface="+mj-lt"/>
              <a:buAutoNum type="arabicPeriod"/>
            </a:pPr>
            <a:r>
              <a:rPr lang="en-GB" sz="1100" dirty="0"/>
              <a:t>1 </a:t>
            </a:r>
            <a:r>
              <a:rPr lang="en-GB" sz="1100" dirty="0" err="1"/>
              <a:t>Chr</a:t>
            </a:r>
            <a:r>
              <a:rPr lang="en-GB" sz="1100" dirty="0"/>
              <a:t> 17:20 O LORD, there is none like thee, neither is there any God beside thee, according to all that we have heard with our ears.</a:t>
            </a:r>
          </a:p>
          <a:p>
            <a:pPr>
              <a:buFont typeface="+mj-lt"/>
              <a:buAutoNum type="arabicPeriod"/>
            </a:pPr>
            <a:r>
              <a:rPr lang="en-GB" sz="1100" dirty="0"/>
              <a:t>Isa 45:5 I am the LORD, and there is none else, there is no God beside me: I girded thee, though thou hast not known me:</a:t>
            </a:r>
          </a:p>
          <a:p>
            <a:pPr>
              <a:buFont typeface="+mj-lt"/>
              <a:buAutoNum type="arabicPeriod"/>
            </a:pPr>
            <a:r>
              <a:rPr lang="en-GB" sz="1100" dirty="0"/>
              <a:t>Isa 45:6 That they may know from the rising of the sun, and from the west, that there is none beside me. I am the LORD, and there is none else.</a:t>
            </a:r>
          </a:p>
        </p:txBody>
      </p:sp>
      <p:sp>
        <p:nvSpPr>
          <p:cNvPr id="4" name="Content Placeholder 2"/>
          <p:cNvSpPr txBox="1">
            <a:spLocks/>
          </p:cNvSpPr>
          <p:nvPr/>
        </p:nvSpPr>
        <p:spPr>
          <a:xfrm>
            <a:off x="5798915" y="984738"/>
            <a:ext cx="5952029" cy="5564014"/>
          </a:xfrm>
          <a:prstGeom prst="rect">
            <a:avLst/>
          </a:prstGeom>
          <a:solidFill>
            <a:schemeClr val="bg1"/>
          </a:solidFill>
          <a:ln>
            <a:solidFill>
              <a:srgbClr val="FF5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11"/>
            </a:pPr>
            <a:r>
              <a:rPr lang="en-GB" sz="1050" dirty="0"/>
              <a:t>Isa 45:14 Thus </a:t>
            </a:r>
            <a:r>
              <a:rPr lang="en-GB" sz="1050" dirty="0" err="1"/>
              <a:t>saith</a:t>
            </a:r>
            <a:r>
              <a:rPr lang="en-GB" sz="1050" dirty="0"/>
              <a:t> the LORD, The labour of Egypt, and merchandise of Ethiopia and of the </a:t>
            </a:r>
            <a:r>
              <a:rPr lang="en-GB" sz="1050" dirty="0" err="1"/>
              <a:t>Sabeans</a:t>
            </a:r>
            <a:r>
              <a:rPr lang="en-GB" sz="1050" dirty="0"/>
              <a:t>, men of stature, shall come over unto thee, and they shall be thine: they shall come after thee; in chains they shall come over, and they shall fall down unto thee, they shall make supplication unto thee, saying, Surely God is in thee; and there is none else, there is no God.</a:t>
            </a:r>
          </a:p>
          <a:p>
            <a:pPr>
              <a:buFont typeface="+mj-lt"/>
              <a:buAutoNum type="arabicPeriod" startAt="11"/>
            </a:pPr>
            <a:r>
              <a:rPr lang="en-GB" sz="1050" dirty="0"/>
              <a:t>Isa 45:18 For thus </a:t>
            </a:r>
            <a:r>
              <a:rPr lang="en-GB" sz="1050" dirty="0" err="1"/>
              <a:t>saith</a:t>
            </a:r>
            <a:r>
              <a:rPr lang="en-GB" sz="1050" dirty="0"/>
              <a:t> the LORD that created the heavens; God himself that formed the earth and made it; he hath established it, he created it not in vain, he formed it to be inhabited: I am the LORD; and there is none else.</a:t>
            </a:r>
          </a:p>
          <a:p>
            <a:pPr>
              <a:buFont typeface="+mj-lt"/>
              <a:buAutoNum type="arabicPeriod" startAt="11"/>
            </a:pPr>
            <a:r>
              <a:rPr lang="en-GB" sz="1050" dirty="0"/>
              <a:t>Isa 45:21 Tell ye, and bring them near; yea, let them take counsel together: who hath declared this from ancient time? who hath told it from that time? have not I the LORD? and there is no God else beside me; a just God and a Saviour; there is none beside me.</a:t>
            </a:r>
          </a:p>
          <a:p>
            <a:pPr>
              <a:buFont typeface="+mj-lt"/>
              <a:buAutoNum type="arabicPeriod" startAt="11"/>
            </a:pPr>
            <a:r>
              <a:rPr lang="en-GB" sz="1050" dirty="0"/>
              <a:t>Isa 45:22 Look unto me, and be ye saved, all the ends of the earth: for I am God, and there is none else.</a:t>
            </a:r>
          </a:p>
          <a:p>
            <a:pPr>
              <a:buFont typeface="+mj-lt"/>
              <a:buAutoNum type="arabicPeriod" startAt="11"/>
            </a:pPr>
            <a:r>
              <a:rPr lang="en-GB" sz="1050" dirty="0"/>
              <a:t>Isa 46:9 Remember the former things of old: for I am God, and there is none else; I am God, and there is none like me</a:t>
            </a:r>
          </a:p>
          <a:p>
            <a:pPr>
              <a:buFont typeface="+mj-lt"/>
              <a:buAutoNum type="arabicPeriod" startAt="11"/>
            </a:pPr>
            <a:r>
              <a:rPr lang="en-GB" sz="1050" dirty="0" err="1"/>
              <a:t>Jer</a:t>
            </a:r>
            <a:r>
              <a:rPr lang="en-GB" sz="1050" dirty="0"/>
              <a:t> 10:6 Forasmuch as there is none like unto thee, O LORD; thou art great, and thy name is great in might.</a:t>
            </a:r>
          </a:p>
          <a:p>
            <a:pPr>
              <a:buFont typeface="+mj-lt"/>
              <a:buAutoNum type="arabicPeriod" startAt="11"/>
            </a:pPr>
            <a:r>
              <a:rPr lang="en-GB" sz="1050" dirty="0"/>
              <a:t>Joel 2:27 And ye shall know that I am in the midst of Israel, and that I am the LORD your God, and none else: and my people shall never be ashamed.</a:t>
            </a:r>
          </a:p>
        </p:txBody>
      </p:sp>
      <p:sp>
        <p:nvSpPr>
          <p:cNvPr id="5" name="Slide Number Placeholder 4"/>
          <p:cNvSpPr>
            <a:spLocks noGrp="1"/>
          </p:cNvSpPr>
          <p:nvPr>
            <p:ph type="sldNum" sz="quarter" idx="12"/>
          </p:nvPr>
        </p:nvSpPr>
        <p:spPr/>
        <p:txBody>
          <a:bodyPr/>
          <a:lstStyle/>
          <a:p>
            <a:fld id="{10806DA5-E7E3-401E-9CC0-A5C56C0FA5E8}" type="slidenum">
              <a:rPr lang="en-GB" smtClean="0"/>
              <a:t>73</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50487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033" y="365125"/>
            <a:ext cx="10728767" cy="619613"/>
          </a:xfrm>
        </p:spPr>
        <p:txBody>
          <a:bodyPr>
            <a:noAutofit/>
          </a:bodyPr>
          <a:lstStyle/>
          <a:p>
            <a:r>
              <a:rPr lang="en-GB" sz="2400" dirty="0"/>
              <a:t>Over 10 References to “</a:t>
            </a:r>
            <a:r>
              <a:rPr lang="en-GB" sz="2400" b="1" u="sng" dirty="0"/>
              <a:t>ALONE</a:t>
            </a:r>
            <a:r>
              <a:rPr lang="en-GB" sz="2400" b="1" dirty="0"/>
              <a:t>”</a:t>
            </a:r>
            <a:r>
              <a:rPr lang="en-GB" sz="2400" dirty="0"/>
              <a:t> when referring to God.</a:t>
            </a:r>
          </a:p>
        </p:txBody>
      </p:sp>
      <p:sp>
        <p:nvSpPr>
          <p:cNvPr id="3" name="Content Placeholder 2"/>
          <p:cNvSpPr>
            <a:spLocks noGrp="1"/>
          </p:cNvSpPr>
          <p:nvPr>
            <p:ph idx="1"/>
          </p:nvPr>
        </p:nvSpPr>
        <p:spPr>
          <a:xfrm>
            <a:off x="271305" y="1632030"/>
            <a:ext cx="5400290" cy="4916722"/>
          </a:xfrm>
          <a:solidFill>
            <a:schemeClr val="bg1"/>
          </a:solidFill>
          <a:ln>
            <a:solidFill>
              <a:srgbClr val="FF5050"/>
            </a:solidFill>
          </a:ln>
        </p:spPr>
        <p:txBody>
          <a:bodyPr>
            <a:noAutofit/>
          </a:bodyPr>
          <a:lstStyle/>
          <a:p>
            <a:pPr>
              <a:buFont typeface="+mj-lt"/>
              <a:buAutoNum type="arabicPeriod"/>
            </a:pPr>
            <a:r>
              <a:rPr lang="en-GB" sz="1200" dirty="0" err="1"/>
              <a:t>Deut</a:t>
            </a:r>
            <a:r>
              <a:rPr lang="en-GB" sz="1200" dirty="0"/>
              <a:t> 32:12 So the LORD alone did lead him, and there was no strange god with him.</a:t>
            </a:r>
          </a:p>
          <a:p>
            <a:pPr>
              <a:buFont typeface="+mj-lt"/>
              <a:buAutoNum type="arabicPeriod"/>
            </a:pPr>
            <a:r>
              <a:rPr lang="en-GB" sz="1200" dirty="0"/>
              <a:t>II Ki 19:15 And Hezekiah prayed before the LORD, and said, O LORD God of Israel, which </a:t>
            </a:r>
            <a:r>
              <a:rPr lang="en-GB" sz="1200" dirty="0" err="1"/>
              <a:t>dwellest</a:t>
            </a:r>
            <a:r>
              <a:rPr lang="en-GB" sz="1200" dirty="0"/>
              <a:t> between the </a:t>
            </a:r>
            <a:r>
              <a:rPr lang="en-GB" sz="1200" dirty="0" err="1"/>
              <a:t>cherubims</a:t>
            </a:r>
            <a:r>
              <a:rPr lang="en-GB" sz="1200" dirty="0"/>
              <a:t>, thou art the God, even thou alone, of all the kingdoms of the earth; thou hast made heaven and earth.</a:t>
            </a:r>
          </a:p>
          <a:p>
            <a:pPr>
              <a:buFont typeface="+mj-lt"/>
              <a:buAutoNum type="arabicPeriod"/>
            </a:pPr>
            <a:r>
              <a:rPr lang="en-GB" sz="1200" dirty="0" err="1"/>
              <a:t>Neh</a:t>
            </a:r>
            <a:r>
              <a:rPr lang="en-GB" sz="1200" dirty="0"/>
              <a:t> 9:6 Thou, even thou, art LORD alone; thou hast made heaven, the heaven of heavens, with all their host, the earth, and all things that are therein, the seas, and all that is therein, and thou </a:t>
            </a:r>
            <a:r>
              <a:rPr lang="en-GB" sz="1200" dirty="0" err="1"/>
              <a:t>preservest</a:t>
            </a:r>
            <a:r>
              <a:rPr lang="en-GB" sz="1200" dirty="0"/>
              <a:t> them all; and the host of heaven </a:t>
            </a:r>
            <a:r>
              <a:rPr lang="en-GB" sz="1200" dirty="0" err="1"/>
              <a:t>worshippeth</a:t>
            </a:r>
            <a:r>
              <a:rPr lang="en-GB" sz="1200" dirty="0"/>
              <a:t> thee.</a:t>
            </a:r>
          </a:p>
          <a:p>
            <a:pPr>
              <a:buFont typeface="+mj-lt"/>
              <a:buAutoNum type="arabicPeriod"/>
            </a:pPr>
            <a:r>
              <a:rPr lang="en-GB" sz="1200" dirty="0"/>
              <a:t>Job 9:8 Which alone </a:t>
            </a:r>
            <a:r>
              <a:rPr lang="en-GB" sz="1200" dirty="0" err="1"/>
              <a:t>spreadeth</a:t>
            </a:r>
            <a:r>
              <a:rPr lang="en-GB" sz="1200" dirty="0"/>
              <a:t> out the heavens, and </a:t>
            </a:r>
            <a:r>
              <a:rPr lang="en-GB" sz="1200" dirty="0" err="1"/>
              <a:t>treadeth</a:t>
            </a:r>
            <a:r>
              <a:rPr lang="en-GB" sz="1200" dirty="0"/>
              <a:t> upon the waves of the sea.</a:t>
            </a:r>
          </a:p>
          <a:p>
            <a:pPr>
              <a:buFont typeface="+mj-lt"/>
              <a:buAutoNum type="arabicPeriod"/>
            </a:pPr>
            <a:r>
              <a:rPr lang="en-GB" sz="1200" dirty="0"/>
              <a:t>Ps 83:18 That men may know that thou, whose name alone is JEHOVAH, art the most high over all the earth.</a:t>
            </a:r>
          </a:p>
          <a:p>
            <a:pPr>
              <a:buFont typeface="+mj-lt"/>
              <a:buAutoNum type="arabicPeriod"/>
            </a:pPr>
            <a:r>
              <a:rPr lang="en-GB" sz="1200" dirty="0"/>
              <a:t>Ps 136:4 To him who alone doeth great wonders: for his mercy </a:t>
            </a:r>
            <a:r>
              <a:rPr lang="en-GB" sz="1200" dirty="0" err="1"/>
              <a:t>endureth</a:t>
            </a:r>
            <a:r>
              <a:rPr lang="en-GB" sz="1200" dirty="0"/>
              <a:t> for ever.</a:t>
            </a:r>
          </a:p>
          <a:p>
            <a:pPr>
              <a:buFont typeface="+mj-lt"/>
              <a:buAutoNum type="arabicPeriod"/>
            </a:pPr>
            <a:r>
              <a:rPr lang="en-GB" sz="1200" dirty="0"/>
              <a:t>Ps 86:10 For thou art great, and </a:t>
            </a:r>
            <a:r>
              <a:rPr lang="en-GB" sz="1200" dirty="0" err="1"/>
              <a:t>doest</a:t>
            </a:r>
            <a:r>
              <a:rPr lang="en-GB" sz="1200" dirty="0"/>
              <a:t> wondrous things: thou art God alone.</a:t>
            </a:r>
          </a:p>
          <a:p>
            <a:pPr>
              <a:buFont typeface="+mj-lt"/>
              <a:buAutoNum type="arabicPeriod"/>
            </a:pPr>
            <a:r>
              <a:rPr lang="en-GB" sz="1200" dirty="0"/>
              <a:t>Isa 2:11 The lofty looks of man shall be humbled, and the haughtiness of men shall be bowed down, and the LORD alone shall be exalted in that day.</a:t>
            </a:r>
          </a:p>
        </p:txBody>
      </p:sp>
      <p:sp>
        <p:nvSpPr>
          <p:cNvPr id="4" name="Content Placeholder 2"/>
          <p:cNvSpPr txBox="1">
            <a:spLocks/>
          </p:cNvSpPr>
          <p:nvPr/>
        </p:nvSpPr>
        <p:spPr>
          <a:xfrm>
            <a:off x="5798915" y="1632030"/>
            <a:ext cx="5952029" cy="4916722"/>
          </a:xfrm>
          <a:prstGeom prst="rect">
            <a:avLst/>
          </a:prstGeom>
          <a:solidFill>
            <a:schemeClr val="bg1"/>
          </a:solidFill>
          <a:ln>
            <a:solidFill>
              <a:srgbClr val="FF5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9"/>
            </a:pPr>
            <a:r>
              <a:rPr lang="en-GB" sz="1050" dirty="0"/>
              <a:t>Isa 2:17 And the loftiness of man shall be bowed down, and the haughtiness of men shall be made low: and the LORD alone shall be exalted in that day.</a:t>
            </a:r>
          </a:p>
          <a:p>
            <a:pPr>
              <a:buFont typeface="+mj-lt"/>
              <a:buAutoNum type="arabicPeriod" startAt="9"/>
            </a:pPr>
            <a:r>
              <a:rPr lang="en-GB" sz="1050" dirty="0"/>
              <a:t>Isa 37:16 O LORD of hosts, God of Israel, that </a:t>
            </a:r>
            <a:r>
              <a:rPr lang="en-GB" sz="1050" dirty="0" err="1"/>
              <a:t>dwellest</a:t>
            </a:r>
            <a:r>
              <a:rPr lang="en-GB" sz="1050" dirty="0"/>
              <a:t> between the </a:t>
            </a:r>
            <a:r>
              <a:rPr lang="en-GB" sz="1050" dirty="0" err="1"/>
              <a:t>cherubims</a:t>
            </a:r>
            <a:r>
              <a:rPr lang="en-GB" sz="1050" dirty="0"/>
              <a:t>, thou art the God, even thou alone, of all the kingdoms of the earth: thou hast made heaven and earth.</a:t>
            </a:r>
          </a:p>
          <a:p>
            <a:pPr>
              <a:buFont typeface="+mj-lt"/>
              <a:buAutoNum type="arabicPeriod" startAt="9"/>
            </a:pPr>
            <a:r>
              <a:rPr lang="en-GB" sz="1050" dirty="0"/>
              <a:t>Isa 44:24 Thus </a:t>
            </a:r>
            <a:r>
              <a:rPr lang="en-GB" sz="1050" dirty="0" err="1"/>
              <a:t>saith</a:t>
            </a:r>
            <a:r>
              <a:rPr lang="en-GB" sz="1050" dirty="0"/>
              <a:t> the LORD, thy redeemer, and he that formed thee from the womb, I am the LORD that </a:t>
            </a:r>
            <a:r>
              <a:rPr lang="en-GB" sz="1050" dirty="0" err="1"/>
              <a:t>maketh</a:t>
            </a:r>
            <a:r>
              <a:rPr lang="en-GB" sz="1050" dirty="0"/>
              <a:t> all things; that </a:t>
            </a:r>
            <a:r>
              <a:rPr lang="en-GB" sz="1050" dirty="0" err="1"/>
              <a:t>stretcheth</a:t>
            </a:r>
            <a:r>
              <a:rPr lang="en-GB" sz="1050" dirty="0"/>
              <a:t> forth the heavens alone; that </a:t>
            </a:r>
            <a:r>
              <a:rPr lang="en-GB" sz="1050" dirty="0" err="1"/>
              <a:t>spreadeth</a:t>
            </a:r>
            <a:r>
              <a:rPr lang="en-GB" sz="1050" dirty="0"/>
              <a:t> abroad the earth by myself</a:t>
            </a:r>
          </a:p>
          <a:p>
            <a:pPr>
              <a:buFont typeface="+mj-lt"/>
              <a:buAutoNum type="arabicPeriod" startAt="9"/>
            </a:pPr>
            <a:r>
              <a:rPr lang="en-GB" sz="1050" dirty="0"/>
              <a:t>Isa 63:3 I have trodden the winepress alone; and of the people there was none with me: for I will tread them in mine anger, and trample them in my fury; and their blood shall be sprinkled upon my garments, and I will stain all my raiment.</a:t>
            </a:r>
          </a:p>
        </p:txBody>
      </p:sp>
      <p:sp>
        <p:nvSpPr>
          <p:cNvPr id="5" name="Slide Number Placeholder 4"/>
          <p:cNvSpPr>
            <a:spLocks noGrp="1"/>
          </p:cNvSpPr>
          <p:nvPr>
            <p:ph type="sldNum" sz="quarter" idx="12"/>
          </p:nvPr>
        </p:nvSpPr>
        <p:spPr/>
        <p:txBody>
          <a:bodyPr/>
          <a:lstStyle/>
          <a:p>
            <a:fld id="{10806DA5-E7E3-401E-9CC0-A5C56C0FA5E8}" type="slidenum">
              <a:rPr lang="en-GB" smtClean="0"/>
              <a:t>74</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507302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556022"/>
            <a:ext cx="3304903" cy="4905738"/>
          </a:xfrm>
          <a:solidFill>
            <a:schemeClr val="accent1">
              <a:lumMod val="60000"/>
              <a:lumOff val="40000"/>
            </a:schemeClr>
          </a:solidFill>
        </p:spPr>
        <p:txBody>
          <a:bodyPr>
            <a:normAutofit lnSpcReduction="10000"/>
          </a:bodyPr>
          <a:lstStyle/>
          <a:p>
            <a:pPr marL="0" indent="0">
              <a:lnSpc>
                <a:spcPct val="120000"/>
              </a:lnSpc>
              <a:buNone/>
            </a:pPr>
            <a:r>
              <a:rPr lang="en-GB" dirty="0"/>
              <a:t>“Jesus said unto them, </a:t>
            </a:r>
            <a:r>
              <a:rPr lang="en-GB" b="1" dirty="0">
                <a:solidFill>
                  <a:srgbClr val="FF0000"/>
                </a:solidFill>
              </a:rPr>
              <a:t>I am the way, the truth and the life: no man cometh unto the father, but by me.”  </a:t>
            </a:r>
            <a:r>
              <a:rPr lang="en-GB" dirty="0"/>
              <a:t>-  </a:t>
            </a:r>
          </a:p>
          <a:p>
            <a:pPr marL="0" indent="0">
              <a:lnSpc>
                <a:spcPct val="120000"/>
              </a:lnSpc>
              <a:buNone/>
            </a:pPr>
            <a:r>
              <a:rPr lang="en-GB" dirty="0"/>
              <a:t>John 14:6</a:t>
            </a:r>
            <a:r>
              <a:rPr lang="en-US" dirty="0"/>
              <a:t> </a:t>
            </a:r>
          </a:p>
          <a:p>
            <a:pPr marL="0" indent="0">
              <a:lnSpc>
                <a:spcPct val="120000"/>
              </a:lnSpc>
              <a:buNone/>
            </a:pPr>
            <a:br>
              <a:rPr lang="en-GB" dirty="0"/>
            </a:br>
            <a:endParaRPr lang="en-GB" sz="2000" dirty="0"/>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God, then why did he say the following.</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317480" cy="461665"/>
          </a:xfrm>
          <a:prstGeom prst="rect">
            <a:avLst/>
          </a:prstGeom>
        </p:spPr>
        <p:txBody>
          <a:bodyPr wrap="square">
            <a:spAutoFit/>
          </a:bodyPr>
          <a:lstStyle/>
          <a:p>
            <a:r>
              <a:rPr lang="en-GB" sz="2400" b="1" i="1" dirty="0">
                <a:solidFill>
                  <a:srgbClr val="008000"/>
                </a:solidFill>
              </a:rPr>
              <a:t>4. Analysis of the verses quoted in support of Jesus being God. </a:t>
            </a:r>
          </a:p>
        </p:txBody>
      </p:sp>
      <p:sp>
        <p:nvSpPr>
          <p:cNvPr id="6" name="Title 1"/>
          <p:cNvSpPr txBox="1">
            <a:spLocks/>
          </p:cNvSpPr>
          <p:nvPr/>
        </p:nvSpPr>
        <p:spPr>
          <a:xfrm>
            <a:off x="3788230" y="1556022"/>
            <a:ext cx="8145270" cy="4905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t>In my Father's house are many mansions: if it were not so, I would have told you. I go to prepare a place for you.</a:t>
            </a:r>
          </a:p>
          <a:p>
            <a:r>
              <a:rPr lang="en-GB" sz="1800" b="1" i="1" baseline="30000" dirty="0"/>
              <a:t>3 </a:t>
            </a:r>
            <a:r>
              <a:rPr lang="en-GB" sz="1800" i="1" dirty="0"/>
              <a:t>And if I go and prepare a place for you, I will come again, and receive you unto myself; that where I am, there ye may be also.</a:t>
            </a:r>
          </a:p>
          <a:p>
            <a:r>
              <a:rPr lang="en-GB" sz="1800" b="1" i="1" baseline="30000" dirty="0"/>
              <a:t>4 </a:t>
            </a:r>
            <a:r>
              <a:rPr lang="en-GB" sz="1800" i="1" dirty="0"/>
              <a:t>And whither I go ye know, and the way ye know.</a:t>
            </a:r>
          </a:p>
          <a:p>
            <a:r>
              <a:rPr lang="en-GB" sz="1800" b="1" i="1" baseline="30000" dirty="0"/>
              <a:t>5 </a:t>
            </a:r>
            <a:r>
              <a:rPr lang="en-GB" sz="1800" i="1" dirty="0"/>
              <a:t>Thomas </a:t>
            </a:r>
            <a:r>
              <a:rPr lang="en-GB" sz="1800" i="1" dirty="0" err="1"/>
              <a:t>saith</a:t>
            </a:r>
            <a:r>
              <a:rPr lang="en-GB" sz="1800" i="1" dirty="0"/>
              <a:t> unto him, Lord, we know not whither thou </a:t>
            </a:r>
            <a:r>
              <a:rPr lang="en-GB" sz="1800" i="1" dirty="0" err="1"/>
              <a:t>goest</a:t>
            </a:r>
            <a:r>
              <a:rPr lang="en-GB" sz="1800" i="1" dirty="0"/>
              <a:t>; and how can we know the way?</a:t>
            </a:r>
          </a:p>
          <a:p>
            <a:r>
              <a:rPr lang="en-GB" sz="1800" b="1" i="1" baseline="30000" dirty="0"/>
              <a:t>6 </a:t>
            </a:r>
            <a:r>
              <a:rPr lang="en-GB" sz="1800" i="1" dirty="0"/>
              <a:t>Jesus </a:t>
            </a:r>
            <a:r>
              <a:rPr lang="en-GB" sz="1800" i="1" dirty="0" err="1"/>
              <a:t>saith</a:t>
            </a:r>
            <a:r>
              <a:rPr lang="en-GB" sz="1800" i="1" dirty="0"/>
              <a:t> unto him, </a:t>
            </a:r>
            <a:r>
              <a:rPr lang="en-GB" sz="1800" b="1" i="1" dirty="0"/>
              <a:t>I am the way, the truth, and the life: no man cometh unto the Father, but by me.</a:t>
            </a:r>
          </a:p>
          <a:p>
            <a:r>
              <a:rPr lang="en-GB" sz="1800" b="1" i="1" baseline="30000" dirty="0"/>
              <a:t>7 </a:t>
            </a:r>
            <a:r>
              <a:rPr lang="en-GB" sz="1800" i="1" dirty="0"/>
              <a:t>If ye had known me, ye should have known my Father also: and from henceforth ye know him, and have seen him.</a:t>
            </a:r>
          </a:p>
          <a:p>
            <a:r>
              <a:rPr lang="en-GB" sz="1800" b="1" i="1" baseline="30000" dirty="0"/>
              <a:t>8 </a:t>
            </a:r>
            <a:r>
              <a:rPr lang="en-GB" sz="1800" i="1" dirty="0"/>
              <a:t>Philip </a:t>
            </a:r>
            <a:r>
              <a:rPr lang="en-GB" sz="1800" i="1" dirty="0" err="1"/>
              <a:t>saith</a:t>
            </a:r>
            <a:r>
              <a:rPr lang="en-GB" sz="1800" i="1" dirty="0"/>
              <a:t> unto him, Lord, show us the Father, and it </a:t>
            </a:r>
            <a:r>
              <a:rPr lang="en-GB" sz="1800" i="1" dirty="0" err="1"/>
              <a:t>sufficeth</a:t>
            </a:r>
            <a:r>
              <a:rPr lang="en-GB" sz="1800" i="1" dirty="0"/>
              <a:t> us.</a:t>
            </a:r>
          </a:p>
          <a:p>
            <a:r>
              <a:rPr lang="en-GB" sz="1800" b="1" i="1" baseline="30000" dirty="0"/>
              <a:t>9 </a:t>
            </a:r>
            <a:r>
              <a:rPr lang="en-GB" sz="1800" i="1" dirty="0"/>
              <a:t>Jesus </a:t>
            </a:r>
            <a:r>
              <a:rPr lang="en-GB" sz="1800" i="1" dirty="0" err="1"/>
              <a:t>saith</a:t>
            </a:r>
            <a:r>
              <a:rPr lang="en-GB" sz="1800" i="1" dirty="0"/>
              <a:t> unto him, Have I been not so long time with you, and yet hast thou not known me, Philip? he that hath seen me hath seen the Father; and how </a:t>
            </a:r>
            <a:r>
              <a:rPr lang="en-GB" sz="1800" i="1" dirty="0" err="1"/>
              <a:t>sayest</a:t>
            </a:r>
            <a:r>
              <a:rPr lang="en-GB" sz="1800" i="1" dirty="0"/>
              <a:t> thou then, Show us the Father?</a:t>
            </a:r>
          </a:p>
          <a:p>
            <a:endParaRPr lang="en-GB" sz="1800" dirty="0"/>
          </a:p>
          <a:p>
            <a:r>
              <a:rPr lang="en-GB" sz="1800" b="1" dirty="0"/>
              <a:t>Muslim Scholars say we agree with Christ. In his time he was the way, the truth and the life. Belief in him will obtain one paradise, just like in the OT, where in the time of Noah, boarding the ark was enough to save them for eternity (no fasting, charity </a:t>
            </a:r>
            <a:r>
              <a:rPr lang="en-GB" sz="1800" b="1" dirty="0" err="1"/>
              <a:t>etc</a:t>
            </a:r>
            <a:r>
              <a:rPr lang="en-GB" sz="1800" b="1" dirty="0"/>
              <a:t>) just board the ark.  </a:t>
            </a:r>
          </a:p>
          <a:p>
            <a:endParaRPr lang="en-GB" sz="1800" dirty="0"/>
          </a:p>
        </p:txBody>
      </p:sp>
      <p:sp>
        <p:nvSpPr>
          <p:cNvPr id="7" name="Slide Number Placeholder 6"/>
          <p:cNvSpPr>
            <a:spLocks noGrp="1"/>
          </p:cNvSpPr>
          <p:nvPr>
            <p:ph type="sldNum" sz="quarter" idx="12"/>
          </p:nvPr>
        </p:nvSpPr>
        <p:spPr/>
        <p:txBody>
          <a:bodyPr/>
          <a:lstStyle/>
          <a:p>
            <a:fld id="{10806DA5-E7E3-401E-9CC0-A5C56C0FA5E8}" type="slidenum">
              <a:rPr lang="en-GB" smtClean="0"/>
              <a:t>75</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63292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556022"/>
            <a:ext cx="3304903" cy="4905738"/>
          </a:xfrm>
          <a:solidFill>
            <a:schemeClr val="accent1">
              <a:lumMod val="60000"/>
              <a:lumOff val="40000"/>
            </a:schemeClr>
          </a:solidFill>
        </p:spPr>
        <p:txBody>
          <a:bodyPr>
            <a:normAutofit lnSpcReduction="10000"/>
          </a:bodyPr>
          <a:lstStyle/>
          <a:p>
            <a:pPr marL="0" indent="0">
              <a:lnSpc>
                <a:spcPct val="120000"/>
              </a:lnSpc>
              <a:buNone/>
            </a:pPr>
            <a:r>
              <a:rPr lang="en-GB" dirty="0"/>
              <a:t>“Jesus said unto them, </a:t>
            </a:r>
            <a:r>
              <a:rPr lang="en-GB" b="1" dirty="0">
                <a:solidFill>
                  <a:srgbClr val="FF0000"/>
                </a:solidFill>
              </a:rPr>
              <a:t>I am the way, the truth and the life: no man cometh unto the father, but by me.”  </a:t>
            </a:r>
            <a:r>
              <a:rPr lang="en-GB" dirty="0"/>
              <a:t>-  </a:t>
            </a:r>
          </a:p>
          <a:p>
            <a:pPr marL="0" indent="0">
              <a:lnSpc>
                <a:spcPct val="120000"/>
              </a:lnSpc>
              <a:buNone/>
            </a:pPr>
            <a:r>
              <a:rPr lang="en-GB" dirty="0"/>
              <a:t>John 14:6</a:t>
            </a:r>
            <a:r>
              <a:rPr lang="en-US" dirty="0"/>
              <a:t> </a:t>
            </a:r>
          </a:p>
          <a:p>
            <a:pPr marL="0" indent="0">
              <a:lnSpc>
                <a:spcPct val="120000"/>
              </a:lnSpc>
              <a:buNone/>
            </a:pPr>
            <a:br>
              <a:rPr lang="en-GB" dirty="0"/>
            </a:br>
            <a:endParaRPr lang="en-GB" sz="2000" dirty="0"/>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God, then why did he say the following.</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317480" cy="461665"/>
          </a:xfrm>
          <a:prstGeom prst="rect">
            <a:avLst/>
          </a:prstGeom>
        </p:spPr>
        <p:txBody>
          <a:bodyPr wrap="square">
            <a:spAutoFit/>
          </a:bodyPr>
          <a:lstStyle/>
          <a:p>
            <a:r>
              <a:rPr lang="en-GB" sz="2400" b="1" i="1" dirty="0">
                <a:solidFill>
                  <a:srgbClr val="008000"/>
                </a:solidFill>
              </a:rPr>
              <a:t>5. Analysis of the verses quoted in support of Jesus being God. </a:t>
            </a:r>
          </a:p>
        </p:txBody>
      </p:sp>
      <p:sp>
        <p:nvSpPr>
          <p:cNvPr id="6" name="Title 1"/>
          <p:cNvSpPr txBox="1">
            <a:spLocks/>
          </p:cNvSpPr>
          <p:nvPr/>
        </p:nvSpPr>
        <p:spPr>
          <a:xfrm>
            <a:off x="3788230" y="1556022"/>
            <a:ext cx="8145270" cy="32127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i="1" dirty="0"/>
              <a:t>Similar scenario we find in the Quran. God says:</a:t>
            </a:r>
          </a:p>
          <a:p>
            <a:endParaRPr lang="en-GB" sz="1800" i="1" dirty="0"/>
          </a:p>
          <a:p>
            <a:r>
              <a:rPr lang="en-GB" sz="1800" b="1" dirty="0"/>
              <a:t>Say, [O Muhammad], "If you should love Allah , then follow me, [so] Allah will love you and forgive you your sins. And Allah is Forgiving and Merciful.“   </a:t>
            </a:r>
            <a:r>
              <a:rPr lang="en-GB" sz="1800" dirty="0"/>
              <a:t>-   Quran 3:31</a:t>
            </a:r>
          </a:p>
          <a:p>
            <a:endParaRPr lang="en-GB" sz="2000" dirty="0"/>
          </a:p>
          <a:p>
            <a:r>
              <a:rPr lang="en-GB" sz="1800" dirty="0"/>
              <a:t>The Islamic creed is:</a:t>
            </a:r>
          </a:p>
          <a:p>
            <a:r>
              <a:rPr lang="en-GB" sz="1800" b="1" i="1" dirty="0"/>
              <a:t>“There is no worthy of worship, except Allah and </a:t>
            </a:r>
            <a:r>
              <a:rPr lang="en-GB" sz="1800" b="1" i="1" u="sng" dirty="0"/>
              <a:t>Muhammad</a:t>
            </a:r>
            <a:r>
              <a:rPr lang="en-GB" sz="1800" b="1" i="1" dirty="0"/>
              <a:t> is His Messenger” </a:t>
            </a:r>
            <a:endParaRPr lang="en-GB" sz="1800" dirty="0"/>
          </a:p>
          <a:p>
            <a:endParaRPr lang="en-GB" sz="1800" b="1" i="1" dirty="0"/>
          </a:p>
          <a:p>
            <a:r>
              <a:rPr lang="en-GB" sz="1800" dirty="0"/>
              <a:t>In this scenario Muhammad “is the truth, the life, and the way” without belief in him or following him you cannot attain God. </a:t>
            </a:r>
          </a:p>
        </p:txBody>
      </p:sp>
      <p:sp>
        <p:nvSpPr>
          <p:cNvPr id="7" name="Slide Number Placeholder 6"/>
          <p:cNvSpPr>
            <a:spLocks noGrp="1"/>
          </p:cNvSpPr>
          <p:nvPr>
            <p:ph type="sldNum" sz="quarter" idx="12"/>
          </p:nvPr>
        </p:nvSpPr>
        <p:spPr/>
        <p:txBody>
          <a:bodyPr/>
          <a:lstStyle/>
          <a:p>
            <a:fld id="{10806DA5-E7E3-401E-9CC0-A5C56C0FA5E8}" type="slidenum">
              <a:rPr lang="en-GB" smtClean="0"/>
              <a:t>76</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53936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556022"/>
            <a:ext cx="2749731" cy="4905738"/>
          </a:xfrm>
          <a:solidFill>
            <a:schemeClr val="accent1">
              <a:lumMod val="60000"/>
              <a:lumOff val="40000"/>
            </a:schemeClr>
          </a:solidFill>
        </p:spPr>
        <p:txBody>
          <a:bodyPr>
            <a:normAutofit/>
          </a:bodyPr>
          <a:lstStyle/>
          <a:p>
            <a:pPr marL="0" indent="0">
              <a:buNone/>
            </a:pPr>
            <a:r>
              <a:rPr lang="en-US" sz="2400" dirty="0"/>
              <a:t>“I am the </a:t>
            </a:r>
            <a:r>
              <a:rPr lang="en-US" sz="2400" dirty="0">
                <a:solidFill>
                  <a:srgbClr val="FF0000"/>
                </a:solidFill>
              </a:rPr>
              <a:t>Alpha</a:t>
            </a:r>
            <a:r>
              <a:rPr lang="en-US" sz="2400" dirty="0"/>
              <a:t> and the </a:t>
            </a:r>
            <a:r>
              <a:rPr lang="en-US" sz="2400" dirty="0">
                <a:solidFill>
                  <a:srgbClr val="FF0000"/>
                </a:solidFill>
              </a:rPr>
              <a:t>Omega</a:t>
            </a:r>
            <a:r>
              <a:rPr lang="en-US" sz="2400" dirty="0"/>
              <a:t>, the </a:t>
            </a:r>
            <a:r>
              <a:rPr lang="en-US" sz="2400" dirty="0">
                <a:solidFill>
                  <a:srgbClr val="FF0000"/>
                </a:solidFill>
              </a:rPr>
              <a:t>First</a:t>
            </a:r>
            <a:r>
              <a:rPr lang="en-US" sz="2400" dirty="0"/>
              <a:t> and the </a:t>
            </a:r>
            <a:r>
              <a:rPr lang="en-US" sz="2400" dirty="0">
                <a:solidFill>
                  <a:srgbClr val="FF0000"/>
                </a:solidFill>
              </a:rPr>
              <a:t>Last</a:t>
            </a:r>
            <a:r>
              <a:rPr lang="en-US" sz="2400" dirty="0"/>
              <a:t>, the </a:t>
            </a:r>
            <a:r>
              <a:rPr lang="en-US" sz="2400" dirty="0">
                <a:solidFill>
                  <a:srgbClr val="FF0000"/>
                </a:solidFill>
              </a:rPr>
              <a:t>Beginning</a:t>
            </a:r>
            <a:r>
              <a:rPr lang="en-US" sz="2400" dirty="0"/>
              <a:t> and the </a:t>
            </a:r>
            <a:r>
              <a:rPr lang="en-US" sz="2400" dirty="0">
                <a:solidFill>
                  <a:srgbClr val="FF0000"/>
                </a:solidFill>
              </a:rPr>
              <a:t>End</a:t>
            </a:r>
            <a:r>
              <a:rPr lang="en-US" sz="2400" dirty="0"/>
              <a:t>.”   -  </a:t>
            </a:r>
          </a:p>
          <a:p>
            <a:pPr marL="0" indent="0">
              <a:buNone/>
            </a:pPr>
            <a:r>
              <a:rPr lang="en-US" sz="2400" dirty="0"/>
              <a:t> </a:t>
            </a:r>
            <a:r>
              <a:rPr lang="en-US" sz="2000" dirty="0"/>
              <a:t>Revelation 22:13</a:t>
            </a:r>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God, then why did he say the following.</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317480" cy="461665"/>
          </a:xfrm>
          <a:prstGeom prst="rect">
            <a:avLst/>
          </a:prstGeom>
        </p:spPr>
        <p:txBody>
          <a:bodyPr wrap="square">
            <a:spAutoFit/>
          </a:bodyPr>
          <a:lstStyle/>
          <a:p>
            <a:r>
              <a:rPr lang="en-GB" sz="2400" b="1" i="1" dirty="0">
                <a:solidFill>
                  <a:srgbClr val="008000"/>
                </a:solidFill>
              </a:rPr>
              <a:t>6. Analysis of the verses quoted in support of Jesus being God. </a:t>
            </a:r>
          </a:p>
        </p:txBody>
      </p:sp>
      <p:sp>
        <p:nvSpPr>
          <p:cNvPr id="9" name="Content Placeholder 4"/>
          <p:cNvSpPr txBox="1">
            <a:spLocks/>
          </p:cNvSpPr>
          <p:nvPr/>
        </p:nvSpPr>
        <p:spPr>
          <a:xfrm>
            <a:off x="3333508" y="1556022"/>
            <a:ext cx="8020291" cy="49952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u="sng" dirty="0"/>
              <a:t>This verse is to be found in Paul’s scripture: </a:t>
            </a:r>
          </a:p>
          <a:p>
            <a:r>
              <a:rPr lang="en-GB" sz="1600" dirty="0"/>
              <a:t>Firstly, this is not a direct claim to Divinity. </a:t>
            </a:r>
          </a:p>
          <a:p>
            <a:r>
              <a:rPr lang="en-GB" sz="1600" dirty="0"/>
              <a:t>Secondly, Saul of Tarsus (St. Paul), a man who never met Jesus (</a:t>
            </a:r>
            <a:r>
              <a:rPr lang="en-GB" sz="1600" dirty="0" err="1"/>
              <a:t>pbuh</a:t>
            </a:r>
            <a:r>
              <a:rPr lang="en-GB" sz="1600" dirty="0"/>
              <a:t>), comes along. After a lifetime of persecuting the followers of Jesus (</a:t>
            </a:r>
            <a:r>
              <a:rPr lang="en-GB" sz="1600" dirty="0" err="1"/>
              <a:t>pbuh</a:t>
            </a:r>
            <a:r>
              <a:rPr lang="en-GB" sz="1600" dirty="0"/>
              <a:t>) and killing them, Paul “sees the light,” receives a “vision” from Jesus (</a:t>
            </a:r>
            <a:r>
              <a:rPr lang="en-GB" sz="1600" dirty="0" err="1"/>
              <a:t>pbuh</a:t>
            </a:r>
            <a:r>
              <a:rPr lang="en-GB" sz="1600" dirty="0"/>
              <a:t>), and takes it upon himself to explain what Jesus </a:t>
            </a:r>
            <a:r>
              <a:rPr lang="en-GB" sz="1600" i="1" dirty="0"/>
              <a:t>really </a:t>
            </a:r>
            <a:r>
              <a:rPr lang="en-GB" sz="1600" dirty="0"/>
              <a:t>meant.</a:t>
            </a:r>
          </a:p>
          <a:p>
            <a:r>
              <a:rPr lang="en-GB" sz="1600" dirty="0"/>
              <a:t>Many of his teachings are contradictory to the teachings or words of Jesus. </a:t>
            </a:r>
          </a:p>
          <a:p>
            <a:r>
              <a:rPr lang="en-GB" sz="1600" dirty="0"/>
              <a:t>Muslim Scholars argue, it does not make sense that God sends his message and messenger (Jesus) to the people, but then could not fulfil his duty and instead another man who has never even met him comes to explain the message. </a:t>
            </a:r>
          </a:p>
          <a:p>
            <a:r>
              <a:rPr lang="en-GB" sz="1600" dirty="0"/>
              <a:t>Basing the whole belief on one man’s vision rather than on the teachings of the disciples. </a:t>
            </a:r>
          </a:p>
          <a:p>
            <a:r>
              <a:rPr lang="en-GB" sz="1600" dirty="0"/>
              <a:t>Most, or the senior the direct disciples of Jesus did not accept Paul as a disciple and were afraid of his teachings: </a:t>
            </a:r>
          </a:p>
          <a:p>
            <a:r>
              <a:rPr lang="en-GB" sz="1600" dirty="0"/>
              <a:t>“</a:t>
            </a:r>
            <a:r>
              <a:rPr lang="en-GB" sz="1600" b="1" i="1" dirty="0"/>
              <a:t>And Saul, having come to Jerusalem, did try to join himself to the disciples, and they were </a:t>
            </a:r>
            <a:r>
              <a:rPr lang="en-GB" sz="1600" b="1" i="1" u="sng" dirty="0"/>
              <a:t>all afraid of him</a:t>
            </a:r>
            <a:r>
              <a:rPr lang="en-GB" sz="1600" b="1" i="1" dirty="0"/>
              <a:t>, </a:t>
            </a:r>
            <a:r>
              <a:rPr lang="en-GB" sz="1600" b="1" i="1" u="sng" dirty="0"/>
              <a:t>not believing that he is a disciple</a:t>
            </a:r>
            <a:r>
              <a:rPr lang="en-GB" sz="1600" b="1" i="1" dirty="0"/>
              <a:t>”  </a:t>
            </a:r>
            <a:r>
              <a:rPr lang="en-GB" sz="1600" dirty="0"/>
              <a:t>- Acts 9:26-31</a:t>
            </a:r>
          </a:p>
          <a:p>
            <a:r>
              <a:rPr lang="en-GB" sz="1600" dirty="0"/>
              <a:t>Further analysis of this verse will be given in 1g.</a:t>
            </a:r>
          </a:p>
          <a:p>
            <a:endParaRPr lang="en-GB" sz="1400" dirty="0"/>
          </a:p>
        </p:txBody>
      </p:sp>
      <p:sp>
        <p:nvSpPr>
          <p:cNvPr id="6" name="Slide Number Placeholder 5"/>
          <p:cNvSpPr>
            <a:spLocks noGrp="1"/>
          </p:cNvSpPr>
          <p:nvPr>
            <p:ph type="sldNum" sz="quarter" idx="12"/>
          </p:nvPr>
        </p:nvSpPr>
        <p:spPr/>
        <p:txBody>
          <a:bodyPr/>
          <a:lstStyle/>
          <a:p>
            <a:fld id="{10806DA5-E7E3-401E-9CC0-A5C56C0FA5E8}" type="slidenum">
              <a:rPr lang="en-GB" smtClean="0"/>
              <a:t>77</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339869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1" y="1556022"/>
            <a:ext cx="2103120" cy="4905738"/>
          </a:xfrm>
          <a:solidFill>
            <a:schemeClr val="accent1">
              <a:lumMod val="60000"/>
              <a:lumOff val="40000"/>
            </a:schemeClr>
          </a:solidFill>
        </p:spPr>
        <p:txBody>
          <a:bodyPr>
            <a:normAutofit/>
          </a:bodyPr>
          <a:lstStyle/>
          <a:p>
            <a:pPr marL="0" indent="0">
              <a:buNone/>
            </a:pPr>
            <a:r>
              <a:rPr lang="en-GB" sz="2400" dirty="0"/>
              <a:t>"For the Son of Man is </a:t>
            </a:r>
            <a:r>
              <a:rPr lang="en-GB" sz="2400" b="1" u="sng" dirty="0">
                <a:solidFill>
                  <a:srgbClr val="FF0000"/>
                </a:solidFill>
              </a:rPr>
              <a:t>Lord</a:t>
            </a:r>
            <a:r>
              <a:rPr lang="en-GB" sz="2400" dirty="0"/>
              <a:t> of the Sabbath."   </a:t>
            </a:r>
          </a:p>
          <a:p>
            <a:pPr marL="0" indent="0">
              <a:buNone/>
            </a:pPr>
            <a:endParaRPr lang="en-GB" sz="2400" dirty="0"/>
          </a:p>
          <a:p>
            <a:pPr marL="0" indent="0">
              <a:buNone/>
            </a:pPr>
            <a:r>
              <a:rPr lang="en-GB" sz="2400" dirty="0"/>
              <a:t>-  Matthew 12:8</a:t>
            </a:r>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God, then why did he say the following.</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317480" cy="461665"/>
          </a:xfrm>
          <a:prstGeom prst="rect">
            <a:avLst/>
          </a:prstGeom>
        </p:spPr>
        <p:txBody>
          <a:bodyPr wrap="square">
            <a:spAutoFit/>
          </a:bodyPr>
          <a:lstStyle/>
          <a:p>
            <a:r>
              <a:rPr lang="en-GB" sz="2400" b="1" i="1" dirty="0">
                <a:solidFill>
                  <a:srgbClr val="008000"/>
                </a:solidFill>
              </a:rPr>
              <a:t>7. Analysis of the verses quoted in support of Jesus being God. </a:t>
            </a:r>
          </a:p>
        </p:txBody>
      </p:sp>
      <p:sp>
        <p:nvSpPr>
          <p:cNvPr id="6" name="Title 1"/>
          <p:cNvSpPr txBox="1">
            <a:spLocks/>
          </p:cNvSpPr>
          <p:nvPr/>
        </p:nvSpPr>
        <p:spPr>
          <a:xfrm>
            <a:off x="3184071" y="1211509"/>
            <a:ext cx="8749428" cy="61735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u="sng" dirty="0"/>
              <a:t>The Explanation is in the context:</a:t>
            </a:r>
          </a:p>
          <a:p>
            <a:br>
              <a:rPr lang="en-GB" sz="2400" dirty="0"/>
            </a:br>
            <a:r>
              <a:rPr lang="en-GB" sz="2400" dirty="0"/>
              <a:t>Then he said to them, "</a:t>
            </a:r>
            <a:r>
              <a:rPr lang="en-GB" sz="2400" b="1" u="sng" dirty="0"/>
              <a:t>The Sabbath was made for man, not man for the Sabbath.</a:t>
            </a:r>
            <a:r>
              <a:rPr lang="en-GB" sz="2400" dirty="0"/>
              <a:t>  </a:t>
            </a:r>
            <a:r>
              <a:rPr lang="en-GB" sz="2400" b="1" u="sng" dirty="0"/>
              <a:t>So the Son of Man is Lord even of the Sabbath.</a:t>
            </a:r>
            <a:r>
              <a:rPr lang="en-GB" sz="2400" dirty="0"/>
              <a:t>“  - Mark 2:27-28</a:t>
            </a:r>
          </a:p>
          <a:p>
            <a:endParaRPr lang="en-GB" sz="2400" dirty="0"/>
          </a:p>
          <a:p>
            <a:r>
              <a:rPr lang="en-GB" sz="2400" dirty="0"/>
              <a:t>Jesus himself gives the reason for breaking the Sabbath and he says that good had always been done on the Sabbath.</a:t>
            </a:r>
          </a:p>
          <a:p>
            <a:r>
              <a:rPr lang="en-GB" sz="2400" dirty="0"/>
              <a:t>He says “man” which means anyone and everyone is Lord/Master/Owner of the Sabbath.</a:t>
            </a:r>
          </a:p>
          <a:p>
            <a:r>
              <a:rPr lang="en-GB" sz="2400" dirty="0"/>
              <a:t>The word Lord is used here but has already been explained, it is a common word used for people of status (Rabbis, Priests, Kings, Prophets </a:t>
            </a:r>
            <a:r>
              <a:rPr lang="en-GB" sz="2400" dirty="0" err="1"/>
              <a:t>etc</a:t>
            </a:r>
            <a:r>
              <a:rPr lang="en-GB" sz="2400" dirty="0"/>
              <a:t>)</a:t>
            </a:r>
          </a:p>
          <a:p>
            <a:endParaRPr lang="en-GB" sz="4800" dirty="0"/>
          </a:p>
        </p:txBody>
      </p:sp>
      <p:sp>
        <p:nvSpPr>
          <p:cNvPr id="7" name="Slide Number Placeholder 6"/>
          <p:cNvSpPr>
            <a:spLocks noGrp="1"/>
          </p:cNvSpPr>
          <p:nvPr>
            <p:ph type="sldNum" sz="quarter" idx="12"/>
          </p:nvPr>
        </p:nvSpPr>
        <p:spPr/>
        <p:txBody>
          <a:bodyPr/>
          <a:lstStyle/>
          <a:p>
            <a:fld id="{10806DA5-E7E3-401E-9CC0-A5C56C0FA5E8}" type="slidenum">
              <a:rPr lang="en-GB" smtClean="0"/>
              <a:t>78</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39622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150" y="3389569"/>
            <a:ext cx="10949650" cy="1040679"/>
          </a:xfrm>
          <a:solidFill>
            <a:schemeClr val="accent1">
              <a:lumMod val="60000"/>
              <a:lumOff val="40000"/>
            </a:schemeClr>
          </a:solidFill>
        </p:spPr>
        <p:txBody>
          <a:bodyPr>
            <a:noAutofit/>
          </a:bodyPr>
          <a:lstStyle/>
          <a:p>
            <a:pPr marL="0" indent="0" algn="ctr">
              <a:lnSpc>
                <a:spcPct val="120000"/>
              </a:lnSpc>
              <a:buNone/>
            </a:pPr>
            <a:r>
              <a:rPr lang="en-GB" sz="2000" dirty="0"/>
              <a:t>“In the beginning was the </a:t>
            </a:r>
            <a:r>
              <a:rPr lang="en-GB" sz="2000" b="1" dirty="0">
                <a:solidFill>
                  <a:srgbClr val="FF5050"/>
                </a:solidFill>
              </a:rPr>
              <a:t>Word</a:t>
            </a:r>
            <a:r>
              <a:rPr lang="en-GB" sz="2000" dirty="0"/>
              <a:t>, and the </a:t>
            </a:r>
            <a:r>
              <a:rPr lang="en-GB" sz="2000" b="1" dirty="0">
                <a:solidFill>
                  <a:srgbClr val="FF5050"/>
                </a:solidFill>
              </a:rPr>
              <a:t>Word</a:t>
            </a:r>
            <a:r>
              <a:rPr lang="en-GB" sz="2000" dirty="0"/>
              <a:t> was with </a:t>
            </a:r>
            <a:r>
              <a:rPr lang="en-GB" sz="2000" b="1" u="sng" dirty="0"/>
              <a:t>God</a:t>
            </a:r>
            <a:r>
              <a:rPr lang="en-GB" sz="2000" dirty="0"/>
              <a:t>, and the </a:t>
            </a:r>
            <a:r>
              <a:rPr lang="en-GB" sz="2000" b="1" u="sng" dirty="0">
                <a:solidFill>
                  <a:srgbClr val="FF5050"/>
                </a:solidFill>
              </a:rPr>
              <a:t>Word was God</a:t>
            </a:r>
            <a:r>
              <a:rPr lang="en-GB" sz="2000" dirty="0"/>
              <a:t>.”    </a:t>
            </a:r>
          </a:p>
          <a:p>
            <a:pPr marL="0" indent="0" algn="ctr">
              <a:lnSpc>
                <a:spcPct val="120000"/>
              </a:lnSpc>
              <a:buNone/>
            </a:pPr>
            <a:r>
              <a:rPr lang="en-GB" sz="1800" dirty="0"/>
              <a:t>John 1:1</a:t>
            </a:r>
          </a:p>
          <a:p>
            <a:pPr marL="0" indent="0" algn="ctr">
              <a:lnSpc>
                <a:spcPct val="120000"/>
              </a:lnSpc>
              <a:buNone/>
            </a:pPr>
            <a:endParaRPr lang="en-GB" sz="1800" dirty="0"/>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God, then what does the following mean.</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317480" cy="461665"/>
          </a:xfrm>
          <a:prstGeom prst="rect">
            <a:avLst/>
          </a:prstGeom>
        </p:spPr>
        <p:txBody>
          <a:bodyPr wrap="square">
            <a:spAutoFit/>
          </a:bodyPr>
          <a:lstStyle/>
          <a:p>
            <a:r>
              <a:rPr lang="en-GB" sz="2400" b="1" i="1" dirty="0">
                <a:solidFill>
                  <a:srgbClr val="008000"/>
                </a:solidFill>
              </a:rPr>
              <a:t>8. Analysis of the verses quoted in support of Jesus being God. </a:t>
            </a:r>
          </a:p>
        </p:txBody>
      </p:sp>
      <p:sp>
        <p:nvSpPr>
          <p:cNvPr id="7" name="Content Placeholder 4"/>
          <p:cNvSpPr txBox="1">
            <a:spLocks/>
          </p:cNvSpPr>
          <p:nvPr/>
        </p:nvSpPr>
        <p:spPr>
          <a:xfrm>
            <a:off x="456374" y="1599427"/>
            <a:ext cx="4972153" cy="1386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u="sng" dirty="0"/>
              <a:t>Explanation of the word “God”</a:t>
            </a:r>
            <a:endParaRPr lang="en-GB" sz="2000" dirty="0"/>
          </a:p>
          <a:p>
            <a:r>
              <a:rPr lang="en-GB" sz="2000" dirty="0"/>
              <a:t>Note: this is another indirect verse referring to Jesus. But for argument sake lets look at the verse:</a:t>
            </a:r>
          </a:p>
        </p:txBody>
      </p:sp>
      <p:pic>
        <p:nvPicPr>
          <p:cNvPr id="9" name="Picture 8"/>
          <p:cNvPicPr>
            <a:picLocks noChangeAspect="1"/>
          </p:cNvPicPr>
          <p:nvPr/>
        </p:nvPicPr>
        <p:blipFill>
          <a:blip r:embed="rId3"/>
          <a:stretch>
            <a:fillRect/>
          </a:stretch>
        </p:blipFill>
        <p:spPr>
          <a:xfrm>
            <a:off x="8663100" y="4706461"/>
            <a:ext cx="745740" cy="414281"/>
          </a:xfrm>
          <a:prstGeom prst="rect">
            <a:avLst/>
          </a:prstGeom>
        </p:spPr>
      </p:pic>
      <p:grpSp>
        <p:nvGrpSpPr>
          <p:cNvPr id="22" name="Group 21"/>
          <p:cNvGrpSpPr/>
          <p:nvPr/>
        </p:nvGrpSpPr>
        <p:grpSpPr>
          <a:xfrm>
            <a:off x="5987970" y="1632627"/>
            <a:ext cx="6096000" cy="1862927"/>
            <a:chOff x="5987970" y="1632627"/>
            <a:chExt cx="6096000" cy="1862927"/>
          </a:xfrm>
        </p:grpSpPr>
        <p:cxnSp>
          <p:nvCxnSpPr>
            <p:cNvPr id="11" name="Straight Arrow Connector 10"/>
            <p:cNvCxnSpPr>
              <a:stCxn id="8" idx="2"/>
            </p:cNvCxnSpPr>
            <p:nvPr/>
          </p:nvCxnSpPr>
          <p:spPr>
            <a:xfrm flipH="1">
              <a:off x="7719591" y="2805357"/>
              <a:ext cx="704850" cy="690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987970" y="1632627"/>
              <a:ext cx="6096000" cy="1172730"/>
              <a:chOff x="5987970" y="1632627"/>
              <a:chExt cx="6096000" cy="1172730"/>
            </a:xfrm>
          </p:grpSpPr>
          <p:pic>
            <p:nvPicPr>
              <p:cNvPr id="8" name="Picture 7"/>
              <p:cNvPicPr>
                <a:picLocks noChangeAspect="1"/>
              </p:cNvPicPr>
              <p:nvPr/>
            </p:nvPicPr>
            <p:blipFill>
              <a:blip r:embed="rId4"/>
              <a:stretch>
                <a:fillRect/>
              </a:stretch>
            </p:blipFill>
            <p:spPr>
              <a:xfrm>
                <a:off x="7719591" y="2348157"/>
                <a:ext cx="1409700" cy="457200"/>
              </a:xfrm>
              <a:prstGeom prst="rect">
                <a:avLst/>
              </a:prstGeom>
            </p:spPr>
          </p:pic>
          <p:sp>
            <p:nvSpPr>
              <p:cNvPr id="14" name="Rectangle 13"/>
              <p:cNvSpPr/>
              <p:nvPr/>
            </p:nvSpPr>
            <p:spPr>
              <a:xfrm>
                <a:off x="5987970" y="1632627"/>
                <a:ext cx="6096000" cy="646331"/>
              </a:xfrm>
              <a:prstGeom prst="rect">
                <a:avLst/>
              </a:prstGeom>
              <a:solidFill>
                <a:srgbClr val="00B050"/>
              </a:solidFill>
            </p:spPr>
            <p:txBody>
              <a:bodyPr>
                <a:spAutoFit/>
              </a:bodyPr>
              <a:lstStyle/>
              <a:p>
                <a:r>
                  <a:rPr lang="en-GB" dirty="0"/>
                  <a:t>The first occurrence of the word “God” is the Greek word “</a:t>
                </a:r>
                <a:r>
                  <a:rPr lang="en-GB" b="1" i="1" dirty="0" err="1"/>
                  <a:t>Hotheos</a:t>
                </a:r>
                <a:r>
                  <a:rPr lang="en-GB" dirty="0"/>
                  <a:t>”</a:t>
                </a:r>
                <a:r>
                  <a:rPr lang="en-GB" b="1" dirty="0"/>
                  <a:t> </a:t>
                </a:r>
                <a:r>
                  <a:rPr lang="en-GB" dirty="0"/>
                  <a:t>which means “</a:t>
                </a:r>
                <a:r>
                  <a:rPr lang="en-GB" b="1" u="sng" dirty="0"/>
                  <a:t>The God</a:t>
                </a:r>
                <a:r>
                  <a:rPr lang="en-GB" dirty="0"/>
                  <a:t>”</a:t>
                </a:r>
              </a:p>
            </p:txBody>
          </p:sp>
        </p:grpSp>
      </p:grpSp>
      <p:cxnSp>
        <p:nvCxnSpPr>
          <p:cNvPr id="16" name="Straight Arrow Connector 15"/>
          <p:cNvCxnSpPr>
            <a:stCxn id="9" idx="0"/>
          </p:cNvCxnSpPr>
          <p:nvPr/>
        </p:nvCxnSpPr>
        <p:spPr>
          <a:xfrm flipV="1">
            <a:off x="9035970" y="3762854"/>
            <a:ext cx="1381245" cy="9436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99950" y="5136455"/>
            <a:ext cx="6096000" cy="923330"/>
          </a:xfrm>
          <a:prstGeom prst="rect">
            <a:avLst/>
          </a:prstGeom>
          <a:solidFill>
            <a:srgbClr val="00B050"/>
          </a:solidFill>
        </p:spPr>
        <p:txBody>
          <a:bodyPr>
            <a:spAutoFit/>
          </a:bodyPr>
          <a:lstStyle/>
          <a:p>
            <a:r>
              <a:rPr lang="en-GB" dirty="0">
                <a:latin typeface="+mj-lt"/>
              </a:rPr>
              <a:t>The second occurrence of the word “God” is the Greek “ (</a:t>
            </a:r>
            <a:r>
              <a:rPr lang="en-GB" dirty="0" err="1">
                <a:latin typeface="+mj-lt"/>
              </a:rPr>
              <a:t>Tontheos</a:t>
            </a:r>
            <a:r>
              <a:rPr lang="en-GB" dirty="0">
                <a:latin typeface="+mj-lt"/>
              </a:rPr>
              <a:t>) meaning “</a:t>
            </a:r>
            <a:r>
              <a:rPr lang="en-GB" b="1" u="sng" dirty="0">
                <a:latin typeface="+mj-lt"/>
              </a:rPr>
              <a:t>a god</a:t>
            </a:r>
            <a:r>
              <a:rPr lang="en-GB" b="1" dirty="0">
                <a:latin typeface="+mj-lt"/>
              </a:rPr>
              <a:t>,” </a:t>
            </a:r>
            <a:r>
              <a:rPr lang="en-GB" dirty="0">
                <a:latin typeface="+mj-lt"/>
              </a:rPr>
              <a:t>or “god” (any god, not</a:t>
            </a:r>
          </a:p>
          <a:p>
            <a:r>
              <a:rPr lang="en-GB" dirty="0">
                <a:latin typeface="+mj-lt"/>
              </a:rPr>
              <a:t>necessarily the almighty)</a:t>
            </a:r>
          </a:p>
        </p:txBody>
      </p:sp>
      <p:sp>
        <p:nvSpPr>
          <p:cNvPr id="23" name="Rectangle 22"/>
          <p:cNvSpPr/>
          <p:nvPr/>
        </p:nvSpPr>
        <p:spPr>
          <a:xfrm>
            <a:off x="372045" y="4706461"/>
            <a:ext cx="4341470" cy="1754326"/>
          </a:xfrm>
          <a:prstGeom prst="rect">
            <a:avLst/>
          </a:prstGeom>
        </p:spPr>
        <p:txBody>
          <a:bodyPr wrap="square">
            <a:spAutoFit/>
          </a:bodyPr>
          <a:lstStyle/>
          <a:p>
            <a:r>
              <a:rPr lang="en-GB" dirty="0">
                <a:latin typeface="Times-Roman"/>
              </a:rPr>
              <a:t>So, if the translators were consistent in their translation, they would have written the above verse as follows:</a:t>
            </a:r>
            <a:endParaRPr lang="en-GB" b="1" i="1" dirty="0">
              <a:latin typeface="Times-BoldItalic"/>
            </a:endParaRPr>
          </a:p>
          <a:p>
            <a:r>
              <a:rPr lang="en-GB" b="1" i="1" dirty="0">
                <a:latin typeface="Times-BoldItalic"/>
              </a:rPr>
              <a:t>“In the beginning was the Word, and the Word was with </a:t>
            </a:r>
            <a:r>
              <a:rPr lang="en-GB" b="1" i="1" u="sng" dirty="0">
                <a:latin typeface="Times-BoldItalic"/>
              </a:rPr>
              <a:t>God</a:t>
            </a:r>
            <a:r>
              <a:rPr lang="en-GB" b="1" i="1" dirty="0">
                <a:latin typeface="Times-BoldItalic"/>
              </a:rPr>
              <a:t>, and the Word was </a:t>
            </a:r>
            <a:r>
              <a:rPr lang="en-GB" b="1" i="1" u="sng" dirty="0">
                <a:latin typeface="Times-BoldItalic"/>
              </a:rPr>
              <a:t>a god</a:t>
            </a:r>
            <a:r>
              <a:rPr lang="en-GB" b="1" i="1" dirty="0">
                <a:latin typeface="Times-BoldItalic"/>
              </a:rPr>
              <a:t>”</a:t>
            </a:r>
            <a:endParaRPr lang="en-GB" dirty="0"/>
          </a:p>
        </p:txBody>
      </p:sp>
      <p:sp>
        <p:nvSpPr>
          <p:cNvPr id="6" name="Slide Number Placeholder 5"/>
          <p:cNvSpPr>
            <a:spLocks noGrp="1"/>
          </p:cNvSpPr>
          <p:nvPr>
            <p:ph type="sldNum" sz="quarter" idx="12"/>
          </p:nvPr>
        </p:nvSpPr>
        <p:spPr/>
        <p:txBody>
          <a:bodyPr/>
          <a:lstStyle/>
          <a:p>
            <a:fld id="{10806DA5-E7E3-401E-9CC0-A5C56C0FA5E8}" type="slidenum">
              <a:rPr lang="en-GB" smtClean="0"/>
              <a:t>79</a:t>
            </a:fld>
            <a:endParaRPr lang="en-GB" dirty="0"/>
          </a:p>
        </p:txBody>
      </p:sp>
      <p:sp>
        <p:nvSpPr>
          <p:cNvPr id="10" name="Footer Placeholder 9"/>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12" name="Date Placeholder 11"/>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95237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1" dirty="0"/>
              <a:t>Quran (Islam) calls Christians and Muslims to find common grounds (similarities)</a:t>
            </a:r>
          </a:p>
        </p:txBody>
      </p:sp>
      <p:sp>
        <p:nvSpPr>
          <p:cNvPr id="5" name="Content Placeholder 4"/>
          <p:cNvSpPr>
            <a:spLocks noGrp="1"/>
          </p:cNvSpPr>
          <p:nvPr>
            <p:ph idx="1"/>
          </p:nvPr>
        </p:nvSpPr>
        <p:spPr>
          <a:xfrm>
            <a:off x="838200" y="2065867"/>
            <a:ext cx="10515600" cy="4111096"/>
          </a:xfrm>
        </p:spPr>
        <p:txBody>
          <a:bodyPr>
            <a:normAutofit/>
          </a:bodyPr>
          <a:lstStyle/>
          <a:p>
            <a:pPr marL="0" indent="0" algn="ctr">
              <a:buNone/>
            </a:pPr>
            <a:r>
              <a:rPr lang="en-GB" b="1" i="1" dirty="0"/>
              <a:t>“Say: O People of the Scripture. </a:t>
            </a:r>
            <a:r>
              <a:rPr lang="en-GB" b="1" i="1" u="sng" dirty="0"/>
              <a:t>Come to common terms between us and you</a:t>
            </a:r>
            <a:r>
              <a:rPr lang="en-GB" b="1" i="1" dirty="0"/>
              <a:t>: that we shall worship none but God, and that we shall ascribe no partners unto Him, and that we shall not take each other for lords beside Him.”</a:t>
            </a:r>
          </a:p>
          <a:p>
            <a:pPr marL="0" indent="0" algn="ctr">
              <a:buNone/>
            </a:pPr>
            <a:r>
              <a:rPr lang="en-GB" b="1" dirty="0"/>
              <a:t>Quran – 3:64</a:t>
            </a:r>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8</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841567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228984"/>
            <a:ext cx="10515600" cy="715530"/>
          </a:xfrm>
        </p:spPr>
        <p:txBody>
          <a:bodyPr>
            <a:noAutofit/>
          </a:bodyPr>
          <a:lstStyle/>
          <a:p>
            <a:r>
              <a:rPr lang="en-GB" sz="2400" b="1" dirty="0"/>
              <a:t>Q: But what difference does it make? Jesus (the Word) is still called god, regardless of the “G” or “g”. </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6" name="Content Placeholder 5"/>
          <p:cNvSpPr>
            <a:spLocks noGrp="1"/>
          </p:cNvSpPr>
          <p:nvPr>
            <p:ph idx="1"/>
          </p:nvPr>
        </p:nvSpPr>
        <p:spPr>
          <a:xfrm>
            <a:off x="838200" y="1215342"/>
            <a:ext cx="10515600" cy="4961621"/>
          </a:xfrm>
        </p:spPr>
        <p:txBody>
          <a:bodyPr>
            <a:normAutofit fontScale="92500"/>
          </a:bodyPr>
          <a:lstStyle/>
          <a:p>
            <a:pPr marL="0" indent="0">
              <a:buNone/>
            </a:pPr>
            <a:r>
              <a:rPr lang="en-GB" sz="2000" b="1" i="1" dirty="0">
                <a:solidFill>
                  <a:srgbClr val="008000"/>
                </a:solidFill>
              </a:rPr>
              <a:t>9. If this is the case, then we should do the same in translation for all those that were called “god” in the Bible. Why is it only when the context of Jesus is used a capital “G” is used, to denote “God, the Almighty”. </a:t>
            </a:r>
          </a:p>
          <a:p>
            <a:pPr marL="0" indent="0">
              <a:buNone/>
            </a:pPr>
            <a:endParaRPr lang="en-GB" sz="2000" b="1" i="1" dirty="0">
              <a:solidFill>
                <a:srgbClr val="008000"/>
              </a:solidFill>
            </a:endParaRPr>
          </a:p>
          <a:p>
            <a:pPr marL="0" indent="0">
              <a:buNone/>
            </a:pPr>
            <a:r>
              <a:rPr lang="en-GB" sz="2000" b="1" u="sng" dirty="0"/>
              <a:t>Moses was called “god” (</a:t>
            </a:r>
            <a:r>
              <a:rPr lang="en-GB" sz="2000" b="1" u="sng" dirty="0" err="1"/>
              <a:t>Tontheos</a:t>
            </a:r>
            <a:r>
              <a:rPr lang="en-GB" sz="2000" b="1" u="sng" dirty="0"/>
              <a:t>)</a:t>
            </a:r>
          </a:p>
          <a:p>
            <a:r>
              <a:rPr lang="en-GB" sz="2000" i="1" dirty="0"/>
              <a:t>"And the Lord said unto Moses, See, I have made thee a </a:t>
            </a:r>
            <a:r>
              <a:rPr lang="en-GB" sz="2000" b="1" i="1" u="sng" dirty="0">
                <a:solidFill>
                  <a:srgbClr val="FF0000"/>
                </a:solidFill>
              </a:rPr>
              <a:t>god</a:t>
            </a:r>
            <a:r>
              <a:rPr lang="en-GB" sz="2000" b="1" i="1" dirty="0"/>
              <a:t> </a:t>
            </a:r>
            <a:r>
              <a:rPr lang="en-GB" sz="2000" i="1" dirty="0"/>
              <a:t>to Pharaoh...“  -  </a:t>
            </a:r>
            <a:r>
              <a:rPr lang="en-GB" sz="2000" b="1" i="1" dirty="0"/>
              <a:t>EXODUS 7:1</a:t>
            </a:r>
            <a:r>
              <a:rPr lang="en-GB" sz="2000" b="1" i="1" dirty="0">
                <a:solidFill>
                  <a:srgbClr val="008000"/>
                </a:solidFill>
              </a:rPr>
              <a:t> </a:t>
            </a:r>
          </a:p>
          <a:p>
            <a:pPr marL="0" indent="0">
              <a:buNone/>
            </a:pPr>
            <a:endParaRPr lang="en-GB" sz="2000" b="1" u="sng" dirty="0"/>
          </a:p>
          <a:p>
            <a:pPr marL="0" indent="0">
              <a:buNone/>
            </a:pPr>
            <a:r>
              <a:rPr lang="en-GB" sz="2000" b="1" u="sng" dirty="0"/>
              <a:t>All Jewish nation called “gods” (</a:t>
            </a:r>
            <a:r>
              <a:rPr lang="en-GB" sz="2000" b="1" u="sng" dirty="0" err="1"/>
              <a:t>Tontheos</a:t>
            </a:r>
            <a:r>
              <a:rPr lang="en-GB" sz="2000" b="1" u="sng" dirty="0"/>
              <a:t>)</a:t>
            </a:r>
            <a:endParaRPr lang="en-GB" sz="2000" b="1" i="1" dirty="0">
              <a:solidFill>
                <a:srgbClr val="008000"/>
              </a:solidFill>
            </a:endParaRPr>
          </a:p>
          <a:p>
            <a:r>
              <a:rPr lang="en-GB" sz="2000" dirty="0"/>
              <a:t>“I have said, Ye (the Jews) are </a:t>
            </a:r>
            <a:r>
              <a:rPr lang="en-GB" sz="2000" b="1" u="sng" dirty="0">
                <a:solidFill>
                  <a:srgbClr val="FF0000"/>
                </a:solidFill>
              </a:rPr>
              <a:t>gods</a:t>
            </a:r>
            <a:r>
              <a:rPr lang="en-GB" sz="2000" dirty="0"/>
              <a:t>; and all of you are children of the most High”  -  </a:t>
            </a:r>
            <a:r>
              <a:rPr lang="en-GB" sz="2000" b="1" i="1" dirty="0"/>
              <a:t>Psalms 82:6</a:t>
            </a:r>
          </a:p>
          <a:p>
            <a:endParaRPr lang="en-GB" sz="2000" b="1" i="1" dirty="0"/>
          </a:p>
          <a:p>
            <a:pPr marL="0" indent="0">
              <a:buNone/>
            </a:pPr>
            <a:r>
              <a:rPr lang="en-GB" sz="2000" b="1" u="sng" dirty="0"/>
              <a:t>Even the Devil is called a “god” (</a:t>
            </a:r>
            <a:r>
              <a:rPr lang="en-GB" sz="2000" b="1" u="sng" dirty="0" err="1"/>
              <a:t>Tontheos</a:t>
            </a:r>
            <a:r>
              <a:rPr lang="en-GB" sz="2000" b="1" u="sng" dirty="0"/>
              <a:t>)</a:t>
            </a:r>
            <a:endParaRPr lang="en-GB" sz="2000" b="1" i="1" dirty="0">
              <a:solidFill>
                <a:srgbClr val="008000"/>
              </a:solidFill>
            </a:endParaRPr>
          </a:p>
          <a:p>
            <a:r>
              <a:rPr lang="en-GB" sz="2200" dirty="0"/>
              <a:t>“Satan, who is the god of this world, has blinded the minds of those who don't believe. They are unable to see the glorious light of the Good News.” -  </a:t>
            </a:r>
            <a:r>
              <a:rPr lang="en-GB" sz="2000" b="1" i="1" dirty="0"/>
              <a:t>2 Corinthians 4:4</a:t>
            </a:r>
          </a:p>
          <a:p>
            <a:endParaRPr lang="en-GB" sz="2000" b="1" i="1" dirty="0"/>
          </a:p>
        </p:txBody>
      </p:sp>
      <p:sp>
        <p:nvSpPr>
          <p:cNvPr id="2" name="Slide Number Placeholder 1"/>
          <p:cNvSpPr>
            <a:spLocks noGrp="1"/>
          </p:cNvSpPr>
          <p:nvPr>
            <p:ph type="sldNum" sz="quarter" idx="12"/>
          </p:nvPr>
        </p:nvSpPr>
        <p:spPr/>
        <p:txBody>
          <a:bodyPr/>
          <a:lstStyle/>
          <a:p>
            <a:fld id="{10806DA5-E7E3-401E-9CC0-A5C56C0FA5E8}" type="slidenum">
              <a:rPr lang="en-GB" smtClean="0"/>
              <a:t>80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7766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228984"/>
            <a:ext cx="10515600" cy="715530"/>
          </a:xfrm>
        </p:spPr>
        <p:txBody>
          <a:bodyPr>
            <a:noAutofit/>
          </a:bodyPr>
          <a:lstStyle/>
          <a:p>
            <a:r>
              <a:rPr lang="en-GB" sz="2400" b="1" dirty="0"/>
              <a:t>...So Islamic Scholars of the Bible say there are 2 options:</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6" name="Content Placeholder 5"/>
          <p:cNvSpPr>
            <a:spLocks noGrp="1"/>
          </p:cNvSpPr>
          <p:nvPr>
            <p:ph idx="1"/>
          </p:nvPr>
        </p:nvSpPr>
        <p:spPr>
          <a:xfrm>
            <a:off x="838200" y="1215342"/>
            <a:ext cx="10515600" cy="4961621"/>
          </a:xfrm>
        </p:spPr>
        <p:txBody>
          <a:bodyPr>
            <a:normAutofit/>
          </a:bodyPr>
          <a:lstStyle/>
          <a:p>
            <a:pPr marL="457200" indent="-457200">
              <a:buAutoNum type="arabicPeriod"/>
            </a:pPr>
            <a:r>
              <a:rPr lang="en-GB" sz="2000" dirty="0"/>
              <a:t>Either we change all the other verses translations to a capital “God”, which would make Moses, Jews and the Devil God as well as Jesus, to keep it consistent. </a:t>
            </a:r>
          </a:p>
          <a:p>
            <a:pPr marL="457200" indent="-457200">
              <a:buAutoNum type="arabicPeriod"/>
            </a:pPr>
            <a:r>
              <a:rPr lang="en-GB" sz="2000" dirty="0"/>
              <a:t>Or, we translate it with a small “god” which would mean Jesus (the Word) would fall under any other </a:t>
            </a:r>
            <a:r>
              <a:rPr lang="en-GB" sz="2000" b="1" dirty="0"/>
              <a:t>person</a:t>
            </a:r>
            <a:r>
              <a:rPr lang="en-GB" sz="2000" dirty="0"/>
              <a:t> and not the same as the All-Mighty God. </a:t>
            </a:r>
          </a:p>
          <a:p>
            <a:pPr marL="457200" indent="-457200">
              <a:buAutoNum type="arabicPeriod"/>
            </a:pPr>
            <a:endParaRPr lang="en-GB" sz="2000" dirty="0"/>
          </a:p>
          <a:p>
            <a:pPr marL="0" indent="0">
              <a:buNone/>
            </a:pPr>
            <a:r>
              <a:rPr lang="en-GB" sz="2000" i="1" dirty="0"/>
              <a:t>Please make a note of this as it will be referred to for </a:t>
            </a:r>
            <a:r>
              <a:rPr lang="en-GB" sz="2000" b="1" i="1" u="sng" dirty="0"/>
              <a:t>Point 1c</a:t>
            </a:r>
          </a:p>
        </p:txBody>
      </p:sp>
      <p:sp>
        <p:nvSpPr>
          <p:cNvPr id="2" name="Slide Number Placeholder 1"/>
          <p:cNvSpPr>
            <a:spLocks noGrp="1"/>
          </p:cNvSpPr>
          <p:nvPr>
            <p:ph type="sldNum" sz="quarter" idx="12"/>
          </p:nvPr>
        </p:nvSpPr>
        <p:spPr/>
        <p:txBody>
          <a:bodyPr/>
          <a:lstStyle/>
          <a:p>
            <a:fld id="{10806DA5-E7E3-401E-9CC0-A5C56C0FA5E8}" type="slidenum">
              <a:rPr lang="en-GB" smtClean="0"/>
              <a:t>81</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9195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dirty="0"/>
          </a:p>
        </p:txBody>
      </p:sp>
      <p:sp>
        <p:nvSpPr>
          <p:cNvPr id="6" name="Title 1"/>
          <p:cNvSpPr>
            <a:spLocks noGrp="1"/>
          </p:cNvSpPr>
          <p:nvPr>
            <p:ph type="title"/>
          </p:nvPr>
        </p:nvSpPr>
        <p:spPr>
          <a:xfrm>
            <a:off x="831850" y="1709738"/>
            <a:ext cx="10515600" cy="2133057"/>
          </a:xfrm>
        </p:spPr>
        <p:txBody>
          <a:bodyPr>
            <a:normAutofit/>
          </a:bodyPr>
          <a:lstStyle/>
          <a:p>
            <a:pPr algn="ctr"/>
            <a:r>
              <a:rPr lang="en-GB" sz="4800" b="1" u="sng" dirty="0"/>
              <a:t>1b. Analysis to</a:t>
            </a:r>
            <a:r>
              <a:rPr lang="en-GB" sz="4800" b="1" dirty="0"/>
              <a:t>: Jesus claimed (or accepted) people worshipping him.</a:t>
            </a:r>
          </a:p>
        </p:txBody>
      </p:sp>
      <p:sp>
        <p:nvSpPr>
          <p:cNvPr id="2" name="Slide Number Placeholder 1"/>
          <p:cNvSpPr>
            <a:spLocks noGrp="1"/>
          </p:cNvSpPr>
          <p:nvPr>
            <p:ph type="sldNum" sz="quarter" idx="12"/>
          </p:nvPr>
        </p:nvSpPr>
        <p:spPr/>
        <p:txBody>
          <a:bodyPr/>
          <a:lstStyle/>
          <a:p>
            <a:fld id="{10806DA5-E7E3-401E-9CC0-A5C56C0FA5E8}" type="slidenum">
              <a:rPr lang="en-GB" smtClean="0"/>
              <a:t>82</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63316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Definition of worship</a:t>
            </a:r>
          </a:p>
        </p:txBody>
      </p:sp>
      <p:sp>
        <p:nvSpPr>
          <p:cNvPr id="5" name="Content Placeholder 4"/>
          <p:cNvSpPr>
            <a:spLocks noGrp="1"/>
          </p:cNvSpPr>
          <p:nvPr>
            <p:ph idx="1"/>
          </p:nvPr>
        </p:nvSpPr>
        <p:spPr/>
        <p:txBody>
          <a:bodyPr/>
          <a:lstStyle/>
          <a:p>
            <a:r>
              <a:rPr lang="en-GB" i="1" dirty="0"/>
              <a:t>.</a:t>
            </a:r>
            <a:r>
              <a:rPr lang="en-GB" dirty="0"/>
              <a:t> </a:t>
            </a:r>
            <a:r>
              <a:rPr lang="en-GB" b="1" dirty="0" err="1"/>
              <a:t>wor·shiped</a:t>
            </a:r>
            <a:r>
              <a:rPr lang="en-GB" b="1" dirty="0"/>
              <a:t>,</a:t>
            </a:r>
            <a:r>
              <a:rPr lang="en-GB" dirty="0"/>
              <a:t> or </a:t>
            </a:r>
            <a:r>
              <a:rPr lang="en-GB" b="1" dirty="0" err="1"/>
              <a:t>wor·shipped</a:t>
            </a:r>
            <a:r>
              <a:rPr lang="en-GB" dirty="0"/>
              <a:t> </a:t>
            </a:r>
            <a:r>
              <a:rPr lang="en-GB" b="1" dirty="0" err="1"/>
              <a:t>wor·ship·ing</a:t>
            </a:r>
            <a:r>
              <a:rPr lang="en-GB" b="1" dirty="0"/>
              <a:t>,</a:t>
            </a:r>
            <a:r>
              <a:rPr lang="en-GB" dirty="0"/>
              <a:t> or </a:t>
            </a:r>
            <a:r>
              <a:rPr lang="en-GB" b="1" dirty="0" err="1"/>
              <a:t>wor·ship·ping</a:t>
            </a:r>
            <a:r>
              <a:rPr lang="en-GB" dirty="0"/>
              <a:t> </a:t>
            </a:r>
            <a:r>
              <a:rPr lang="en-GB" b="1" dirty="0" err="1"/>
              <a:t>wor·ships</a:t>
            </a:r>
            <a:r>
              <a:rPr lang="en-GB" b="1" dirty="0"/>
              <a:t> </a:t>
            </a:r>
            <a:r>
              <a:rPr lang="en-GB" dirty="0"/>
              <a:t>or </a:t>
            </a:r>
            <a:r>
              <a:rPr lang="en-GB" b="1" dirty="0" err="1"/>
              <a:t>wor·ships</a:t>
            </a:r>
            <a:r>
              <a:rPr lang="en-GB" dirty="0"/>
              <a:t> </a:t>
            </a:r>
            <a:br>
              <a:rPr lang="en-GB" dirty="0"/>
            </a:br>
            <a:r>
              <a:rPr lang="en-GB" i="1" dirty="0"/>
              <a:t>v.</a:t>
            </a:r>
            <a:r>
              <a:rPr lang="en-GB" dirty="0"/>
              <a:t> </a:t>
            </a:r>
            <a:r>
              <a:rPr lang="en-GB" i="1" dirty="0"/>
              <a:t>tr.</a:t>
            </a:r>
            <a:endParaRPr lang="en-GB" dirty="0"/>
          </a:p>
          <a:p>
            <a:r>
              <a:rPr lang="en-GB" dirty="0"/>
              <a:t>To </a:t>
            </a:r>
            <a:r>
              <a:rPr lang="en-GB" dirty="0" err="1"/>
              <a:t>honor</a:t>
            </a:r>
            <a:r>
              <a:rPr lang="en-GB" dirty="0"/>
              <a:t> and love as a deity.</a:t>
            </a:r>
          </a:p>
          <a:p>
            <a:r>
              <a:rPr lang="en-GB" dirty="0"/>
              <a:t>To regard with ardent or adoring esteem or devotion. See Synonyms at </a:t>
            </a:r>
            <a:r>
              <a:rPr lang="en-GB" dirty="0">
                <a:hlinkClick r:id="rId3"/>
              </a:rPr>
              <a:t>revere</a:t>
            </a:r>
            <a:r>
              <a:rPr lang="en-GB" baseline="30000" dirty="0"/>
              <a:t>1</a:t>
            </a:r>
            <a:r>
              <a:rPr lang="en-GB" dirty="0"/>
              <a:t>.</a:t>
            </a:r>
          </a:p>
          <a:p>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83</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090550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608" y="365125"/>
            <a:ext cx="11250592" cy="815493"/>
          </a:xfrm>
        </p:spPr>
        <p:txBody>
          <a:bodyPr>
            <a:normAutofit fontScale="90000"/>
          </a:bodyPr>
          <a:lstStyle/>
          <a:p>
            <a:r>
              <a:rPr lang="en-GB" sz="3600" b="1" u="sng" dirty="0"/>
              <a:t>1b. Analysis to: </a:t>
            </a:r>
            <a:r>
              <a:rPr lang="en-GB" sz="3600" b="1" dirty="0"/>
              <a:t>Jesus claimed (or accepted) people worshipping him.</a:t>
            </a:r>
          </a:p>
        </p:txBody>
      </p:sp>
      <p:sp>
        <p:nvSpPr>
          <p:cNvPr id="3" name="Content Placeholder 2"/>
          <p:cNvSpPr>
            <a:spLocks noGrp="1"/>
          </p:cNvSpPr>
          <p:nvPr>
            <p:ph idx="1"/>
          </p:nvPr>
        </p:nvSpPr>
        <p:spPr>
          <a:xfrm>
            <a:off x="838200" y="1365813"/>
            <a:ext cx="10515600" cy="4811150"/>
          </a:xfrm>
        </p:spPr>
        <p:txBody>
          <a:bodyPr>
            <a:normAutofit fontScale="92500" lnSpcReduction="10000"/>
          </a:bodyPr>
          <a:lstStyle/>
          <a:p>
            <a:pPr marL="457200" indent="-457200">
              <a:buFont typeface="+mj-lt"/>
              <a:buAutoNum type="arabicPeriod"/>
            </a:pPr>
            <a:r>
              <a:rPr lang="en-US" sz="2100" b="1" i="1" dirty="0">
                <a:solidFill>
                  <a:srgbClr val="008000"/>
                </a:solidFill>
              </a:rPr>
              <a:t>Jesus never said in the entire Bible “Worship me”!</a:t>
            </a:r>
          </a:p>
          <a:p>
            <a:pPr marL="457200" indent="-457200">
              <a:buFont typeface="+mj-lt"/>
              <a:buAutoNum type="arabicPeriod"/>
            </a:pPr>
            <a:endParaRPr lang="en-US" sz="2400" b="1" i="1" dirty="0">
              <a:solidFill>
                <a:srgbClr val="008000"/>
              </a:solidFill>
            </a:endParaRPr>
          </a:p>
          <a:p>
            <a:pPr marL="457200" indent="-457200">
              <a:buFont typeface="+mj-lt"/>
              <a:buAutoNum type="arabicPeriod"/>
            </a:pPr>
            <a:r>
              <a:rPr lang="en-US" sz="2100" b="1" i="1" dirty="0">
                <a:solidFill>
                  <a:srgbClr val="008000"/>
                </a:solidFill>
              </a:rPr>
              <a:t>Jesus on the contrary said to worship the Lord </a:t>
            </a:r>
            <a:r>
              <a:rPr lang="en-US" sz="2100" b="1" i="1" u="sng" dirty="0">
                <a:solidFill>
                  <a:srgbClr val="008000"/>
                </a:solidFill>
              </a:rPr>
              <a:t>God</a:t>
            </a:r>
            <a:r>
              <a:rPr lang="en-US" sz="2100" b="1" i="1" dirty="0">
                <a:solidFill>
                  <a:srgbClr val="008000"/>
                </a:solidFill>
              </a:rPr>
              <a:t> on a number of occasions:</a:t>
            </a:r>
          </a:p>
          <a:p>
            <a:pPr marL="0" indent="0">
              <a:buNone/>
            </a:pPr>
            <a:endParaRPr lang="en-US" sz="1800" b="1" i="1" dirty="0">
              <a:solidFill>
                <a:srgbClr val="008000"/>
              </a:solidFill>
            </a:endParaRPr>
          </a:p>
          <a:p>
            <a:pPr marL="457200" lvl="1" indent="0">
              <a:buNone/>
            </a:pPr>
            <a:r>
              <a:rPr lang="en-GB" sz="2200" dirty="0"/>
              <a:t>“</a:t>
            </a:r>
            <a:r>
              <a:rPr lang="en-GB" dirty="0"/>
              <a:t>Thou shalt </a:t>
            </a:r>
            <a:r>
              <a:rPr lang="en-GB" b="1" u="sng" dirty="0"/>
              <a:t>worship</a:t>
            </a:r>
            <a:r>
              <a:rPr lang="en-GB" dirty="0"/>
              <a:t> the </a:t>
            </a:r>
            <a:r>
              <a:rPr lang="en-GB" b="1" u="sng" dirty="0"/>
              <a:t>Lord thy God</a:t>
            </a:r>
            <a:r>
              <a:rPr lang="en-GB" dirty="0"/>
              <a:t>, and </a:t>
            </a:r>
            <a:r>
              <a:rPr lang="en-GB" b="1" u="sng" dirty="0"/>
              <a:t>Him only</a:t>
            </a:r>
            <a:r>
              <a:rPr lang="en-GB" dirty="0"/>
              <a:t> thou shalt serve</a:t>
            </a:r>
            <a:r>
              <a:rPr lang="en-GB" b="1" i="1" dirty="0"/>
              <a:t>”  </a:t>
            </a:r>
            <a:r>
              <a:rPr lang="en-GB" dirty="0"/>
              <a:t>-    </a:t>
            </a:r>
            <a:r>
              <a:rPr lang="en-GB" sz="2200" dirty="0"/>
              <a:t>Luke 4:8</a:t>
            </a:r>
          </a:p>
          <a:p>
            <a:pPr marL="457200" lvl="1" indent="0">
              <a:buNone/>
            </a:pPr>
            <a:endParaRPr lang="en-GB" dirty="0"/>
          </a:p>
          <a:p>
            <a:pPr marL="457200" lvl="1" indent="0">
              <a:buNone/>
            </a:pPr>
            <a:r>
              <a:rPr lang="en-GB" dirty="0"/>
              <a:t>“Jesus </a:t>
            </a:r>
            <a:r>
              <a:rPr lang="en-GB" dirty="0" err="1"/>
              <a:t>saith</a:t>
            </a:r>
            <a:r>
              <a:rPr lang="en-GB" dirty="0"/>
              <a:t> unto her, </a:t>
            </a:r>
            <a:r>
              <a:rPr lang="en-GB" b="1" dirty="0"/>
              <a:t>... worship the Father</a:t>
            </a:r>
            <a:r>
              <a:rPr lang="en-GB" dirty="0"/>
              <a:t>” -   John 4:21.</a:t>
            </a:r>
          </a:p>
          <a:p>
            <a:pPr marL="457200" lvl="1" indent="0">
              <a:buNone/>
            </a:pPr>
            <a:endParaRPr lang="en-GB" dirty="0"/>
          </a:p>
          <a:p>
            <a:pPr marL="457200" lvl="1" indent="0">
              <a:buNone/>
            </a:pPr>
            <a:r>
              <a:rPr lang="en-GB" dirty="0"/>
              <a:t>“But the hour cometh, and now is, when the true worshippers shall worship the Father in spirit and in truth: for the Father </a:t>
            </a:r>
            <a:r>
              <a:rPr lang="en-GB" dirty="0" err="1"/>
              <a:t>seeketh</a:t>
            </a:r>
            <a:r>
              <a:rPr lang="en-GB" dirty="0"/>
              <a:t> such to </a:t>
            </a:r>
            <a:r>
              <a:rPr lang="en-GB" b="1" dirty="0"/>
              <a:t>worship HIM</a:t>
            </a:r>
            <a:r>
              <a:rPr lang="en-GB" dirty="0"/>
              <a:t>”   </a:t>
            </a:r>
            <a:r>
              <a:rPr lang="en-GB" b="1" i="1" dirty="0"/>
              <a:t>-   </a:t>
            </a:r>
            <a:r>
              <a:rPr lang="en-GB" dirty="0"/>
              <a:t>John 4:23.</a:t>
            </a:r>
          </a:p>
          <a:p>
            <a:pPr marL="457200" lvl="1" indent="0">
              <a:buNone/>
            </a:pPr>
            <a:endParaRPr lang="en-GB" sz="1800" dirty="0"/>
          </a:p>
          <a:p>
            <a:pPr marL="0" indent="0">
              <a:buNone/>
            </a:pPr>
            <a:r>
              <a:rPr lang="en-GB" sz="2100" i="1" dirty="0"/>
              <a:t>(Note: He did not say “worship Us only” or “Him and I only”.)</a:t>
            </a:r>
          </a:p>
          <a:p>
            <a:pPr marL="0" indent="0">
              <a:buNone/>
            </a:pPr>
            <a:endParaRPr lang="en-GB" sz="2200" dirty="0"/>
          </a:p>
          <a:p>
            <a:pPr marL="514350" indent="-514350">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a:p>
            <a:pPr marL="514350" indent="-514350">
              <a:buAutoNum type="arabicPeriod"/>
            </a:pPr>
            <a:endParaRPr lang="en-GB" sz="2400" b="1" i="1" dirty="0">
              <a:solidFill>
                <a:srgbClr val="008000"/>
              </a:solidFill>
            </a:endParaRPr>
          </a:p>
        </p:txBody>
      </p:sp>
      <p:sp>
        <p:nvSpPr>
          <p:cNvPr id="4" name="Slide Number Placeholder 3"/>
          <p:cNvSpPr>
            <a:spLocks noGrp="1"/>
          </p:cNvSpPr>
          <p:nvPr>
            <p:ph type="sldNum" sz="quarter" idx="12"/>
          </p:nvPr>
        </p:nvSpPr>
        <p:spPr/>
        <p:txBody>
          <a:bodyPr/>
          <a:lstStyle/>
          <a:p>
            <a:fld id="{10806DA5-E7E3-401E-9CC0-A5C56C0FA5E8}" type="slidenum">
              <a:rPr lang="en-GB" smtClean="0"/>
              <a:t>84</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50738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746504"/>
            <a:ext cx="3081528" cy="2487168"/>
          </a:xfrm>
          <a:solidFill>
            <a:schemeClr val="accent1">
              <a:lumMod val="60000"/>
              <a:lumOff val="40000"/>
            </a:schemeClr>
          </a:solidFill>
        </p:spPr>
        <p:txBody>
          <a:bodyPr>
            <a:normAutofit/>
          </a:bodyPr>
          <a:lstStyle/>
          <a:p>
            <a:pPr marL="0" indent="0">
              <a:buNone/>
            </a:pPr>
            <a:r>
              <a:rPr lang="en-GB" sz="1800" dirty="0"/>
              <a:t>“Tell me so that I may believe in him..” Jesus said, “You have now seen him; in fact, he is the one speaking with you..” Then the man said, “</a:t>
            </a:r>
            <a:r>
              <a:rPr lang="en-GB" sz="1800" b="1" dirty="0">
                <a:solidFill>
                  <a:srgbClr val="FF0000"/>
                </a:solidFill>
              </a:rPr>
              <a:t>Lord</a:t>
            </a:r>
            <a:r>
              <a:rPr lang="en-GB" sz="1800" dirty="0"/>
              <a:t>. I believe,” and he </a:t>
            </a:r>
            <a:r>
              <a:rPr lang="en-GB" sz="1800" b="1" dirty="0">
                <a:solidFill>
                  <a:srgbClr val="FF0000"/>
                </a:solidFill>
              </a:rPr>
              <a:t>worshipped him</a:t>
            </a:r>
            <a:r>
              <a:rPr lang="en-GB" sz="1800" dirty="0"/>
              <a:t>.” </a:t>
            </a:r>
          </a:p>
          <a:p>
            <a:pPr marL="0" indent="0">
              <a:buNone/>
            </a:pPr>
            <a:r>
              <a:rPr lang="en-GB" sz="1400" dirty="0"/>
              <a:t>(John 9:35-38).</a:t>
            </a:r>
          </a:p>
        </p:txBody>
      </p:sp>
      <p:sp>
        <p:nvSpPr>
          <p:cNvPr id="4" name="Title 1"/>
          <p:cNvSpPr>
            <a:spLocks noGrp="1"/>
          </p:cNvSpPr>
          <p:nvPr>
            <p:ph type="title"/>
          </p:nvPr>
        </p:nvSpPr>
        <p:spPr>
          <a:xfrm>
            <a:off x="838200" y="749844"/>
            <a:ext cx="10515600" cy="715530"/>
          </a:xfrm>
        </p:spPr>
        <p:txBody>
          <a:bodyPr>
            <a:noAutofit/>
          </a:bodyPr>
          <a:lstStyle/>
          <a:p>
            <a:r>
              <a:rPr lang="en-GB" sz="2400" b="1" dirty="0"/>
              <a:t>Q: But if he is not meant to be worshipped, then why did he allow the people to worship him. </a:t>
            </a:r>
            <a:endParaRPr lang="en-US" sz="2400" b="1" dirty="0"/>
          </a:p>
        </p:txBody>
      </p:sp>
      <p:sp>
        <p:nvSpPr>
          <p:cNvPr id="5" name="Title 1"/>
          <p:cNvSpPr txBox="1">
            <a:spLocks/>
          </p:cNvSpPr>
          <p:nvPr/>
        </p:nvSpPr>
        <p:spPr>
          <a:xfrm>
            <a:off x="6724891" y="6331352"/>
            <a:ext cx="5208608" cy="5266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u="sng"/>
              <a:t>1a. Analysis to: </a:t>
            </a:r>
            <a:r>
              <a:rPr lang="en-GB" sz="1600"/>
              <a:t>Jesus himself claimed he was God.</a:t>
            </a:r>
            <a:endParaRPr lang="en-GB" sz="1600" dirty="0"/>
          </a:p>
        </p:txBody>
      </p:sp>
      <p:sp>
        <p:nvSpPr>
          <p:cNvPr id="2" name="Rectangle 1"/>
          <p:cNvSpPr/>
          <p:nvPr/>
        </p:nvSpPr>
        <p:spPr>
          <a:xfrm>
            <a:off x="838200" y="288179"/>
            <a:ext cx="10875264" cy="461665"/>
          </a:xfrm>
          <a:prstGeom prst="rect">
            <a:avLst/>
          </a:prstGeom>
        </p:spPr>
        <p:txBody>
          <a:bodyPr wrap="square">
            <a:spAutoFit/>
          </a:bodyPr>
          <a:lstStyle/>
          <a:p>
            <a:r>
              <a:rPr lang="en-GB" sz="2400" b="1" i="1" dirty="0">
                <a:solidFill>
                  <a:srgbClr val="008000"/>
                </a:solidFill>
              </a:rPr>
              <a:t>3. Analysis of the verses quoted in support of Jesus being worshipped. </a:t>
            </a:r>
          </a:p>
        </p:txBody>
      </p:sp>
      <p:sp>
        <p:nvSpPr>
          <p:cNvPr id="7" name="Content Placeholder 4"/>
          <p:cNvSpPr txBox="1">
            <a:spLocks/>
          </p:cNvSpPr>
          <p:nvPr/>
        </p:nvSpPr>
        <p:spPr>
          <a:xfrm>
            <a:off x="3401568" y="1825625"/>
            <a:ext cx="79522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i="1" dirty="0"/>
              <a:t>The word does not necessarily mean “worship” and the same </a:t>
            </a:r>
            <a:r>
              <a:rPr lang="en-GB" sz="2400" i="1" dirty="0" err="1"/>
              <a:t>greek</a:t>
            </a:r>
            <a:r>
              <a:rPr lang="en-GB" sz="2400" i="1" dirty="0"/>
              <a:t> word (</a:t>
            </a:r>
            <a:r>
              <a:rPr lang="en-GB" sz="2400" b="1" i="1" dirty="0" err="1"/>
              <a:t>proskuneo</a:t>
            </a:r>
            <a:r>
              <a:rPr lang="en-GB" sz="2400" dirty="0"/>
              <a:t> - </a:t>
            </a:r>
            <a:r>
              <a:rPr lang="el-GR" sz="2400" b="1" i="1" dirty="0"/>
              <a:t>προσεκυνησεν</a:t>
            </a:r>
            <a:r>
              <a:rPr lang="en-GB" sz="2400" i="1" dirty="0"/>
              <a:t>) is translated as:</a:t>
            </a:r>
          </a:p>
          <a:p>
            <a:pPr lvl="1"/>
            <a:r>
              <a:rPr lang="en-GB" sz="2000" i="1" dirty="0"/>
              <a:t> “prostrated to”, or </a:t>
            </a:r>
          </a:p>
          <a:p>
            <a:pPr lvl="1"/>
            <a:r>
              <a:rPr lang="en-GB" sz="2000" i="1" dirty="0"/>
              <a:t>“bowed down” or </a:t>
            </a:r>
          </a:p>
          <a:p>
            <a:pPr lvl="1"/>
            <a:r>
              <a:rPr lang="en-GB" sz="2000" i="1" dirty="0"/>
              <a:t>“payed respects to” or </a:t>
            </a:r>
          </a:p>
          <a:p>
            <a:pPr lvl="1"/>
            <a:r>
              <a:rPr lang="en-GB" sz="2000" i="1" dirty="0"/>
              <a:t>“payed homage to”</a:t>
            </a:r>
          </a:p>
          <a:p>
            <a:pPr marL="457200" lvl="1" indent="0">
              <a:buNone/>
            </a:pPr>
            <a:endParaRPr lang="en-GB" sz="2000" i="1" dirty="0"/>
          </a:p>
        </p:txBody>
      </p:sp>
      <p:sp>
        <p:nvSpPr>
          <p:cNvPr id="8" name="Content Placeholder 2"/>
          <p:cNvSpPr txBox="1">
            <a:spLocks/>
          </p:cNvSpPr>
          <p:nvPr/>
        </p:nvSpPr>
        <p:spPr>
          <a:xfrm>
            <a:off x="320040" y="4502483"/>
            <a:ext cx="3081528" cy="2034731"/>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“Then the eleven disciples went to Galilee, to the mountain where Jesus had told them to go. When they saw him, </a:t>
            </a:r>
            <a:r>
              <a:rPr lang="en-US" sz="1800" dirty="0">
                <a:solidFill>
                  <a:srgbClr val="FF0000"/>
                </a:solidFill>
              </a:rPr>
              <a:t>they worshipped him...”  </a:t>
            </a:r>
          </a:p>
          <a:p>
            <a:pPr marL="0" indent="0">
              <a:buNone/>
            </a:pPr>
            <a:r>
              <a:rPr lang="en-US" sz="1600" dirty="0"/>
              <a:t>(Matthew 28:16-17).</a:t>
            </a:r>
          </a:p>
        </p:txBody>
      </p:sp>
      <p:sp>
        <p:nvSpPr>
          <p:cNvPr id="9" name="Content Placeholder 2"/>
          <p:cNvSpPr txBox="1">
            <a:spLocks/>
          </p:cNvSpPr>
          <p:nvPr/>
        </p:nvSpPr>
        <p:spPr>
          <a:xfrm>
            <a:off x="3677696" y="4502483"/>
            <a:ext cx="8035768" cy="701246"/>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t>One may argue, “worshipping, bowing down, prostrating, paying homage </a:t>
            </a:r>
            <a:r>
              <a:rPr lang="en-GB" sz="1600" dirty="0" err="1"/>
              <a:t>etc</a:t>
            </a:r>
            <a:r>
              <a:rPr lang="en-GB" sz="1600" dirty="0"/>
              <a:t>” are all synonymous terms. So it still could apply that Jesus was worshipped.</a:t>
            </a:r>
          </a:p>
        </p:txBody>
      </p:sp>
      <p:sp>
        <p:nvSpPr>
          <p:cNvPr id="6" name="Slide Number Placeholder 5"/>
          <p:cNvSpPr>
            <a:spLocks noGrp="1"/>
          </p:cNvSpPr>
          <p:nvPr>
            <p:ph type="sldNum" sz="quarter" idx="12"/>
          </p:nvPr>
        </p:nvSpPr>
        <p:spPr/>
        <p:txBody>
          <a:bodyPr/>
          <a:lstStyle/>
          <a:p>
            <a:fld id="{10806DA5-E7E3-401E-9CC0-A5C56C0FA5E8}" type="slidenum">
              <a:rPr lang="en-GB" smtClean="0"/>
              <a:t>85</a:t>
            </a:fld>
            <a:endParaRPr lang="en-GB" dirty="0"/>
          </a:p>
        </p:txBody>
      </p:sp>
      <p:sp>
        <p:nvSpPr>
          <p:cNvPr id="10" name="Footer Placeholder 9"/>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11" name="Date Placeholder 10"/>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213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512" y="232700"/>
            <a:ext cx="11424976" cy="864158"/>
          </a:xfrm>
        </p:spPr>
        <p:txBody>
          <a:bodyPr>
            <a:noAutofit/>
          </a:bodyPr>
          <a:lstStyle/>
          <a:p>
            <a:r>
              <a:rPr lang="en-GB" sz="2000" dirty="0"/>
              <a:t>In nearly all the major versions of the Bible when the word </a:t>
            </a:r>
            <a:r>
              <a:rPr lang="en-GB" sz="2000" b="1" i="1" dirty="0" err="1"/>
              <a:t>proskuneo</a:t>
            </a:r>
            <a:r>
              <a:rPr lang="en-GB" sz="2000" dirty="0"/>
              <a:t> (</a:t>
            </a:r>
            <a:r>
              <a:rPr lang="el-GR" sz="2000" b="1" i="1" dirty="0"/>
              <a:t>προσεκυνησεν</a:t>
            </a:r>
            <a:r>
              <a:rPr lang="en-GB" sz="2000" b="1" i="1" dirty="0"/>
              <a:t>) </a:t>
            </a:r>
            <a:r>
              <a:rPr lang="en-GB" sz="2000" dirty="0"/>
              <a:t>is used, it is translated as “</a:t>
            </a:r>
            <a:r>
              <a:rPr lang="en-GB" sz="2000" b="1" dirty="0">
                <a:solidFill>
                  <a:srgbClr val="FF5050"/>
                </a:solidFill>
              </a:rPr>
              <a:t>Worship</a:t>
            </a:r>
            <a:r>
              <a:rPr lang="en-GB" sz="2000" dirty="0"/>
              <a:t>” when in the context of Jesus (NT). However it is translated as </a:t>
            </a:r>
            <a:r>
              <a:rPr lang="en-GB" sz="2000" b="1" i="1" dirty="0"/>
              <a:t>“</a:t>
            </a:r>
            <a:r>
              <a:rPr lang="en-GB" sz="2000" b="1" i="1" dirty="0">
                <a:solidFill>
                  <a:srgbClr val="008000"/>
                </a:solidFill>
              </a:rPr>
              <a:t>paid homage, respect, </a:t>
            </a:r>
            <a:r>
              <a:rPr lang="en-GB" sz="2000" b="1" i="1" dirty="0" err="1">
                <a:solidFill>
                  <a:srgbClr val="008000"/>
                </a:solidFill>
              </a:rPr>
              <a:t>honor</a:t>
            </a:r>
            <a:r>
              <a:rPr lang="en-GB" sz="2000" b="1" i="1" dirty="0">
                <a:solidFill>
                  <a:srgbClr val="008000"/>
                </a:solidFill>
              </a:rPr>
              <a:t>, prostrate, bowed</a:t>
            </a:r>
            <a:r>
              <a:rPr lang="en-GB" sz="2000" b="1" i="1" dirty="0"/>
              <a:t>” </a:t>
            </a:r>
            <a:r>
              <a:rPr lang="en-GB" sz="2000" dirty="0" err="1"/>
              <a:t>etc</a:t>
            </a:r>
            <a:r>
              <a:rPr lang="en-GB" sz="2000" b="1" i="1" dirty="0"/>
              <a:t> </a:t>
            </a:r>
            <a:r>
              <a:rPr lang="en-GB" sz="2000" dirty="0"/>
              <a:t>in every other context, especially in OT.</a:t>
            </a:r>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3"/>
          <a:stretch>
            <a:fillRect/>
          </a:stretch>
        </p:blipFill>
        <p:spPr>
          <a:xfrm>
            <a:off x="534604" y="1232249"/>
            <a:ext cx="5002038" cy="5474187"/>
          </a:xfrm>
          <a:prstGeom prst="rect">
            <a:avLst/>
          </a:prstGeom>
          <a:ln w="28575">
            <a:solidFill>
              <a:srgbClr val="FF0000"/>
            </a:solidFill>
          </a:ln>
        </p:spPr>
      </p:pic>
      <p:pic>
        <p:nvPicPr>
          <p:cNvPr id="7" name="Picture 6"/>
          <p:cNvPicPr>
            <a:picLocks noChangeAspect="1"/>
          </p:cNvPicPr>
          <p:nvPr/>
        </p:nvPicPr>
        <p:blipFill>
          <a:blip r:embed="rId4"/>
          <a:stretch>
            <a:fillRect/>
          </a:stretch>
        </p:blipFill>
        <p:spPr>
          <a:xfrm>
            <a:off x="6096000" y="1232249"/>
            <a:ext cx="4824045" cy="5474187"/>
          </a:xfrm>
          <a:prstGeom prst="rect">
            <a:avLst/>
          </a:prstGeom>
          <a:ln w="28575">
            <a:solidFill>
              <a:srgbClr val="008000"/>
            </a:solidFill>
          </a:ln>
        </p:spPr>
      </p:pic>
      <p:sp>
        <p:nvSpPr>
          <p:cNvPr id="4" name="Slide Number Placeholder 3"/>
          <p:cNvSpPr>
            <a:spLocks noGrp="1"/>
          </p:cNvSpPr>
          <p:nvPr>
            <p:ph type="sldNum" sz="quarter" idx="12"/>
          </p:nvPr>
        </p:nvSpPr>
        <p:spPr/>
        <p:txBody>
          <a:bodyPr/>
          <a:lstStyle/>
          <a:p>
            <a:fld id="{10806DA5-E7E3-401E-9CC0-A5C56C0FA5E8}" type="slidenum">
              <a:rPr lang="en-GB" smtClean="0"/>
              <a:t>86</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104342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1"/>
            <a:ext cx="10515600" cy="921226"/>
          </a:xfrm>
        </p:spPr>
        <p:txBody>
          <a:bodyPr>
            <a:normAutofit/>
          </a:bodyPr>
          <a:lstStyle/>
          <a:p>
            <a:pPr algn="ctr"/>
            <a:r>
              <a:rPr lang="en-GB" sz="2400" dirty="0"/>
              <a:t>Here you can see in some versions it is translated as “worshipped” and in others as “paid homage” or “fell upon his face”. </a:t>
            </a:r>
          </a:p>
        </p:txBody>
      </p:sp>
      <p:pic>
        <p:nvPicPr>
          <p:cNvPr id="4" name="Picture 3"/>
          <p:cNvPicPr>
            <a:picLocks noChangeAspect="1"/>
          </p:cNvPicPr>
          <p:nvPr/>
        </p:nvPicPr>
        <p:blipFill rotWithShape="1">
          <a:blip r:embed="rId3"/>
          <a:srcRect l="14566" t="15312" r="16267" b="30586"/>
          <a:stretch/>
        </p:blipFill>
        <p:spPr>
          <a:xfrm>
            <a:off x="906780" y="1459987"/>
            <a:ext cx="10378440" cy="4566382"/>
          </a:xfrm>
          <a:prstGeom prst="rect">
            <a:avLst/>
          </a:prstGeom>
        </p:spPr>
      </p:pic>
      <p:sp>
        <p:nvSpPr>
          <p:cNvPr id="3" name="Slide Number Placeholder 2"/>
          <p:cNvSpPr>
            <a:spLocks noGrp="1"/>
          </p:cNvSpPr>
          <p:nvPr>
            <p:ph type="sldNum" sz="quarter" idx="12"/>
          </p:nvPr>
        </p:nvSpPr>
        <p:spPr/>
        <p:txBody>
          <a:bodyPr/>
          <a:lstStyle/>
          <a:p>
            <a:fld id="{10806DA5-E7E3-401E-9CC0-A5C56C0FA5E8}" type="slidenum">
              <a:rPr lang="en-GB" smtClean="0"/>
              <a:t>87</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0585746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1956" y="1825625"/>
            <a:ext cx="3626322" cy="4351338"/>
          </a:xfrm>
        </p:spPr>
        <p:txBody>
          <a:bodyPr>
            <a:normAutofit/>
          </a:bodyPr>
          <a:lstStyle/>
          <a:p>
            <a:pPr marL="0" indent="0">
              <a:buNone/>
            </a:pPr>
            <a:r>
              <a:rPr lang="en-GB" sz="2000" dirty="0"/>
              <a:t>Here the same word (</a:t>
            </a:r>
            <a:r>
              <a:rPr lang="el-GR" sz="2000" b="1" dirty="0"/>
              <a:t>προσεκυνησεν</a:t>
            </a:r>
            <a:r>
              <a:rPr lang="en-GB" sz="2000" dirty="0"/>
              <a:t>) which should be translated as worshipped like in the NT scenarios related to Christ is translated as:</a:t>
            </a:r>
          </a:p>
          <a:p>
            <a:pPr marL="0" indent="0">
              <a:buNone/>
            </a:pPr>
            <a:r>
              <a:rPr lang="en-GB" sz="2000" dirty="0"/>
              <a:t>“Bowed down” or </a:t>
            </a:r>
          </a:p>
          <a:p>
            <a:pPr marL="0" indent="0">
              <a:buNone/>
            </a:pPr>
            <a:r>
              <a:rPr lang="en-GB" sz="2000" dirty="0"/>
              <a:t>“prostrated” or </a:t>
            </a:r>
          </a:p>
          <a:p>
            <a:pPr marL="0" indent="0">
              <a:buNone/>
            </a:pPr>
            <a:r>
              <a:rPr lang="en-GB" sz="2000" dirty="0"/>
              <a:t>“to pay </a:t>
            </a:r>
            <a:r>
              <a:rPr lang="en-GB" sz="2000" dirty="0" err="1"/>
              <a:t>honor</a:t>
            </a:r>
            <a:r>
              <a:rPr lang="en-GB" sz="2000" dirty="0"/>
              <a:t>” </a:t>
            </a:r>
          </a:p>
          <a:p>
            <a:pPr marL="0" indent="0">
              <a:buNone/>
            </a:pPr>
            <a:r>
              <a:rPr lang="en-GB" sz="2000" dirty="0"/>
              <a:t>in all major versions of the Bible. </a:t>
            </a:r>
          </a:p>
        </p:txBody>
      </p:sp>
      <p:pic>
        <p:nvPicPr>
          <p:cNvPr id="4" name="Picture 3"/>
          <p:cNvPicPr>
            <a:picLocks noChangeAspect="1"/>
          </p:cNvPicPr>
          <p:nvPr/>
        </p:nvPicPr>
        <p:blipFill>
          <a:blip r:embed="rId3"/>
          <a:stretch>
            <a:fillRect/>
          </a:stretch>
        </p:blipFill>
        <p:spPr>
          <a:xfrm>
            <a:off x="171955" y="1312879"/>
            <a:ext cx="11848090" cy="377809"/>
          </a:xfrm>
          <a:prstGeom prst="rect">
            <a:avLst/>
          </a:prstGeom>
        </p:spPr>
      </p:pic>
      <p:sp>
        <p:nvSpPr>
          <p:cNvPr id="5" name="Rectangle 4"/>
          <p:cNvSpPr/>
          <p:nvPr/>
        </p:nvSpPr>
        <p:spPr>
          <a:xfrm>
            <a:off x="9154048" y="1195754"/>
            <a:ext cx="1647930" cy="494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3540192" y="1807813"/>
            <a:ext cx="8479853" cy="3933179"/>
          </a:xfrm>
          <a:prstGeom prst="rect">
            <a:avLst/>
          </a:prstGeom>
        </p:spPr>
      </p:pic>
      <p:sp>
        <p:nvSpPr>
          <p:cNvPr id="7" name="Slide Number Placeholder 6"/>
          <p:cNvSpPr>
            <a:spLocks noGrp="1"/>
          </p:cNvSpPr>
          <p:nvPr>
            <p:ph type="sldNum" sz="quarter" idx="12"/>
          </p:nvPr>
        </p:nvSpPr>
        <p:spPr/>
        <p:txBody>
          <a:bodyPr/>
          <a:lstStyle/>
          <a:p>
            <a:fld id="{10806DA5-E7E3-401E-9CC0-A5C56C0FA5E8}" type="slidenum">
              <a:rPr lang="en-GB" smtClean="0"/>
              <a:t>88</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130283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838200" y="288179"/>
            <a:ext cx="10875264" cy="769441"/>
          </a:xfrm>
          <a:prstGeom prst="rect">
            <a:avLst/>
          </a:prstGeom>
        </p:spPr>
        <p:txBody>
          <a:bodyPr wrap="square">
            <a:spAutoFit/>
          </a:bodyPr>
          <a:lstStyle/>
          <a:p>
            <a:r>
              <a:rPr lang="en-GB" sz="2000" b="1" i="1" dirty="0">
                <a:solidFill>
                  <a:srgbClr val="008000"/>
                </a:solidFill>
              </a:rPr>
              <a:t>4. This word </a:t>
            </a:r>
            <a:r>
              <a:rPr lang="en-GB" sz="2000" b="1" i="1" dirty="0" err="1">
                <a:solidFill>
                  <a:srgbClr val="008000"/>
                </a:solidFill>
              </a:rPr>
              <a:t>proskuneo</a:t>
            </a:r>
            <a:r>
              <a:rPr lang="en-GB" sz="2000" dirty="0">
                <a:solidFill>
                  <a:srgbClr val="008000"/>
                </a:solidFill>
              </a:rPr>
              <a:t> (</a:t>
            </a:r>
            <a:r>
              <a:rPr lang="el-GR" sz="2000" b="1" i="1" dirty="0">
                <a:solidFill>
                  <a:srgbClr val="008000"/>
                </a:solidFill>
              </a:rPr>
              <a:t>προσεκυνησεν</a:t>
            </a:r>
            <a:r>
              <a:rPr lang="en-GB" sz="2000" b="1" i="1" dirty="0">
                <a:solidFill>
                  <a:srgbClr val="008000"/>
                </a:solidFill>
              </a:rPr>
              <a:t>) is also used in the Old Testament for other people and Prophets</a:t>
            </a:r>
            <a:r>
              <a:rPr lang="en-GB" sz="2400" b="1" i="1" dirty="0">
                <a:solidFill>
                  <a:srgbClr val="008000"/>
                </a:solidFill>
              </a:rPr>
              <a:t>. </a:t>
            </a:r>
          </a:p>
        </p:txBody>
      </p:sp>
      <p:sp>
        <p:nvSpPr>
          <p:cNvPr id="8" name="Rectangle 7"/>
          <p:cNvSpPr/>
          <p:nvPr/>
        </p:nvSpPr>
        <p:spPr>
          <a:xfrm>
            <a:off x="889698" y="5317439"/>
            <a:ext cx="10278626" cy="1015663"/>
          </a:xfrm>
          <a:prstGeom prst="rect">
            <a:avLst/>
          </a:prstGeom>
        </p:spPr>
        <p:txBody>
          <a:bodyPr wrap="square">
            <a:spAutoFit/>
          </a:bodyPr>
          <a:lstStyle/>
          <a:p>
            <a:r>
              <a:rPr lang="en-GB" sz="2000" b="1" i="1" dirty="0">
                <a:solidFill>
                  <a:srgbClr val="008000"/>
                </a:solidFill>
              </a:rPr>
              <a:t>Does this then mean these other people should also be worshipped? Or does it mean this word was quite commonly used as a figure of speech or to mean paying respects/homage to someone. </a:t>
            </a:r>
          </a:p>
        </p:txBody>
      </p:sp>
      <p:grpSp>
        <p:nvGrpSpPr>
          <p:cNvPr id="10" name="Group 9"/>
          <p:cNvGrpSpPr/>
          <p:nvPr/>
        </p:nvGrpSpPr>
        <p:grpSpPr>
          <a:xfrm>
            <a:off x="0" y="1330220"/>
            <a:ext cx="12058022" cy="1239444"/>
            <a:chOff x="0" y="1330220"/>
            <a:chExt cx="12058022" cy="1239444"/>
          </a:xfrm>
        </p:grpSpPr>
        <p:pic>
          <p:nvPicPr>
            <p:cNvPr id="5" name="Picture 4"/>
            <p:cNvPicPr>
              <a:picLocks noChangeAspect="1"/>
            </p:cNvPicPr>
            <p:nvPr/>
          </p:nvPicPr>
          <p:blipFill>
            <a:blip r:embed="rId3"/>
            <a:stretch>
              <a:fillRect/>
            </a:stretch>
          </p:blipFill>
          <p:spPr>
            <a:xfrm>
              <a:off x="0" y="1330220"/>
              <a:ext cx="12058022" cy="1239444"/>
            </a:xfrm>
            <a:prstGeom prst="rect">
              <a:avLst/>
            </a:prstGeom>
          </p:spPr>
        </p:pic>
        <p:sp>
          <p:nvSpPr>
            <p:cNvPr id="9" name="Rectangle 8"/>
            <p:cNvSpPr/>
            <p:nvPr/>
          </p:nvSpPr>
          <p:spPr>
            <a:xfrm>
              <a:off x="5697415" y="1467059"/>
              <a:ext cx="1587640" cy="934497"/>
            </a:xfrm>
            <a:prstGeom prst="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967991" y="2638701"/>
            <a:ext cx="10497178" cy="2031325"/>
          </a:xfrm>
          <a:prstGeom prst="rect">
            <a:avLst/>
          </a:prstGeom>
        </p:spPr>
        <p:txBody>
          <a:bodyPr wrap="square">
            <a:spAutoFit/>
          </a:bodyPr>
          <a:lstStyle/>
          <a:p>
            <a:br>
              <a:rPr lang="en-GB" dirty="0"/>
            </a:br>
            <a:r>
              <a:rPr lang="en-GB" dirty="0"/>
              <a:t>46 Then the king Nebuchadnezzar fell upon his face, and </a:t>
            </a:r>
            <a:r>
              <a:rPr lang="en-GB" b="1" dirty="0"/>
              <a:t>worshipped Daniel</a:t>
            </a:r>
            <a:r>
              <a:rPr lang="en-GB" dirty="0"/>
              <a:t>, and commanded that they should offer an oblation and sweet odours unto him.  -  Daniel 2:46</a:t>
            </a:r>
          </a:p>
          <a:p>
            <a:endParaRPr lang="en-GB" dirty="0"/>
          </a:p>
          <a:p>
            <a:r>
              <a:rPr lang="en-GB" dirty="0"/>
              <a:t>And when the woman of </a:t>
            </a:r>
            <a:r>
              <a:rPr lang="en-GB" dirty="0" err="1"/>
              <a:t>Tekoa</a:t>
            </a:r>
            <a:r>
              <a:rPr lang="en-GB" dirty="0"/>
              <a:t> spoke to the king, she fell on her face to the ground and </a:t>
            </a:r>
            <a:r>
              <a:rPr lang="en-GB" b="1" u="sng" dirty="0"/>
              <a:t>prostrated</a:t>
            </a:r>
            <a:r>
              <a:rPr lang="en-GB" dirty="0"/>
              <a:t> herself, and said, “Help, O king!”  -  2 Samuel 14:4</a:t>
            </a:r>
          </a:p>
          <a:p>
            <a:endParaRPr lang="en-GB" dirty="0"/>
          </a:p>
        </p:txBody>
      </p:sp>
      <p:sp>
        <p:nvSpPr>
          <p:cNvPr id="2" name="Slide Number Placeholder 1"/>
          <p:cNvSpPr>
            <a:spLocks noGrp="1"/>
          </p:cNvSpPr>
          <p:nvPr>
            <p:ph type="sldNum" sz="quarter" idx="12"/>
          </p:nvPr>
        </p:nvSpPr>
        <p:spPr/>
        <p:txBody>
          <a:bodyPr/>
          <a:lstStyle/>
          <a:p>
            <a:fld id="{10806DA5-E7E3-401E-9CC0-A5C56C0FA5E8}" type="slidenum">
              <a:rPr lang="en-GB" smtClean="0"/>
              <a:t>89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90600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sz="4000" b="1" dirty="0"/>
              <a:t>Muslims advised </a:t>
            </a:r>
            <a:r>
              <a:rPr lang="en-GB" sz="4000" b="1" u="sng" dirty="0"/>
              <a:t>not to argue </a:t>
            </a:r>
            <a:r>
              <a:rPr lang="en-GB" sz="4000" b="1" dirty="0"/>
              <a:t>with the People of the book and that we all follow the same God.</a:t>
            </a:r>
          </a:p>
        </p:txBody>
      </p:sp>
      <p:sp>
        <p:nvSpPr>
          <p:cNvPr id="5" name="Content Placeholder 4"/>
          <p:cNvSpPr>
            <a:spLocks noGrp="1"/>
          </p:cNvSpPr>
          <p:nvPr>
            <p:ph idx="1"/>
          </p:nvPr>
        </p:nvSpPr>
        <p:spPr>
          <a:xfrm>
            <a:off x="838200" y="2301394"/>
            <a:ext cx="10515600" cy="4111096"/>
          </a:xfrm>
        </p:spPr>
        <p:txBody>
          <a:bodyPr>
            <a:normAutofit/>
          </a:bodyPr>
          <a:lstStyle/>
          <a:p>
            <a:pPr marL="0" indent="0">
              <a:buNone/>
            </a:pPr>
            <a:r>
              <a:rPr lang="en-GB" b="1" i="1" dirty="0"/>
              <a:t>“</a:t>
            </a:r>
            <a:r>
              <a:rPr lang="en-GB" b="1" i="1" u="sng" dirty="0"/>
              <a:t>And argue not </a:t>
            </a:r>
            <a:r>
              <a:rPr lang="en-GB" b="1" i="1" dirty="0"/>
              <a:t>with the people of the book (Jews and Christians) unless it be in (a way) which is better (than mere arguing), except with such of them that do wrong, and say (to them): ‘We believe in that which has been revealed to us and revealed to you, and </a:t>
            </a:r>
            <a:r>
              <a:rPr lang="en-GB" b="1" i="1" u="sng" dirty="0"/>
              <a:t>our God and your God is One</a:t>
            </a:r>
            <a:r>
              <a:rPr lang="en-GB" b="1" i="1" dirty="0"/>
              <a:t>, and to Him we have submitted” </a:t>
            </a:r>
          </a:p>
          <a:p>
            <a:pPr marL="0" indent="0">
              <a:buNone/>
            </a:pPr>
            <a:endParaRPr lang="en-GB" b="1" i="1" dirty="0"/>
          </a:p>
          <a:p>
            <a:pPr marL="0" indent="0">
              <a:buNone/>
            </a:pPr>
            <a:r>
              <a:rPr lang="en-GB" b="1" dirty="0"/>
              <a:t>Quran - 29:46</a:t>
            </a:r>
          </a:p>
        </p:txBody>
      </p:sp>
      <p:sp>
        <p:nvSpPr>
          <p:cNvPr id="2" name="Slide Number Placeholder 1"/>
          <p:cNvSpPr>
            <a:spLocks noGrp="1"/>
          </p:cNvSpPr>
          <p:nvPr>
            <p:ph type="sldNum" sz="quarter" idx="12"/>
          </p:nvPr>
        </p:nvSpPr>
        <p:spPr/>
        <p:txBody>
          <a:bodyPr/>
          <a:lstStyle/>
          <a:p>
            <a:fld id="{10806DA5-E7E3-401E-9CC0-A5C56C0FA5E8}" type="slidenum">
              <a:rPr lang="en-GB" smtClean="0"/>
              <a:t>9</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4192003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GB" sz="3600"/>
          </a:p>
        </p:txBody>
      </p:sp>
      <p:sp>
        <p:nvSpPr>
          <p:cNvPr id="6" name="Title 1"/>
          <p:cNvSpPr>
            <a:spLocks noGrp="1"/>
          </p:cNvSpPr>
          <p:nvPr>
            <p:ph type="title"/>
          </p:nvPr>
        </p:nvSpPr>
        <p:spPr/>
        <p:txBody>
          <a:bodyPr>
            <a:normAutofit/>
          </a:bodyPr>
          <a:lstStyle/>
          <a:p>
            <a:pPr algn="ctr"/>
            <a:r>
              <a:rPr lang="en-GB" sz="4800" b="1" u="sng" dirty="0"/>
              <a:t>1c. Analysis to: </a:t>
            </a:r>
            <a:r>
              <a:rPr lang="en-GB" sz="4800" b="1" dirty="0"/>
              <a:t>Jesus accepted divine entitlement</a:t>
            </a:r>
          </a:p>
        </p:txBody>
      </p:sp>
      <p:sp>
        <p:nvSpPr>
          <p:cNvPr id="2" name="Slide Number Placeholder 1"/>
          <p:cNvSpPr>
            <a:spLocks noGrp="1"/>
          </p:cNvSpPr>
          <p:nvPr>
            <p:ph type="sldNum" sz="quarter" idx="12"/>
          </p:nvPr>
        </p:nvSpPr>
        <p:spPr/>
        <p:txBody>
          <a:bodyPr/>
          <a:lstStyle/>
          <a:p>
            <a:fld id="{10806DA5-E7E3-401E-9CC0-A5C56C0FA5E8}" type="slidenum">
              <a:rPr lang="en-GB" smtClean="0"/>
              <a:t>90</a:t>
            </a:fld>
            <a:endParaRPr lang="en-GB" dirty="0"/>
          </a:p>
        </p:txBody>
      </p:sp>
      <p:sp>
        <p:nvSpPr>
          <p:cNvPr id="3" name="Footer Placeholder 2"/>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4" name="Date Placeholder 3"/>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876599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7486"/>
            <a:ext cx="10515600" cy="473074"/>
          </a:xfrm>
        </p:spPr>
        <p:txBody>
          <a:bodyPr>
            <a:normAutofit fontScale="90000"/>
          </a:bodyPr>
          <a:lstStyle/>
          <a:p>
            <a:pPr algn="ctr"/>
            <a:r>
              <a:rPr lang="en-GB" sz="3200" u="sng" dirty="0"/>
              <a:t>1c. Analysis to: </a:t>
            </a:r>
            <a:r>
              <a:rPr lang="en-GB" sz="3200" dirty="0"/>
              <a:t>Jesus accepted divine entitlement (God, Lord)</a:t>
            </a:r>
          </a:p>
        </p:txBody>
      </p:sp>
      <p:sp>
        <p:nvSpPr>
          <p:cNvPr id="3" name="Content Placeholder 2"/>
          <p:cNvSpPr>
            <a:spLocks noGrp="1"/>
          </p:cNvSpPr>
          <p:nvPr>
            <p:ph idx="1"/>
          </p:nvPr>
        </p:nvSpPr>
        <p:spPr>
          <a:xfrm>
            <a:off x="838200" y="944880"/>
            <a:ext cx="10515600" cy="5747322"/>
          </a:xfrm>
        </p:spPr>
        <p:txBody>
          <a:bodyPr>
            <a:normAutofit lnSpcReduction="10000"/>
          </a:bodyPr>
          <a:lstStyle/>
          <a:p>
            <a:pPr marL="0" indent="0">
              <a:buNone/>
            </a:pPr>
            <a:r>
              <a:rPr lang="en-GB" sz="2000" b="1" i="1" dirty="0">
                <a:solidFill>
                  <a:srgbClr val="00B050"/>
                </a:solidFill>
              </a:rPr>
              <a:t>1. Jesus puts down the people that call him “Lord”.</a:t>
            </a:r>
          </a:p>
          <a:p>
            <a:pPr marL="0" indent="0">
              <a:buNone/>
            </a:pPr>
            <a:endParaRPr lang="en-GB" sz="2000" dirty="0"/>
          </a:p>
          <a:p>
            <a:pPr marL="0" indent="0">
              <a:buNone/>
            </a:pPr>
            <a:r>
              <a:rPr lang="en-GB" sz="2000" dirty="0"/>
              <a:t>“Not everyone who says to me, ‘</a:t>
            </a:r>
            <a:r>
              <a:rPr lang="en-GB" sz="2000" b="1" dirty="0"/>
              <a:t>Lord, Lord</a:t>
            </a:r>
            <a:r>
              <a:rPr lang="en-GB" sz="2000" dirty="0"/>
              <a:t>,’ will enter the kingdom of heaven, but only the one who does the will of my Father who is in heaven.</a:t>
            </a:r>
          </a:p>
          <a:p>
            <a:pPr marL="0" indent="0">
              <a:buNone/>
            </a:pPr>
            <a:r>
              <a:rPr lang="en-GB" sz="2000" dirty="0"/>
              <a:t>Many will say to me on that day, ‘</a:t>
            </a:r>
            <a:r>
              <a:rPr lang="en-GB" sz="2000" b="1" dirty="0"/>
              <a:t>Lord, Lord, </a:t>
            </a:r>
            <a:r>
              <a:rPr lang="en-GB" sz="2000" dirty="0"/>
              <a:t>did we not prophesy in your name and in your name drive out demons and in your name perform many miracles?’ Then I will tell them plainly, ‘</a:t>
            </a:r>
            <a:r>
              <a:rPr lang="en-GB" sz="2000" b="1" u="sng" dirty="0"/>
              <a:t>I never knew you. Away from me, you evildoers</a:t>
            </a:r>
            <a:r>
              <a:rPr lang="en-GB" sz="2000" dirty="0"/>
              <a:t>!’</a:t>
            </a:r>
          </a:p>
          <a:p>
            <a:pPr marL="0" indent="0">
              <a:buNone/>
            </a:pPr>
            <a:r>
              <a:rPr lang="en-GB" sz="1800" dirty="0"/>
              <a:t>Matthew 7:21-22</a:t>
            </a:r>
          </a:p>
          <a:p>
            <a:pPr marL="0" indent="0">
              <a:buNone/>
            </a:pPr>
            <a:endParaRPr lang="en-GB" sz="2000" dirty="0"/>
          </a:p>
          <a:p>
            <a:pPr marL="0" indent="0">
              <a:buNone/>
            </a:pPr>
            <a:r>
              <a:rPr lang="en-GB" sz="2000" b="1" i="1" dirty="0">
                <a:solidFill>
                  <a:srgbClr val="00B050"/>
                </a:solidFill>
              </a:rPr>
              <a:t>2. Forget calling him “God”, he does not accept them to even call him “Good”. This is a sign of a humble servant/man of God and not someone who is God himself. </a:t>
            </a:r>
          </a:p>
          <a:p>
            <a:pPr marL="0" indent="0">
              <a:buNone/>
            </a:pPr>
            <a:endParaRPr lang="en-GB" sz="2000" b="1" i="1" dirty="0"/>
          </a:p>
          <a:p>
            <a:pPr marL="0" indent="0">
              <a:buNone/>
            </a:pPr>
            <a:r>
              <a:rPr lang="en-GB" sz="2200" dirty="0"/>
              <a:t>“And, </a:t>
            </a:r>
            <a:r>
              <a:rPr lang="en-GB" sz="2200" dirty="0" err="1"/>
              <a:t>behold,one</a:t>
            </a:r>
            <a:r>
              <a:rPr lang="en-GB" sz="2200" dirty="0"/>
              <a:t> came and said unto him, </a:t>
            </a:r>
            <a:r>
              <a:rPr lang="en-GB" sz="2200" b="1" u="sng" dirty="0"/>
              <a:t>Good Master</a:t>
            </a:r>
            <a:r>
              <a:rPr lang="en-GB" sz="2200" dirty="0"/>
              <a:t>, what good thing shall I do, that I may have eternal life? And he said unto him, Why </a:t>
            </a:r>
            <a:r>
              <a:rPr lang="en-GB" sz="2200" dirty="0" err="1"/>
              <a:t>callest</a:t>
            </a:r>
            <a:r>
              <a:rPr lang="en-GB" sz="2200" dirty="0"/>
              <a:t> </a:t>
            </a:r>
            <a:r>
              <a:rPr lang="en-GB" sz="2200" b="1" u="sng" dirty="0"/>
              <a:t>thou me good</a:t>
            </a:r>
            <a:r>
              <a:rPr lang="en-GB" sz="2200" dirty="0"/>
              <a:t>? there is none good but one, that is, God: but if thou wilt enter into life, keep the commandments.” </a:t>
            </a:r>
          </a:p>
          <a:p>
            <a:pPr marL="0" indent="0">
              <a:buNone/>
            </a:pPr>
            <a:r>
              <a:rPr lang="en-GB" sz="1900" dirty="0"/>
              <a:t>Matthew 19:16-17.</a:t>
            </a:r>
            <a:endParaRPr lang="en-GB" sz="1500" i="1" dirty="0"/>
          </a:p>
        </p:txBody>
      </p:sp>
      <p:sp>
        <p:nvSpPr>
          <p:cNvPr id="4" name="Slide Number Placeholder 3"/>
          <p:cNvSpPr>
            <a:spLocks noGrp="1"/>
          </p:cNvSpPr>
          <p:nvPr>
            <p:ph type="sldNum" sz="quarter" idx="12"/>
          </p:nvPr>
        </p:nvSpPr>
        <p:spPr/>
        <p:txBody>
          <a:bodyPr/>
          <a:lstStyle/>
          <a:p>
            <a:fld id="{10806DA5-E7E3-401E-9CC0-A5C56C0FA5E8}" type="slidenum">
              <a:rPr lang="en-GB" smtClean="0"/>
              <a:t>91</a:t>
            </a:fld>
            <a:endParaRPr lang="en-GB" dirty="0"/>
          </a:p>
        </p:txBody>
      </p:sp>
      <p:sp>
        <p:nvSpPr>
          <p:cNvPr id="5" name="Footer Placeholder 4"/>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6" name="Date Placeholder 5"/>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000898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i="1" dirty="0">
                <a:solidFill>
                  <a:srgbClr val="00B050"/>
                </a:solidFill>
              </a:rPr>
              <a:t>3. The word “Lord” (KYRIOS in </a:t>
            </a:r>
            <a:r>
              <a:rPr lang="en-GB" sz="2000" b="1" i="1" dirty="0" err="1">
                <a:solidFill>
                  <a:srgbClr val="00B050"/>
                </a:solidFill>
              </a:rPr>
              <a:t>greek</a:t>
            </a:r>
            <a:r>
              <a:rPr lang="en-GB" sz="2000" b="1" i="1" dirty="0">
                <a:solidFill>
                  <a:srgbClr val="00B050"/>
                </a:solidFill>
              </a:rPr>
              <a:t>) used, does not necessarily mean “Lord” in its original translation.</a:t>
            </a:r>
            <a:endParaRPr lang="en-GB" sz="2000" b="1" i="1" dirty="0"/>
          </a:p>
        </p:txBody>
      </p:sp>
      <p:sp>
        <p:nvSpPr>
          <p:cNvPr id="3" name="Content Placeholder 2"/>
          <p:cNvSpPr>
            <a:spLocks noGrp="1"/>
          </p:cNvSpPr>
          <p:nvPr>
            <p:ph idx="1"/>
          </p:nvPr>
        </p:nvSpPr>
        <p:spPr/>
        <p:txBody>
          <a:bodyPr/>
          <a:lstStyle/>
          <a:p>
            <a:r>
              <a:rPr lang="en-GB" dirty="0"/>
              <a:t>The Greek word </a:t>
            </a:r>
            <a:r>
              <a:rPr lang="en-GB" b="1" i="1" dirty="0"/>
              <a:t>KYRIOS</a:t>
            </a:r>
            <a:r>
              <a:rPr lang="en-GB" dirty="0"/>
              <a:t> is very frequent (80 Mt; 18 Mk; 104 Lk; 52 </a:t>
            </a:r>
            <a:r>
              <a:rPr lang="en-GB" dirty="0" err="1"/>
              <a:t>Jn</a:t>
            </a:r>
            <a:r>
              <a:rPr lang="en-GB" dirty="0"/>
              <a:t>; 107 Acts; 274 Paul; </a:t>
            </a:r>
            <a:r>
              <a:rPr lang="en-GB" b="1" dirty="0">
                <a:solidFill>
                  <a:srgbClr val="00B050"/>
                </a:solidFill>
              </a:rPr>
              <a:t>717 total</a:t>
            </a:r>
            <a:r>
              <a:rPr lang="en-GB" dirty="0"/>
              <a:t>), with a </a:t>
            </a:r>
            <a:r>
              <a:rPr lang="en-GB" u="sng" dirty="0"/>
              <a:t>variety of meanings</a:t>
            </a:r>
            <a:r>
              <a:rPr lang="en-GB" dirty="0"/>
              <a:t>. </a:t>
            </a:r>
          </a:p>
          <a:p>
            <a:r>
              <a:rPr lang="en-GB" dirty="0"/>
              <a:t>It is used for many people. It sometimes refers to God or to humans.</a:t>
            </a:r>
          </a:p>
          <a:p>
            <a:r>
              <a:rPr lang="en-GB" dirty="0"/>
              <a:t>It is sometimes translated as “Master” or “Sir” or “Lord”.</a:t>
            </a:r>
          </a:p>
          <a:p>
            <a:r>
              <a:rPr lang="en-GB" dirty="0"/>
              <a:t>It is a word used as a “sign of respect” or reverence to someone. </a:t>
            </a:r>
          </a:p>
        </p:txBody>
      </p:sp>
      <p:sp>
        <p:nvSpPr>
          <p:cNvPr id="4" name="Rectangle 3"/>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5" name="Slide Number Placeholder 4"/>
          <p:cNvSpPr>
            <a:spLocks noGrp="1"/>
          </p:cNvSpPr>
          <p:nvPr>
            <p:ph type="sldNum" sz="quarter" idx="12"/>
          </p:nvPr>
        </p:nvSpPr>
        <p:spPr/>
        <p:txBody>
          <a:bodyPr/>
          <a:lstStyle/>
          <a:p>
            <a:fld id="{10806DA5-E7E3-401E-9CC0-A5C56C0FA5E8}" type="slidenum">
              <a:rPr lang="en-GB" smtClean="0"/>
              <a:t>92</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7728279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482"/>
            <a:ext cx="10515600" cy="5707798"/>
          </a:xfrm>
        </p:spPr>
        <p:txBody>
          <a:bodyPr>
            <a:normAutofit fontScale="70000" lnSpcReduction="20000"/>
          </a:bodyPr>
          <a:lstStyle/>
          <a:p>
            <a:pPr marL="0" indent="0">
              <a:lnSpc>
                <a:spcPct val="120000"/>
              </a:lnSpc>
              <a:buNone/>
            </a:pPr>
            <a:r>
              <a:rPr lang="en-GB" sz="3400" b="1" i="1" dirty="0">
                <a:solidFill>
                  <a:srgbClr val="00B050"/>
                </a:solidFill>
              </a:rPr>
              <a:t>4. Many people other than Jesus in the OT and NT were called “Lord”. Does this mean they were also God:</a:t>
            </a:r>
          </a:p>
          <a:p>
            <a:pPr marL="0" indent="0">
              <a:lnSpc>
                <a:spcPct val="120000"/>
              </a:lnSpc>
              <a:buNone/>
            </a:pPr>
            <a:endParaRPr lang="en-GB" b="1" i="1" dirty="0"/>
          </a:p>
          <a:p>
            <a:pPr marL="0" indent="0" fontAlgn="base">
              <a:lnSpc>
                <a:spcPct val="120000"/>
              </a:lnSpc>
              <a:buNone/>
            </a:pPr>
            <a:r>
              <a:rPr lang="en-GB" b="1" i="1" dirty="0"/>
              <a:t>Reference in Old Testament to other men being called: “my lord” or “my master.”</a:t>
            </a:r>
          </a:p>
          <a:p>
            <a:pPr marL="457200" lvl="1" indent="0" fontAlgn="base">
              <a:lnSpc>
                <a:spcPct val="120000"/>
              </a:lnSpc>
              <a:buNone/>
            </a:pPr>
            <a:r>
              <a:rPr lang="en-GB" b="1" dirty="0"/>
              <a:t>(a) Master:</a:t>
            </a:r>
            <a:r>
              <a:rPr lang="en-GB" dirty="0"/>
              <a:t> Ex. 21:5 (Covenant code) Gen. 24:12+, 44:5 (J, 20t.), 1 Sam. 30:13,15; 2 Kings 5:3,20,22; 6:15;</a:t>
            </a:r>
            <a:br>
              <a:rPr lang="en-GB" dirty="0"/>
            </a:br>
            <a:r>
              <a:rPr lang="en-GB" dirty="0"/>
              <a:t>(</a:t>
            </a:r>
            <a:r>
              <a:rPr lang="en-GB" b="1" dirty="0"/>
              <a:t>b) Husband:</a:t>
            </a:r>
            <a:r>
              <a:rPr lang="en-GB" dirty="0"/>
              <a:t> Gen. 18:12 (J);</a:t>
            </a:r>
            <a:br>
              <a:rPr lang="en-GB" dirty="0"/>
            </a:br>
            <a:r>
              <a:rPr lang="en-GB" b="1" dirty="0"/>
              <a:t>(c) Prophet:</a:t>
            </a:r>
            <a:r>
              <a:rPr lang="en-GB" dirty="0"/>
              <a:t> 1 Kings 18:7,13; 2 Kings 2:19; 4:16,28; 6:5; 8:5;</a:t>
            </a:r>
            <a:br>
              <a:rPr lang="en-GB" dirty="0"/>
            </a:br>
            <a:r>
              <a:rPr lang="en-GB" b="1" dirty="0"/>
              <a:t>(d) Prince:</a:t>
            </a:r>
            <a:r>
              <a:rPr lang="en-GB" dirty="0"/>
              <a:t> Gen. 42:10 (E), Gen. 23:6,11,15 (P), Gen 43:20; 44:18+ ; 47:18, + (J, 12t.); Judges. 4:18;</a:t>
            </a:r>
            <a:br>
              <a:rPr lang="en-GB" dirty="0"/>
            </a:br>
            <a:r>
              <a:rPr lang="en-GB" b="1" dirty="0"/>
              <a:t>(e) King:</a:t>
            </a:r>
            <a:r>
              <a:rPr lang="en-GB" dirty="0"/>
              <a:t> 1 Sam. 22:12+ (S&amp;K 75t.);</a:t>
            </a:r>
            <a:br>
              <a:rPr lang="en-GB" dirty="0"/>
            </a:br>
            <a:r>
              <a:rPr lang="en-GB" b="1" dirty="0"/>
              <a:t>(f) Father:</a:t>
            </a:r>
            <a:r>
              <a:rPr lang="en-GB" dirty="0"/>
              <a:t> Gen. 31:5 (E);</a:t>
            </a:r>
            <a:br>
              <a:rPr lang="en-GB" dirty="0"/>
            </a:br>
            <a:r>
              <a:rPr lang="en-GB" b="1" dirty="0"/>
              <a:t>(g) Moses:</a:t>
            </a:r>
            <a:r>
              <a:rPr lang="en-GB" dirty="0"/>
              <a:t> Ex. 32:22; Num. 11:28; 12:11; 32:26,27 (J); Num. 36:2 (2x) (P);</a:t>
            </a:r>
            <a:br>
              <a:rPr lang="en-GB" dirty="0"/>
            </a:br>
            <a:r>
              <a:rPr lang="en-GB" b="1" dirty="0"/>
              <a:t>(h) Priest:</a:t>
            </a:r>
            <a:r>
              <a:rPr lang="en-GB" dirty="0"/>
              <a:t> 1 Sam. 1:15, 26 (2x);</a:t>
            </a:r>
            <a:br>
              <a:rPr lang="en-GB" dirty="0"/>
            </a:br>
            <a:r>
              <a:rPr lang="en-GB" b="1" dirty="0"/>
              <a:t>(</a:t>
            </a:r>
            <a:r>
              <a:rPr lang="en-GB" b="1" dirty="0" err="1"/>
              <a:t>i</a:t>
            </a:r>
            <a:r>
              <a:rPr lang="en-GB" b="1" dirty="0"/>
              <a:t>) </a:t>
            </a:r>
            <a:r>
              <a:rPr lang="en-GB" b="1" dirty="0" err="1"/>
              <a:t>Theophanic</a:t>
            </a:r>
            <a:r>
              <a:rPr lang="en-GB" b="1" dirty="0"/>
              <a:t> angel</a:t>
            </a:r>
            <a:r>
              <a:rPr lang="en-GB" dirty="0"/>
              <a:t> [an angel representing God]: Josh. 5:14; Judges. 6:13;</a:t>
            </a:r>
            <a:br>
              <a:rPr lang="en-GB" dirty="0"/>
            </a:br>
            <a:r>
              <a:rPr lang="en-GB" b="1" dirty="0"/>
              <a:t>(j) Captain:</a:t>
            </a:r>
            <a:r>
              <a:rPr lang="en-GB" dirty="0"/>
              <a:t> 2 Sam. 11:11;</a:t>
            </a:r>
            <a:br>
              <a:rPr lang="en-GB" dirty="0"/>
            </a:br>
            <a:r>
              <a:rPr lang="en-GB" b="1" dirty="0"/>
              <a:t>(k) General recognition of superiority:</a:t>
            </a:r>
            <a:r>
              <a:rPr lang="en-GB" dirty="0"/>
              <a:t> Gen. 24:18; 32:5+; 33:8+; 44:7+ (J 13t.), Ruth 2:13; 1 Sam. 25:24+ (15t.).(2</a:t>
            </a:r>
          </a:p>
          <a:p>
            <a:pPr marL="0" indent="0">
              <a:lnSpc>
                <a:spcPct val="120000"/>
              </a:lnSpc>
              <a:buNone/>
            </a:pPr>
            <a:r>
              <a:rPr lang="en-GB" b="1" i="1" dirty="0"/>
              <a:t>Some written examples will be shown:</a:t>
            </a:r>
          </a:p>
        </p:txBody>
      </p:sp>
      <p:sp>
        <p:nvSpPr>
          <p:cNvPr id="6" name="Rectangle 5"/>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2" name="Slide Number Placeholder 1"/>
          <p:cNvSpPr>
            <a:spLocks noGrp="1"/>
          </p:cNvSpPr>
          <p:nvPr>
            <p:ph type="sldNum" sz="quarter" idx="12"/>
          </p:nvPr>
        </p:nvSpPr>
        <p:spPr/>
        <p:txBody>
          <a:bodyPr/>
          <a:lstStyle/>
          <a:p>
            <a:fld id="{10806DA5-E7E3-401E-9CC0-A5C56C0FA5E8}" type="slidenum">
              <a:rPr lang="en-GB" smtClean="0"/>
              <a:t>93</a:t>
            </a:fld>
            <a:endParaRPr lang="en-GB" dirty="0"/>
          </a:p>
        </p:txBody>
      </p:sp>
      <p:sp>
        <p:nvSpPr>
          <p:cNvPr id="4" name="Footer Placeholder 3"/>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5" name="Date Placeholder 4"/>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9554757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GB" dirty="0"/>
              <a:t>Some Examples in </a:t>
            </a:r>
            <a:r>
              <a:rPr lang="en-GB" u="sng" dirty="0"/>
              <a:t>Old Testament</a:t>
            </a:r>
          </a:p>
        </p:txBody>
      </p:sp>
      <p:sp>
        <p:nvSpPr>
          <p:cNvPr id="3" name="Content Placeholder 2"/>
          <p:cNvSpPr>
            <a:spLocks noGrp="1"/>
          </p:cNvSpPr>
          <p:nvPr>
            <p:ph idx="1"/>
          </p:nvPr>
        </p:nvSpPr>
        <p:spPr>
          <a:xfrm>
            <a:off x="838200" y="1215850"/>
            <a:ext cx="10515600" cy="5334373"/>
          </a:xfrm>
        </p:spPr>
        <p:txBody>
          <a:bodyPr>
            <a:normAutofit/>
          </a:bodyPr>
          <a:lstStyle/>
          <a:p>
            <a:pPr marL="0" indent="0">
              <a:buNone/>
            </a:pPr>
            <a:r>
              <a:rPr lang="en-GB" sz="2400" b="1" i="1" dirty="0">
                <a:solidFill>
                  <a:srgbClr val="00B050"/>
                </a:solidFill>
              </a:rPr>
              <a:t>Aaron calls Moses “Lord”</a:t>
            </a:r>
          </a:p>
          <a:p>
            <a:pPr marL="0" indent="0">
              <a:buNone/>
            </a:pPr>
            <a:r>
              <a:rPr lang="en-GB" sz="2400" dirty="0"/>
              <a:t>“He (Moses) said to Aaron, “What did these people do to you, that you led them into such great sin?”  </a:t>
            </a:r>
            <a:r>
              <a:rPr lang="en-GB" sz="2400" dirty="0">
                <a:solidFill>
                  <a:srgbClr val="00B050"/>
                </a:solidFill>
              </a:rPr>
              <a:t>“Do not be angry, </a:t>
            </a:r>
            <a:r>
              <a:rPr lang="en-GB" sz="2400" b="1" u="sng" dirty="0">
                <a:solidFill>
                  <a:srgbClr val="00B050"/>
                </a:solidFill>
              </a:rPr>
              <a:t>my lord</a:t>
            </a:r>
            <a:r>
              <a:rPr lang="en-GB" sz="2400" dirty="0"/>
              <a:t>,” Aaron answered. “You know how prone these people are to evil. </a:t>
            </a:r>
            <a:r>
              <a:rPr lang="en-GB" sz="2400" b="1" baseline="30000" dirty="0"/>
              <a:t>23 </a:t>
            </a:r>
            <a:r>
              <a:rPr lang="en-GB" sz="2400" dirty="0"/>
              <a:t>They said to me, ‘Make us gods who will go before us. As for this fellow Moses who brought us up out of Egypt, we don’t know what has happened to him.’ </a:t>
            </a:r>
            <a:endParaRPr lang="en-GB" sz="2400" b="1" baseline="30000" dirty="0"/>
          </a:p>
          <a:p>
            <a:pPr marL="0" indent="0">
              <a:buNone/>
            </a:pPr>
            <a:r>
              <a:rPr lang="en-GB" sz="2000" dirty="0"/>
              <a:t>Exodus 32:21-23</a:t>
            </a:r>
          </a:p>
          <a:p>
            <a:pPr marL="0" indent="0">
              <a:buNone/>
            </a:pPr>
            <a:endParaRPr lang="en-GB" sz="2400" dirty="0"/>
          </a:p>
          <a:p>
            <a:pPr marL="0" indent="0">
              <a:buNone/>
            </a:pPr>
            <a:r>
              <a:rPr lang="en-GB" sz="2400" b="1" i="1" dirty="0">
                <a:solidFill>
                  <a:srgbClr val="00B050"/>
                </a:solidFill>
              </a:rPr>
              <a:t>Sarah calls her husband “Lord”</a:t>
            </a:r>
          </a:p>
          <a:p>
            <a:pPr marL="0" indent="0">
              <a:buNone/>
            </a:pPr>
            <a:r>
              <a:rPr lang="en-GB" sz="2400" dirty="0"/>
              <a:t>“So Sarah laughed to herself as she thought, “After I am worn out and </a:t>
            </a:r>
            <a:r>
              <a:rPr lang="en-GB" sz="2400" b="1" u="sng" dirty="0">
                <a:solidFill>
                  <a:srgbClr val="00B050"/>
                </a:solidFill>
              </a:rPr>
              <a:t>my lord</a:t>
            </a:r>
            <a:r>
              <a:rPr lang="en-GB" sz="2400" dirty="0"/>
              <a:t> is old, will I now have this pleasure?”</a:t>
            </a:r>
          </a:p>
          <a:p>
            <a:pPr marL="0" indent="0">
              <a:buNone/>
            </a:pPr>
            <a:r>
              <a:rPr lang="en-GB" sz="2000" dirty="0"/>
              <a:t>Genesis 18:12</a:t>
            </a:r>
          </a:p>
        </p:txBody>
      </p:sp>
      <p:sp>
        <p:nvSpPr>
          <p:cNvPr id="5" name="Rectangle 4"/>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4" name="Slide Number Placeholder 3"/>
          <p:cNvSpPr>
            <a:spLocks noGrp="1"/>
          </p:cNvSpPr>
          <p:nvPr>
            <p:ph type="sldNum" sz="quarter" idx="12"/>
          </p:nvPr>
        </p:nvSpPr>
        <p:spPr/>
        <p:txBody>
          <a:bodyPr/>
          <a:lstStyle/>
          <a:p>
            <a:fld id="{10806DA5-E7E3-401E-9CC0-A5C56C0FA5E8}" type="slidenum">
              <a:rPr lang="en-GB" smtClean="0"/>
              <a:t>94</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31915712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2594"/>
          </a:xfrm>
        </p:spPr>
        <p:txBody>
          <a:bodyPr>
            <a:noAutofit/>
          </a:bodyPr>
          <a:lstStyle/>
          <a:p>
            <a:r>
              <a:rPr lang="en-GB" sz="3200" dirty="0"/>
              <a:t>Some Examples in </a:t>
            </a:r>
            <a:r>
              <a:rPr lang="en-GB" sz="3200" u="sng" dirty="0"/>
              <a:t>New Testament</a:t>
            </a:r>
          </a:p>
        </p:txBody>
      </p:sp>
      <p:sp>
        <p:nvSpPr>
          <p:cNvPr id="3" name="Content Placeholder 2"/>
          <p:cNvSpPr>
            <a:spLocks noGrp="1"/>
          </p:cNvSpPr>
          <p:nvPr>
            <p:ph idx="1"/>
          </p:nvPr>
        </p:nvSpPr>
        <p:spPr>
          <a:xfrm>
            <a:off x="838200" y="975360"/>
            <a:ext cx="10944610" cy="7474129"/>
          </a:xfrm>
        </p:spPr>
        <p:txBody>
          <a:bodyPr>
            <a:noAutofit/>
          </a:bodyPr>
          <a:lstStyle/>
          <a:p>
            <a:pPr marL="0" indent="0">
              <a:buNone/>
            </a:pPr>
            <a:r>
              <a:rPr lang="en-GB" sz="2400" b="1" i="1" dirty="0">
                <a:solidFill>
                  <a:srgbClr val="00B050"/>
                </a:solidFill>
              </a:rPr>
              <a:t>References to other people being called Master/Lord:</a:t>
            </a:r>
          </a:p>
          <a:p>
            <a:pPr marL="0" indent="0">
              <a:buNone/>
            </a:pPr>
            <a:r>
              <a:rPr lang="en-GB" sz="2000" dirty="0"/>
              <a:t>When the other servants saw what had happened, they were outraged and went and told their </a:t>
            </a:r>
            <a:r>
              <a:rPr lang="en-GB" sz="2000" b="1" dirty="0"/>
              <a:t>master </a:t>
            </a:r>
            <a:r>
              <a:rPr lang="en-GB" sz="2000" dirty="0"/>
              <a:t>everything that had happened.   -    Matthew 18:31</a:t>
            </a:r>
          </a:p>
          <a:p>
            <a:pPr marL="0" indent="0">
              <a:buNone/>
            </a:pPr>
            <a:endParaRPr lang="en-GB" sz="1800" dirty="0"/>
          </a:p>
          <a:p>
            <a:pPr marL="0" indent="0">
              <a:buNone/>
            </a:pPr>
            <a:r>
              <a:rPr lang="en-GB" sz="2000" dirty="0"/>
              <a:t>“After a long time the </a:t>
            </a:r>
            <a:r>
              <a:rPr lang="en-GB" sz="2000" b="1" u="sng" dirty="0"/>
              <a:t>Lord</a:t>
            </a:r>
            <a:r>
              <a:rPr lang="en-GB" sz="2000" dirty="0"/>
              <a:t> of those servants returned and settled accounts with them. </a:t>
            </a:r>
            <a:r>
              <a:rPr lang="en-GB" sz="2000" b="1" baseline="30000" dirty="0"/>
              <a:t> </a:t>
            </a:r>
            <a:r>
              <a:rPr lang="en-GB" sz="2000" dirty="0"/>
              <a:t>The man who had received five bags of gold brought the other five. ‘</a:t>
            </a:r>
            <a:r>
              <a:rPr lang="en-GB" sz="2000" b="1" u="sng" dirty="0"/>
              <a:t>Lord</a:t>
            </a:r>
            <a:r>
              <a:rPr lang="en-GB" sz="2000" dirty="0"/>
              <a:t>,’ he said, ‘you entrusted me with five bags of gold. See, I have gained five more.’…His </a:t>
            </a:r>
            <a:r>
              <a:rPr lang="en-GB" sz="2000" b="1" u="sng" dirty="0"/>
              <a:t>Lord</a:t>
            </a:r>
            <a:r>
              <a:rPr lang="en-GB" sz="2000" dirty="0"/>
              <a:t> said unto him, well done…”    -    </a:t>
            </a:r>
            <a:r>
              <a:rPr lang="en-GB" sz="1800" dirty="0"/>
              <a:t>Matthew 25:20-21</a:t>
            </a:r>
          </a:p>
          <a:p>
            <a:pPr marL="0" indent="0">
              <a:buNone/>
            </a:pPr>
            <a:endParaRPr lang="en-GB" sz="1800" dirty="0"/>
          </a:p>
          <a:p>
            <a:pPr marL="0" indent="0">
              <a:buNone/>
            </a:pPr>
            <a:r>
              <a:rPr lang="en-GB" sz="2000" b="1" dirty="0"/>
              <a:t>“The disciple is not above his </a:t>
            </a:r>
            <a:r>
              <a:rPr lang="en-GB" sz="2000" b="1" u="sng" dirty="0"/>
              <a:t>master</a:t>
            </a:r>
            <a:r>
              <a:rPr lang="en-GB" sz="2000" b="1" dirty="0"/>
              <a:t>, nor the servant above his </a:t>
            </a:r>
            <a:r>
              <a:rPr lang="en-GB" sz="2000" b="1" u="sng" dirty="0"/>
              <a:t>lord</a:t>
            </a:r>
            <a:r>
              <a:rPr lang="en-GB" sz="2000" b="1" dirty="0"/>
              <a:t>”  -  </a:t>
            </a:r>
            <a:r>
              <a:rPr lang="en-GB" sz="1800" dirty="0"/>
              <a:t>Matthew 10:24</a:t>
            </a:r>
          </a:p>
          <a:p>
            <a:pPr marL="0" indent="0">
              <a:buNone/>
            </a:pPr>
            <a:endParaRPr lang="en-GB" sz="2000" b="1" dirty="0"/>
          </a:p>
          <a:p>
            <a:pPr marL="0" indent="0">
              <a:buNone/>
            </a:pPr>
            <a:r>
              <a:rPr lang="en-GB" sz="2000" b="1" dirty="0"/>
              <a:t>“When evening came, the </a:t>
            </a:r>
            <a:r>
              <a:rPr lang="en-GB" sz="2000" b="1" u="sng" dirty="0"/>
              <a:t>lord of the vineyard </a:t>
            </a:r>
            <a:r>
              <a:rPr lang="en-GB" sz="2000" b="1" dirty="0" err="1"/>
              <a:t>saith</a:t>
            </a:r>
            <a:r>
              <a:rPr lang="en-GB" sz="2000" b="1" dirty="0"/>
              <a:t> unto his steward…”  -   </a:t>
            </a:r>
            <a:r>
              <a:rPr lang="en-GB" sz="1800" dirty="0"/>
              <a:t>Matthew 20:8</a:t>
            </a:r>
          </a:p>
          <a:p>
            <a:pPr marL="0" indent="0">
              <a:buNone/>
            </a:pPr>
            <a:r>
              <a:rPr lang="en-GB" sz="2000" dirty="0"/>
              <a:t>“And when a convenient day was come, that Herod on his birthday made a supper to his </a:t>
            </a:r>
            <a:r>
              <a:rPr lang="en-GB" sz="2000" b="1" u="sng" dirty="0"/>
              <a:t>lords</a:t>
            </a:r>
            <a:r>
              <a:rPr lang="en-GB" sz="2000" dirty="0"/>
              <a:t>, high captains and chief estates of Galilee”   </a:t>
            </a:r>
            <a:r>
              <a:rPr lang="en-GB" sz="2000" b="1" dirty="0"/>
              <a:t>-    </a:t>
            </a:r>
            <a:r>
              <a:rPr lang="en-GB" sz="1800" dirty="0"/>
              <a:t>Mark 6:21</a:t>
            </a:r>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4" name="Slide Number Placeholder 3"/>
          <p:cNvSpPr>
            <a:spLocks noGrp="1"/>
          </p:cNvSpPr>
          <p:nvPr>
            <p:ph type="sldNum" sz="quarter" idx="12"/>
          </p:nvPr>
        </p:nvSpPr>
        <p:spPr/>
        <p:txBody>
          <a:bodyPr/>
          <a:lstStyle/>
          <a:p>
            <a:fld id="{10806DA5-E7E3-401E-9CC0-A5C56C0FA5E8}" type="slidenum">
              <a:rPr lang="en-GB" smtClean="0"/>
              <a:t>95</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2429656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7569"/>
            <a:ext cx="10515600" cy="840337"/>
          </a:xfrm>
        </p:spPr>
        <p:txBody>
          <a:bodyPr>
            <a:normAutofit/>
          </a:bodyPr>
          <a:lstStyle/>
          <a:p>
            <a:pPr algn="ctr"/>
            <a:r>
              <a:rPr lang="en-GB" sz="2400" dirty="0"/>
              <a:t>Here you can see in some versions it is translated as “Lord” and in others as “Master”</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3"/>
          <a:srcRect l="17692" t="26923" r="18462" b="10203"/>
          <a:stretch/>
        </p:blipFill>
        <p:spPr>
          <a:xfrm>
            <a:off x="1020955" y="1027906"/>
            <a:ext cx="9632854" cy="5335948"/>
          </a:xfrm>
          <a:prstGeom prst="rect">
            <a:avLst/>
          </a:prstGeom>
        </p:spPr>
      </p:pic>
      <p:sp>
        <p:nvSpPr>
          <p:cNvPr id="7" name="Rectangle 6"/>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4" name="Slide Number Placeholder 3"/>
          <p:cNvSpPr>
            <a:spLocks noGrp="1"/>
          </p:cNvSpPr>
          <p:nvPr>
            <p:ph type="sldNum" sz="quarter" idx="12"/>
          </p:nvPr>
        </p:nvSpPr>
        <p:spPr/>
        <p:txBody>
          <a:bodyPr/>
          <a:lstStyle/>
          <a:p>
            <a:fld id="{10806DA5-E7E3-401E-9CC0-A5C56C0FA5E8}" type="slidenum">
              <a:rPr lang="en-GB" smtClean="0"/>
              <a:t>96</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773889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18975" t="26695" r="19359" b="9715"/>
          <a:stretch/>
        </p:blipFill>
        <p:spPr>
          <a:xfrm>
            <a:off x="1301261" y="1027906"/>
            <a:ext cx="9589478" cy="5562296"/>
          </a:xfrm>
          <a:prstGeom prst="rect">
            <a:avLst/>
          </a:prstGeom>
        </p:spPr>
      </p:pic>
      <p:sp>
        <p:nvSpPr>
          <p:cNvPr id="5" name="Title 1"/>
          <p:cNvSpPr>
            <a:spLocks noGrp="1"/>
          </p:cNvSpPr>
          <p:nvPr>
            <p:ph type="title"/>
          </p:nvPr>
        </p:nvSpPr>
        <p:spPr>
          <a:xfrm>
            <a:off x="838200" y="187569"/>
            <a:ext cx="10515600" cy="840337"/>
          </a:xfrm>
        </p:spPr>
        <p:txBody>
          <a:bodyPr>
            <a:normAutofit/>
          </a:bodyPr>
          <a:lstStyle/>
          <a:p>
            <a:pPr algn="ctr"/>
            <a:r>
              <a:rPr lang="en-GB" sz="2400" dirty="0"/>
              <a:t>Here you can see in some versions it is translated as “Master” and in others as “Teacher”</a:t>
            </a:r>
          </a:p>
        </p:txBody>
      </p:sp>
      <p:sp>
        <p:nvSpPr>
          <p:cNvPr id="6" name="Rectangle 5"/>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2" name="Slide Number Placeholder 1"/>
          <p:cNvSpPr>
            <a:spLocks noGrp="1"/>
          </p:cNvSpPr>
          <p:nvPr>
            <p:ph type="sldNum" sz="quarter" idx="12"/>
          </p:nvPr>
        </p:nvSpPr>
        <p:spPr/>
        <p:txBody>
          <a:bodyPr/>
          <a:lstStyle/>
          <a:p>
            <a:fld id="{10806DA5-E7E3-401E-9CC0-A5C56C0FA5E8}" type="slidenum">
              <a:rPr lang="en-GB" smtClean="0"/>
              <a:t>97</a:t>
            </a:fld>
            <a:endParaRPr lang="en-GB" dirty="0"/>
          </a:p>
        </p:txBody>
      </p:sp>
      <p:sp>
        <p:nvSpPr>
          <p:cNvPr id="7" name="Footer Placeholder 6"/>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8" name="Date Placeholder 7"/>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847439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8005"/>
            <a:ext cx="10515600" cy="450670"/>
          </a:xfrm>
        </p:spPr>
        <p:txBody>
          <a:bodyPr>
            <a:noAutofit/>
          </a:bodyPr>
          <a:lstStyle/>
          <a:p>
            <a:r>
              <a:rPr lang="en-GB" sz="2800" b="1" dirty="0"/>
              <a:t>Q: So what about the verse where Thomas clearly calls Jesus “My God and My Lord”!</a:t>
            </a:r>
            <a:endParaRPr lang="en-GB" sz="2800" b="1" u="sng" dirty="0"/>
          </a:p>
        </p:txBody>
      </p:sp>
      <p:sp>
        <p:nvSpPr>
          <p:cNvPr id="3" name="Content Placeholder 2"/>
          <p:cNvSpPr>
            <a:spLocks noGrp="1"/>
          </p:cNvSpPr>
          <p:nvPr>
            <p:ph idx="1"/>
          </p:nvPr>
        </p:nvSpPr>
        <p:spPr>
          <a:xfrm>
            <a:off x="838200" y="1310640"/>
            <a:ext cx="10515600" cy="5239583"/>
          </a:xfrm>
        </p:spPr>
        <p:txBody>
          <a:bodyPr>
            <a:normAutofit fontScale="77500" lnSpcReduction="20000"/>
          </a:bodyPr>
          <a:lstStyle/>
          <a:p>
            <a:pPr marL="0" indent="0">
              <a:buNone/>
            </a:pPr>
            <a:r>
              <a:rPr lang="en-GB" sz="3100" b="1" i="1" dirty="0">
                <a:solidFill>
                  <a:srgbClr val="008000"/>
                </a:solidFill>
              </a:rPr>
              <a:t>5. The context of this verse makes it much clearer that he is not calling Jesus God but just remembering God. Let us have a look at the whole passage.</a:t>
            </a:r>
          </a:p>
          <a:p>
            <a:pPr marL="0" indent="0">
              <a:buNone/>
            </a:pPr>
            <a:endParaRPr lang="en-GB" sz="2000" b="1" i="1" dirty="0">
              <a:solidFill>
                <a:srgbClr val="008000"/>
              </a:solidFill>
            </a:endParaRPr>
          </a:p>
          <a:p>
            <a:pPr marL="0" indent="0">
              <a:lnSpc>
                <a:spcPct val="120000"/>
              </a:lnSpc>
              <a:buNone/>
            </a:pPr>
            <a:r>
              <a:rPr lang="en-GB" dirty="0"/>
              <a:t>“The other disciples therefore said to him, “We have seen the Lord.” So he said to them, “Unless I see in His hands the print of the nails, and put my finger into the print of the nails, and put my hand into His side, I will not believe.” </a:t>
            </a:r>
            <a:r>
              <a:rPr lang="en-GB" b="1" baseline="30000" dirty="0"/>
              <a:t>26 </a:t>
            </a:r>
            <a:r>
              <a:rPr lang="en-GB" dirty="0"/>
              <a:t>And after eight days His disciples were again inside, and Thomas with them. Jesus came, the doors being shut, and stood in the midst, and said, “Peace to you!” </a:t>
            </a:r>
            <a:r>
              <a:rPr lang="en-GB" b="1" baseline="30000" dirty="0"/>
              <a:t>27 </a:t>
            </a:r>
            <a:r>
              <a:rPr lang="en-GB" dirty="0"/>
              <a:t>Then He said to Thomas, “Reach your finger here, and look at My hands; and reach your hand </a:t>
            </a:r>
            <a:r>
              <a:rPr lang="en-GB" i="1" dirty="0"/>
              <a:t>here,</a:t>
            </a:r>
            <a:r>
              <a:rPr lang="en-GB" dirty="0"/>
              <a:t> and put </a:t>
            </a:r>
            <a:r>
              <a:rPr lang="en-GB" i="1" dirty="0"/>
              <a:t>it </a:t>
            </a:r>
            <a:r>
              <a:rPr lang="en-GB" dirty="0"/>
              <a:t>into My side. Do not be unbelieving, but believing.” </a:t>
            </a:r>
            <a:r>
              <a:rPr lang="en-GB" b="1" baseline="30000" dirty="0"/>
              <a:t>28 </a:t>
            </a:r>
            <a:r>
              <a:rPr lang="en-GB" dirty="0"/>
              <a:t>And Thomas answered and said to Him, </a:t>
            </a:r>
            <a:r>
              <a:rPr lang="en-GB" b="1" u="sng" dirty="0">
                <a:solidFill>
                  <a:srgbClr val="FF5050"/>
                </a:solidFill>
              </a:rPr>
              <a:t>“My Lord and my God!” </a:t>
            </a:r>
            <a:r>
              <a:rPr lang="en-GB" b="1" baseline="30000" dirty="0"/>
              <a:t>29 </a:t>
            </a:r>
            <a:r>
              <a:rPr lang="en-GB" dirty="0"/>
              <a:t>Jesus said to him, “Thomas,</a:t>
            </a:r>
            <a:r>
              <a:rPr lang="en-GB" baseline="30000" dirty="0"/>
              <a:t>[</a:t>
            </a:r>
            <a:r>
              <a:rPr lang="en-GB" baseline="30000" dirty="0">
                <a:hlinkClick r:id="rId3" tooltip="See footnote a"/>
              </a:rPr>
              <a:t>a</a:t>
            </a:r>
            <a:r>
              <a:rPr lang="en-GB" baseline="30000" dirty="0"/>
              <a:t>]</a:t>
            </a:r>
            <a:r>
              <a:rPr lang="en-GB" dirty="0"/>
              <a:t>because you have seen Me, you have believed. Blessed </a:t>
            </a:r>
            <a:r>
              <a:rPr lang="en-GB" i="1" dirty="0"/>
              <a:t>are</a:t>
            </a:r>
            <a:r>
              <a:rPr lang="en-GB" dirty="0"/>
              <a:t> those who have not seen and </a:t>
            </a:r>
            <a:r>
              <a:rPr lang="en-GB" i="1" dirty="0"/>
              <a:t>yet </a:t>
            </a:r>
            <a:r>
              <a:rPr lang="en-GB" dirty="0"/>
              <a:t>have believed.”</a:t>
            </a:r>
          </a:p>
          <a:p>
            <a:pPr marL="0" indent="0">
              <a:lnSpc>
                <a:spcPct val="120000"/>
              </a:lnSpc>
              <a:buNone/>
            </a:pPr>
            <a:r>
              <a:rPr lang="en-GB" dirty="0"/>
              <a:t>John 20:25-29</a:t>
            </a:r>
          </a:p>
        </p:txBody>
      </p:sp>
      <p:sp>
        <p:nvSpPr>
          <p:cNvPr id="5" name="Rectangle 4"/>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4" name="Slide Number Placeholder 3"/>
          <p:cNvSpPr>
            <a:spLocks noGrp="1"/>
          </p:cNvSpPr>
          <p:nvPr>
            <p:ph type="sldNum" sz="quarter" idx="12"/>
          </p:nvPr>
        </p:nvSpPr>
        <p:spPr/>
        <p:txBody>
          <a:bodyPr/>
          <a:lstStyle/>
          <a:p>
            <a:fld id="{10806DA5-E7E3-401E-9CC0-A5C56C0FA5E8}" type="slidenum">
              <a:rPr lang="en-GB" smtClean="0"/>
              <a:t>98</a:t>
            </a:fld>
            <a:endParaRPr lang="en-GB" dirty="0"/>
          </a:p>
        </p:txBody>
      </p:sp>
      <p:sp>
        <p:nvSpPr>
          <p:cNvPr id="6" name="Footer Placeholder 5"/>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7" name="Date Placeholder 6"/>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2784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8005"/>
            <a:ext cx="10515600" cy="450670"/>
          </a:xfrm>
        </p:spPr>
        <p:txBody>
          <a:bodyPr>
            <a:noAutofit/>
          </a:bodyPr>
          <a:lstStyle/>
          <a:p>
            <a:r>
              <a:rPr lang="en-GB" sz="2800" b="1" dirty="0"/>
              <a:t>Q: So what about the verse where the Jews stone Jesus for saying he is God.</a:t>
            </a:r>
            <a:endParaRPr lang="en-GB" sz="2800" b="1" u="sng" dirty="0"/>
          </a:p>
        </p:txBody>
      </p:sp>
      <p:sp>
        <p:nvSpPr>
          <p:cNvPr id="3" name="Content Placeholder 2"/>
          <p:cNvSpPr>
            <a:spLocks noGrp="1"/>
          </p:cNvSpPr>
          <p:nvPr>
            <p:ph idx="1"/>
          </p:nvPr>
        </p:nvSpPr>
        <p:spPr>
          <a:xfrm>
            <a:off x="838200" y="1310641"/>
            <a:ext cx="10515600" cy="830676"/>
          </a:xfrm>
        </p:spPr>
        <p:txBody>
          <a:bodyPr>
            <a:normAutofit/>
          </a:bodyPr>
          <a:lstStyle/>
          <a:p>
            <a:pPr marL="0" indent="0">
              <a:buNone/>
            </a:pPr>
            <a:r>
              <a:rPr lang="en-GB" sz="2000" b="1" i="1" dirty="0">
                <a:solidFill>
                  <a:srgbClr val="008000"/>
                </a:solidFill>
              </a:rPr>
              <a:t>5. The context of this verse makes it much clearer that he is not calling Jesus God but just remembering God. Let us have a look at the whole passage.</a:t>
            </a:r>
          </a:p>
        </p:txBody>
      </p:sp>
      <p:sp>
        <p:nvSpPr>
          <p:cNvPr id="5" name="Rectangle 4"/>
          <p:cNvSpPr/>
          <p:nvPr/>
        </p:nvSpPr>
        <p:spPr>
          <a:xfrm>
            <a:off x="7832592" y="6550223"/>
            <a:ext cx="4235198" cy="307777"/>
          </a:xfrm>
          <a:prstGeom prst="rect">
            <a:avLst/>
          </a:prstGeom>
        </p:spPr>
        <p:txBody>
          <a:bodyPr wrap="none">
            <a:spAutoFit/>
          </a:bodyPr>
          <a:lstStyle/>
          <a:p>
            <a:r>
              <a:rPr lang="en-GB" sz="1400" i="1" dirty="0"/>
              <a:t>1c. Analysis to Jesus accepted divine entitlement</a:t>
            </a:r>
          </a:p>
        </p:txBody>
      </p:sp>
      <p:sp>
        <p:nvSpPr>
          <p:cNvPr id="4" name="Rectangle 3"/>
          <p:cNvSpPr/>
          <p:nvPr/>
        </p:nvSpPr>
        <p:spPr>
          <a:xfrm>
            <a:off x="698339" y="2141317"/>
            <a:ext cx="3410674" cy="3970318"/>
          </a:xfrm>
          <a:prstGeom prst="rect">
            <a:avLst/>
          </a:prstGeom>
          <a:solidFill>
            <a:schemeClr val="accent1">
              <a:lumMod val="60000"/>
              <a:lumOff val="40000"/>
            </a:schemeClr>
          </a:solidFill>
        </p:spPr>
        <p:txBody>
          <a:bodyPr wrap="square">
            <a:spAutoFit/>
          </a:bodyPr>
          <a:lstStyle/>
          <a:p>
            <a:r>
              <a:rPr lang="en-GB" dirty="0"/>
              <a:t>“We are not stoning You for any good work,” said the Jews, “but for blasphemy</a:t>
            </a:r>
            <a:r>
              <a:rPr lang="en-GB" b="1" u="sng" dirty="0"/>
              <a:t>, because You, who are a man, declare Yourself to be God.”</a:t>
            </a:r>
            <a:r>
              <a:rPr lang="en-GB" dirty="0"/>
              <a:t> Jesus replied, “Is it not written in your Law: ‘I have said ye are gods’? If he called them </a:t>
            </a:r>
            <a:r>
              <a:rPr lang="en-GB" b="1" u="sng" dirty="0"/>
              <a:t>gods</a:t>
            </a:r>
            <a:r>
              <a:rPr lang="en-GB" dirty="0"/>
              <a:t> to whom the word of God came—and the Scripture cannot be broken” – </a:t>
            </a:r>
          </a:p>
          <a:p>
            <a:r>
              <a:rPr lang="en-GB" dirty="0"/>
              <a:t> </a:t>
            </a:r>
          </a:p>
          <a:p>
            <a:r>
              <a:rPr lang="en-GB" dirty="0">
                <a:solidFill>
                  <a:srgbClr val="FF0000"/>
                </a:solidFill>
              </a:rPr>
              <a:t>John 10:34</a:t>
            </a:r>
            <a:endParaRPr lang="en-GB" dirty="0"/>
          </a:p>
        </p:txBody>
      </p:sp>
      <p:sp>
        <p:nvSpPr>
          <p:cNvPr id="6" name="TextBox 5"/>
          <p:cNvSpPr txBox="1"/>
          <p:nvPr/>
        </p:nvSpPr>
        <p:spPr>
          <a:xfrm>
            <a:off x="4386805" y="2141317"/>
            <a:ext cx="6794339" cy="2585323"/>
          </a:xfrm>
          <a:prstGeom prst="rect">
            <a:avLst/>
          </a:prstGeom>
          <a:noFill/>
        </p:spPr>
        <p:txBody>
          <a:bodyPr wrap="square" rtlCol="0">
            <a:spAutoFit/>
          </a:bodyPr>
          <a:lstStyle/>
          <a:p>
            <a:pPr marL="285750" indent="-285750">
              <a:buFont typeface="Arial" panose="020B0604020202020204" pitchFamily="34" charset="0"/>
              <a:buChar char="•"/>
            </a:pPr>
            <a:r>
              <a:rPr lang="en-GB" dirty="0"/>
              <a:t>The Jews were always trying to catch Jesus out wherever they could. This was just another way to catch him out.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Jesus replies with the same verse that is in Psalms 82:6, in which God calls the Jews “gods”.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is bringing to their attention that this is the way God speaks in the scriptures. It is a scriptural saying, and does not mean literally. </a:t>
            </a:r>
          </a:p>
        </p:txBody>
      </p:sp>
      <p:sp>
        <p:nvSpPr>
          <p:cNvPr id="7" name="Slide Number Placeholder 6"/>
          <p:cNvSpPr>
            <a:spLocks noGrp="1"/>
          </p:cNvSpPr>
          <p:nvPr>
            <p:ph type="sldNum" sz="quarter" idx="12"/>
          </p:nvPr>
        </p:nvSpPr>
        <p:spPr/>
        <p:txBody>
          <a:bodyPr/>
          <a:lstStyle/>
          <a:p>
            <a:fld id="{10806DA5-E7E3-401E-9CC0-A5C56C0FA5E8}" type="slidenum">
              <a:rPr lang="en-GB" smtClean="0"/>
              <a:t>99</a:t>
            </a:fld>
            <a:endParaRPr lang="en-GB" dirty="0"/>
          </a:p>
        </p:txBody>
      </p:sp>
      <p:sp>
        <p:nvSpPr>
          <p:cNvPr id="8" name="Footer Placeholder 7"/>
          <p:cNvSpPr>
            <a:spLocks noGrp="1"/>
          </p:cNvSpPr>
          <p:nvPr>
            <p:ph type="ftr" sz="quarter" idx="11"/>
          </p:nvPr>
        </p:nvSpPr>
        <p:spPr/>
        <p:txBody>
          <a:bodyPr/>
          <a:lstStyle/>
          <a:p>
            <a:r>
              <a:rPr lang="en-GB">
                <a:solidFill>
                  <a:schemeClr val="bg1">
                    <a:lumMod val="65000"/>
                  </a:schemeClr>
                </a:solidFill>
                <a:latin typeface="Trajan Pro" panose="02020502050506020301" pitchFamily="18" charset="0"/>
              </a:rPr>
              <a:t>This presentation was researched and compiled by:</a:t>
            </a:r>
          </a:p>
          <a:p>
            <a:r>
              <a:rPr lang="en-GB" sz="1100">
                <a:solidFill>
                  <a:schemeClr val="bg1">
                    <a:lumMod val="65000"/>
                  </a:schemeClr>
                </a:solidFill>
                <a:latin typeface="Trajan Pro" panose="02020502050506020301" pitchFamily="18" charset="0"/>
              </a:rPr>
              <a:t>MONEEB MINHAS</a:t>
            </a:r>
          </a:p>
          <a:p>
            <a:endParaRPr lang="en-GB" sz="900" dirty="0"/>
          </a:p>
        </p:txBody>
      </p:sp>
      <p:sp>
        <p:nvSpPr>
          <p:cNvPr id="9" name="Date Placeholder 8"/>
          <p:cNvSpPr>
            <a:spLocks noGrp="1"/>
          </p:cNvSpPr>
          <p:nvPr>
            <p:ph type="dt" sz="half" idx="10"/>
          </p:nvPr>
        </p:nvSpPr>
        <p:spPr/>
        <p:txBody>
          <a:bodyPr/>
          <a:lstStyle/>
          <a:p>
            <a:r>
              <a:rPr lang="en-US"/>
              <a:t>copyright 2018</a:t>
            </a:r>
            <a:endParaRPr lang="en-GB" dirty="0"/>
          </a:p>
        </p:txBody>
      </p:sp>
    </p:spTree>
    <p:extLst>
      <p:ext uri="{BB962C8B-B14F-4D97-AF65-F5344CB8AC3E}">
        <p14:creationId xmlns:p14="http://schemas.microsoft.com/office/powerpoint/2010/main" val="155641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18414</TotalTime>
  <Words>20351</Words>
  <Application>Microsoft Office PowerPoint</Application>
  <PresentationFormat>Widescreen</PresentationFormat>
  <Paragraphs>2344</Paragraphs>
  <Slides>157</Slides>
  <Notes>157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157</vt:i4>
      </vt:variant>
    </vt:vector>
  </HeadingPairs>
  <TitlesOfParts>
    <vt:vector size="165" baseType="lpstr">
      <vt:lpstr>Arial</vt:lpstr>
      <vt:lpstr>Calibri</vt:lpstr>
      <vt:lpstr>Times New Roman</vt:lpstr>
      <vt:lpstr>Times-BoldItalic</vt:lpstr>
      <vt:lpstr>Times-Roman</vt:lpstr>
      <vt:lpstr>Trajan Pro</vt:lpstr>
      <vt:lpstr>Trebuchet MS</vt:lpstr>
      <vt:lpstr>Office Theme</vt:lpstr>
      <vt:lpstr>The divinity of Jesus (peace be upon him)?</vt:lpstr>
      <vt:lpstr>Disclaimer</vt:lpstr>
      <vt:lpstr>Topics covered in the lecture</vt:lpstr>
      <vt:lpstr>PART 1</vt:lpstr>
      <vt:lpstr>Reverend R. Maxwell King said:</vt:lpstr>
      <vt:lpstr>Quran’s view on Christians</vt:lpstr>
      <vt:lpstr>Quran says Christians are the closest in love and kindness to Muslims.</vt:lpstr>
      <vt:lpstr>Quran (Islam) calls Christians and Muslims to find common grounds (similarities)</vt:lpstr>
      <vt:lpstr>Muslims advised not to argue with the People of the book and that we all follow the same God.</vt:lpstr>
      <vt:lpstr>Quran’s view on Jesus Christ</vt:lpstr>
      <vt:lpstr>According to Quran  Jesus was a High esteemed Prophet/Messenger/Messiah (Christ)</vt:lpstr>
      <vt:lpstr>Both Jesus and his Mother Mary were high esteemed HUMANS</vt:lpstr>
      <vt:lpstr>His birth was a miraculous (virgin) birth.</vt:lpstr>
      <vt:lpstr>He was similar to Adam who was born without mother and father.</vt:lpstr>
      <vt:lpstr>He was NOT God or divine</vt:lpstr>
      <vt:lpstr>He is not part of a “Trinity/Trio/Three in one”</vt:lpstr>
      <vt:lpstr>Jesus was given a Gospel (Injeel) and taught the knowledge of the scripture</vt:lpstr>
      <vt:lpstr>………</vt:lpstr>
      <vt:lpstr>He performed miracles by God’s permission: Spoke while a baby</vt:lpstr>
      <vt:lpstr>Performed Miracles:  Bringing life to man-made things / Healed blind / Cured sickness / Raised people from the dead / Inform of the unseen</vt:lpstr>
      <vt:lpstr>Jesus was not Crucified or killed by the Jews</vt:lpstr>
      <vt:lpstr>Summary of Jesus of the Quran</vt:lpstr>
      <vt:lpstr>PART 2</vt:lpstr>
      <vt:lpstr>PowerPoint Presentation</vt:lpstr>
      <vt:lpstr>Christian Perspective</vt:lpstr>
      <vt:lpstr>REASONS GIVEN BY CHRISTIANS WHY JESUS IS GOD OR THE SON OF GOD.</vt:lpstr>
      <vt:lpstr>1. Proofs for Jesus being God and to worship him</vt:lpstr>
      <vt:lpstr>1a. Jesus himself claimed he is God.</vt:lpstr>
      <vt:lpstr>1a. Jesus himself claimed he is God.</vt:lpstr>
      <vt:lpstr>1a. Jesus himself claimed he is God.</vt:lpstr>
      <vt:lpstr>1b. Jesus claimed (or accepted) people should worship him </vt:lpstr>
      <vt:lpstr>1c. He accepted Divine entitlement (eg: people calling him God/Lord)</vt:lpstr>
      <vt:lpstr>Thomas (his disciple) calls him Lord and God.</vt:lpstr>
      <vt:lpstr>1d. Jesus did many miracles like raising people from the dead, walking on water etc. which proves he had control over things which only God has control over.</vt:lpstr>
      <vt:lpstr>Example: Jesus raised Lazarus from the Dead</vt:lpstr>
      <vt:lpstr>1e. Jesus says he is not from this world and God is not also, which makes Jesus God.</vt:lpstr>
      <vt:lpstr>1f. Jesus was made in God’s image and made before all things</vt:lpstr>
      <vt:lpstr>1g. He was born without a father so as default God becomes his father.</vt:lpstr>
      <vt:lpstr>1h. Jesus is honoured just as the father (God) was honoured</vt:lpstr>
      <vt:lpstr>1i. Jesus was given authority over everything</vt:lpstr>
      <vt:lpstr>REASONS GIVEN BY CHRISTIANS WHY JESUS IS GOD OR THE SON OF GOD.</vt:lpstr>
      <vt:lpstr>2. Proofs for Jesus being the begotten Son of God</vt:lpstr>
      <vt:lpstr>Definition of Begotten</vt:lpstr>
      <vt:lpstr>2a. God said “this is my beloved son” and called him his son</vt:lpstr>
      <vt:lpstr>2b. Jesus calls himself the “Son of God”. </vt:lpstr>
      <vt:lpstr>2c. Holy Ghost says he will be the son of God.</vt:lpstr>
      <vt:lpstr>2d. The Apostles of Christ call him the Son of God.</vt:lpstr>
      <vt:lpstr>2e. Jesus referred to God as his Father.</vt:lpstr>
      <vt:lpstr>REASONS GIVEN BY CHRISTIANS WHY JESUS IS GOD OR THE SON OF GOD.</vt:lpstr>
      <vt:lpstr>3. Proofs for the Trinity</vt:lpstr>
      <vt:lpstr>Definition of Trinity</vt:lpstr>
      <vt:lpstr>PowerPoint Presentation</vt:lpstr>
      <vt:lpstr>PowerPoint Presentation</vt:lpstr>
      <vt:lpstr>PowerPoint Presentation</vt:lpstr>
      <vt:lpstr>PowerPoint Presentation</vt:lpstr>
      <vt:lpstr>PowerPoint Presentation</vt:lpstr>
      <vt:lpstr>The most direct verse ever in the Holy Bible speaking about the Trinity.</vt:lpstr>
      <vt:lpstr>PART 3</vt:lpstr>
      <vt:lpstr>PowerPoint Presentation</vt:lpstr>
      <vt:lpstr>ANALYSIS TO:THE REASONS GIVEN BY CHRISTIANS WHY JESUS IS GOD OR THE SON OF GOD.</vt:lpstr>
      <vt:lpstr>PowerPoint Presentation</vt:lpstr>
      <vt:lpstr>Deification </vt:lpstr>
      <vt:lpstr>Ways people are given the title of Deity.  (God/Goddess, Son/Daughter of God etc) </vt:lpstr>
      <vt:lpstr>General Principles used Logically and by Islamic scholars </vt:lpstr>
      <vt:lpstr>Similar principles can be found in the Bible </vt:lpstr>
      <vt:lpstr>1a. Analysis to: Jesus himself claimed he was God.</vt:lpstr>
      <vt:lpstr>1a. Analysis to: Jesus himself claimed he was God.</vt:lpstr>
      <vt:lpstr>1a. Analysis to: Jesus himself claimed he was God.</vt:lpstr>
      <vt:lpstr>1a. Analysis to: Jesus himself claimed he was God.</vt:lpstr>
      <vt:lpstr>Over 50 references in the OT mention ONE with reference to God.</vt:lpstr>
      <vt:lpstr>PowerPoint Presentation</vt:lpstr>
      <vt:lpstr>Over 25 references to God and ONE in the New Testament</vt:lpstr>
      <vt:lpstr>Over 15 References to “NONE OTHER or NONE ELSE” when referring to God</vt:lpstr>
      <vt:lpstr>Over 10 References to “ALONE” when referring to God.</vt:lpstr>
      <vt:lpstr>Q: But if he is not God, then why did he say the following.</vt:lpstr>
      <vt:lpstr>Q: But if he is not God, then why did he say the following.</vt:lpstr>
      <vt:lpstr>Q: But if he is not God, then why did he say the following.</vt:lpstr>
      <vt:lpstr>Q: But if he is not God, then why did he say the following.</vt:lpstr>
      <vt:lpstr>Q: But if he is not God, then what does the following mean.</vt:lpstr>
      <vt:lpstr>Q: But what difference does it make? Jesus (the Word) is still called god, regardless of the “G” or “g”. </vt:lpstr>
      <vt:lpstr>...So Islamic Scholars of the Bible say there are 2 options:</vt:lpstr>
      <vt:lpstr>1b. Analysis to: Jesus claimed (or accepted) people worshipping him.</vt:lpstr>
      <vt:lpstr>Definition of worship</vt:lpstr>
      <vt:lpstr>1b. Analysis to: Jesus claimed (or accepted) people worshipping him.</vt:lpstr>
      <vt:lpstr>Q: But if he is not meant to be worshipped, then why did he allow the people to worship him. </vt:lpstr>
      <vt:lpstr>In nearly all the major versions of the Bible when the word proskuneo (προσεκυνησεν) is used, it is translated as “Worship” when in the context of Jesus (NT). However it is translated as “paid homage, respect, honor, prostrate, bowed” etc in every other context, especially in OT.</vt:lpstr>
      <vt:lpstr>Here you can see in some versions it is translated as “worshipped” and in others as “paid homage” or “fell upon his face”. </vt:lpstr>
      <vt:lpstr>PowerPoint Presentation</vt:lpstr>
      <vt:lpstr>PowerPoint Presentation</vt:lpstr>
      <vt:lpstr>1c. Analysis to: Jesus accepted divine entitlement</vt:lpstr>
      <vt:lpstr>1c. Analysis to: Jesus accepted divine entitlement (God, Lord)</vt:lpstr>
      <vt:lpstr>3. The word “Lord” (KYRIOS in greek) used, does not necessarily mean “Lord” in its original translation.</vt:lpstr>
      <vt:lpstr>PowerPoint Presentation</vt:lpstr>
      <vt:lpstr>Some Examples in Old Testament</vt:lpstr>
      <vt:lpstr>Some Examples in New Testament</vt:lpstr>
      <vt:lpstr>Here you can see in some versions it is translated as “Lord” and in others as “Master”</vt:lpstr>
      <vt:lpstr>Here you can see in some versions it is translated as “Master” and in others as “Teacher”</vt:lpstr>
      <vt:lpstr>Q: So what about the verse where Thomas clearly calls Jesus “My God and My Lord”!</vt:lpstr>
      <vt:lpstr>Q: So what about the verse where the Jews stone Jesus for saying he is God.</vt:lpstr>
      <vt:lpstr>Conclusion to 1c.</vt:lpstr>
      <vt:lpstr>1d. Analysis to: Jesus did many miracles like raising the dead etc</vt:lpstr>
      <vt:lpstr>PowerPoint Presentation</vt:lpstr>
      <vt:lpstr>PowerPoint Presentation</vt:lpstr>
      <vt:lpstr>PowerPoint Presentation</vt:lpstr>
      <vt:lpstr>PowerPoint Presentation</vt:lpstr>
      <vt:lpstr>PowerPoint Presentation</vt:lpstr>
      <vt:lpstr>1e. Analysis to: Jesus says he is not of this world and God is not of this world, which means he is God. </vt:lpstr>
      <vt:lpstr>PowerPoint Presentation</vt:lpstr>
      <vt:lpstr>1f. Analysis to: Jesus was created in God’s image and made before all things</vt:lpstr>
      <vt:lpstr>1f. Jesus was created in God’s image and made before all things</vt:lpstr>
      <vt:lpstr>Analysis of the statements</vt:lpstr>
      <vt:lpstr>1g. Analysis to: Jesus was born without a father so as default God becomes his father</vt:lpstr>
      <vt:lpstr>PowerPoint Presentation</vt:lpstr>
      <vt:lpstr>1h. Analysis to: Jesus is honoured just as the father was honoured.</vt:lpstr>
      <vt:lpstr>Analysis of the statements</vt:lpstr>
      <vt:lpstr>1i. Analysis to: Jesus is given authority over everything</vt:lpstr>
      <vt:lpstr>Analysis of the statements</vt:lpstr>
      <vt:lpstr>REASONS GIVEN BY CHRISTIANS WHY JESUS IS GOD OR THE SON OF GOD.</vt:lpstr>
      <vt:lpstr>2. Analysis to: Proofs for Jesus being the begotten Son of God</vt:lpstr>
      <vt:lpstr>2a-2d. Analysis to: Jesus was called “Son of God” by:  himself / God / Apostles </vt:lpstr>
      <vt:lpstr>2a,2b,2c,2d, will all be analysed together as they all deal with Jesus being called “Son of God”</vt:lpstr>
      <vt:lpstr>PowerPoint Presentation</vt:lpstr>
      <vt:lpstr>But…Jesus was the begotten “Son of God”. Begotten not made</vt:lpstr>
      <vt:lpstr>3. If this is the case then Jesus is not the only “Begotten son of God”.  </vt:lpstr>
      <vt:lpstr>Examples showing the many versions it is translated as “servant” and in others as “Son”</vt:lpstr>
      <vt:lpstr>4. Is Jesus the “Son of Man” or “Son of God”.</vt:lpstr>
      <vt:lpstr>Question: So if it I metaphorical senses or a figure of speech, then why was Jesus stoned by the Jews in Luke 22:70. Wasn’t it that he called himself the “Son of God”  </vt:lpstr>
      <vt:lpstr>Conclusion for “Son of God”</vt:lpstr>
      <vt:lpstr>2e. Analysis to: Jesus referred to God as “his Father”</vt:lpstr>
      <vt:lpstr>1. If Jesus calls God “The Father” and this makes him the “Son of the Father”, then what about other people who address God as “Father.” </vt:lpstr>
      <vt:lpstr>2. God declares He is the father of other people. And declares people to be his children.</vt:lpstr>
      <vt:lpstr>3. Jesus calls God, not only his own Father but everyone's Father. This proves it is used as metaphorical. </vt:lpstr>
      <vt:lpstr>Overall Conclusion to Part 2</vt:lpstr>
      <vt:lpstr>REASONS GIVEN BY CHRISTIANS WHY JESUS IS GOD OR THE SON OF GOD.</vt:lpstr>
      <vt:lpstr>3. Analysis to: Proofs for the Trinity</vt:lpstr>
      <vt:lpstr>1. There are no direct verses dealing with the Trinity, that either put God, Son, Holy Spirit as one (co-equal) Physical entity or being. Or that clearly explain the physical union of these three beings. However the closest verse given is in John 5:7 (this will be analysed shortly)  </vt:lpstr>
      <vt:lpstr>PowerPoint Presentation</vt:lpstr>
      <vt:lpstr>PowerPoint Presentation</vt:lpstr>
      <vt:lpstr>Analysis to the verses put forward in support of the Trinity</vt:lpstr>
      <vt:lpstr>What about the verse where Jesus says “I and the Father are one” John 10:30</vt:lpstr>
      <vt:lpstr>What about the verse where Jesus says “I and the Father are one” John 10:30</vt:lpstr>
      <vt:lpstr>What about the verse where which directly talks about the three entities as one.</vt:lpstr>
      <vt:lpstr>Here it can be seen the verse is taken out of all major translations except the KJV</vt:lpstr>
      <vt:lpstr>What do the translators of the Bible who took the verse out have to say:</vt:lpstr>
      <vt:lpstr>Not only Muslims have this opinion of Jesus as a Prophet but also many early Christian sects and today many academics and learned people of Christianity. </vt:lpstr>
      <vt:lpstr>Earliest Christian Sects and denominations of Christianity with similar beliefs: </vt:lpstr>
      <vt:lpstr>Modern Christian groups that reject the trinity</vt:lpstr>
      <vt:lpstr>According to Bible Study Tools (Christian based website) </vt:lpstr>
      <vt:lpstr>Monotheistic or Polytheistic</vt:lpstr>
      <vt:lpstr>References</vt:lpstr>
      <vt:lpstr>Those who have seen Jesus have seen God</vt:lpstr>
      <vt:lpstr>Proof of Jesus being God: God called Jesus God</vt:lpstr>
      <vt:lpstr>Notes </vt:lpstr>
      <vt:lpstr>Proof of Jesus being God.</vt:lpstr>
      <vt:lpstr>COMMON QUESTIONS</vt:lpstr>
      <vt:lpstr>Q: was Jesus God because he was filled with the Holy Ghost?</vt:lpstr>
      <vt:lpstr>Jesus denying to worship Satan and saying ONLY God has the right to be worshipped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Jesus God?</dc:title>
  <dc:creator>Moneeb Minhas</dc:creator>
  <cp:lastModifiedBy>Moneeb Minhas</cp:lastModifiedBy>
  <cp:revision>669</cp:revision>
  <cp:lastPrinted>2018-02-15T11:43:00Z</cp:lastPrinted>
  <dcterms:created xsi:type="dcterms:W3CDTF">2018-01-28T14:21:11Z</dcterms:created>
  <dcterms:modified xsi:type="dcterms:W3CDTF">2020-05-04T22:48:24Z</dcterms:modified>
  <cp:contentStatus/>
</cp:coreProperties>
</file>