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323" r:id="rId3"/>
    <p:sldId id="268" r:id="rId4"/>
    <p:sldId id="269" r:id="rId5"/>
    <p:sldId id="339" r:id="rId6"/>
    <p:sldId id="340" r:id="rId7"/>
    <p:sldId id="428" r:id="rId8"/>
    <p:sldId id="267" r:id="rId9"/>
    <p:sldId id="421" r:id="rId10"/>
    <p:sldId id="350" r:id="rId11"/>
    <p:sldId id="333" r:id="rId12"/>
    <p:sldId id="414" r:id="rId13"/>
    <p:sldId id="415" r:id="rId14"/>
    <p:sldId id="418" r:id="rId15"/>
    <p:sldId id="419" r:id="rId16"/>
    <p:sldId id="420" r:id="rId17"/>
    <p:sldId id="341" r:id="rId18"/>
    <p:sldId id="422" r:id="rId19"/>
    <p:sldId id="423" r:id="rId20"/>
    <p:sldId id="424" r:id="rId21"/>
    <p:sldId id="425" r:id="rId22"/>
    <p:sldId id="353" r:id="rId23"/>
    <p:sldId id="426" r:id="rId24"/>
    <p:sldId id="427" r:id="rId25"/>
    <p:sldId id="411" r:id="rId26"/>
    <p:sldId id="429" r:id="rId27"/>
    <p:sldId id="259" r:id="rId28"/>
    <p:sldId id="430" r:id="rId29"/>
    <p:sldId id="431" r:id="rId30"/>
    <p:sldId id="433" r:id="rId31"/>
    <p:sldId id="434" r:id="rId32"/>
    <p:sldId id="435" r:id="rId33"/>
    <p:sldId id="416" r:id="rId34"/>
    <p:sldId id="417" r:id="rId35"/>
    <p:sldId id="432" r:id="rId36"/>
    <p:sldId id="413" r:id="rId37"/>
    <p:sldId id="357" r:id="rId38"/>
    <p:sldId id="436" r:id="rId39"/>
    <p:sldId id="437" r:id="rId40"/>
    <p:sldId id="438" r:id="rId41"/>
    <p:sldId id="442" r:id="rId42"/>
    <p:sldId id="439" r:id="rId43"/>
    <p:sldId id="440" r:id="rId44"/>
    <p:sldId id="441" r:id="rId45"/>
    <p:sldId id="363" r:id="rId46"/>
    <p:sldId id="288" r:id="rId47"/>
    <p:sldId id="280"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eeb Minhas" initials="MM" lastIdx="0" clrIdx="0">
    <p:extLst>
      <p:ext uri="{19B8F6BF-5375-455C-9EA6-DF929625EA0E}">
        <p15:presenceInfo xmlns:p15="http://schemas.microsoft.com/office/powerpoint/2012/main" userId="S-1-5-21-2600099622-157830699-1809791883-112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00" autoAdjust="0"/>
    <p:restoredTop sz="94660"/>
  </p:normalViewPr>
  <p:slideViewPr>
    <p:cSldViewPr snapToGrid="0">
      <p:cViewPr varScale="1">
        <p:scale>
          <a:sx n="103" d="100"/>
          <a:sy n="103" d="100"/>
        </p:scale>
        <p:origin x="88" y="1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1F971C-2613-4F7A-9BB7-D9FBE45CDCC3}" type="datetimeFigureOut">
              <a:rPr lang="en-US" smtClean="0"/>
              <a:t>3/29/2020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FE5BED-79CE-4F68-86B6-DDCE03006528}" type="slidenum">
              <a:rPr lang="en-US" smtClean="0"/>
              <a:t>‹#›</a:t>
            </a:fld>
            <a:endParaRPr lang="en-US"/>
          </a:p>
        </p:txBody>
      </p:sp>
    </p:spTree>
    <p:extLst>
      <p:ext uri="{BB962C8B-B14F-4D97-AF65-F5344CB8AC3E}">
        <p14:creationId xmlns:p14="http://schemas.microsoft.com/office/powerpoint/2010/main" val="4066645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2</a:t>
            </a:fld>
            <a:endParaRPr lang="en-GB"/>
          </a:p>
        </p:txBody>
      </p:sp>
    </p:spTree>
    <p:extLst>
      <p:ext uri="{BB962C8B-B14F-4D97-AF65-F5344CB8AC3E}">
        <p14:creationId xmlns:p14="http://schemas.microsoft.com/office/powerpoint/2010/main" val="3825713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9669580-5F83-49CE-BA84-C4B3EAFA28B5}" type="datetime1">
              <a:rPr lang="en-GB" smtClean="0"/>
              <a:t>29/03/2020</a:t>
            </a:fld>
            <a:endParaRPr lang="en-GB"/>
          </a:p>
        </p:txBody>
      </p:sp>
      <p:sp>
        <p:nvSpPr>
          <p:cNvPr id="5" name="Footer Placeholder 4"/>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p:cNvSpPr>
            <a:spLocks noGrp="1"/>
          </p:cNvSpPr>
          <p:nvPr>
            <p:ph type="sldNum" sz="quarter" idx="12"/>
          </p:nvPr>
        </p:nvSpPr>
        <p:spPr/>
        <p:txBody>
          <a:bodyPr/>
          <a:lstStyle/>
          <a:p>
            <a:fld id="{9C34C810-059C-4551-8D0F-61E3E79FC1CC}" type="slidenum">
              <a:rPr lang="en-GB" smtClean="0"/>
              <a:t>‹#›</a:t>
            </a:fld>
            <a:endParaRPr lang="en-GB"/>
          </a:p>
        </p:txBody>
      </p:sp>
    </p:spTree>
    <p:extLst>
      <p:ext uri="{BB962C8B-B14F-4D97-AF65-F5344CB8AC3E}">
        <p14:creationId xmlns:p14="http://schemas.microsoft.com/office/powerpoint/2010/main" val="549200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3DFD47C-B9EF-48BC-80F2-ABCC9E271FA9}" type="datetime1">
              <a:rPr lang="en-GB" smtClean="0"/>
              <a:t>29/03/2020</a:t>
            </a:fld>
            <a:endParaRPr lang="en-GB"/>
          </a:p>
        </p:txBody>
      </p:sp>
      <p:sp>
        <p:nvSpPr>
          <p:cNvPr id="5" name="Footer Placeholder 4"/>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p:cNvSpPr>
            <a:spLocks noGrp="1"/>
          </p:cNvSpPr>
          <p:nvPr>
            <p:ph type="sldNum" sz="quarter" idx="12"/>
          </p:nvPr>
        </p:nvSpPr>
        <p:spPr/>
        <p:txBody>
          <a:bodyPr/>
          <a:lstStyle/>
          <a:p>
            <a:fld id="{9C34C810-059C-4551-8D0F-61E3E79FC1CC}" type="slidenum">
              <a:rPr lang="en-GB" smtClean="0"/>
              <a:t>‹#›</a:t>
            </a:fld>
            <a:endParaRPr lang="en-GB"/>
          </a:p>
        </p:txBody>
      </p:sp>
    </p:spTree>
    <p:extLst>
      <p:ext uri="{BB962C8B-B14F-4D97-AF65-F5344CB8AC3E}">
        <p14:creationId xmlns:p14="http://schemas.microsoft.com/office/powerpoint/2010/main" val="228790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546283-D33F-4E37-9035-C2A61F7BEB0E}" type="datetime1">
              <a:rPr lang="en-GB" smtClean="0"/>
              <a:t>29/03/2020</a:t>
            </a:fld>
            <a:endParaRPr lang="en-GB"/>
          </a:p>
        </p:txBody>
      </p:sp>
      <p:sp>
        <p:nvSpPr>
          <p:cNvPr id="5" name="Footer Placeholder 4"/>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p:cNvSpPr>
            <a:spLocks noGrp="1"/>
          </p:cNvSpPr>
          <p:nvPr>
            <p:ph type="sldNum" sz="quarter" idx="12"/>
          </p:nvPr>
        </p:nvSpPr>
        <p:spPr/>
        <p:txBody>
          <a:bodyPr/>
          <a:lstStyle/>
          <a:p>
            <a:fld id="{9C34C810-059C-4551-8D0F-61E3E79FC1CC}" type="slidenum">
              <a:rPr lang="en-GB" smtClean="0"/>
              <a:t>‹#›</a:t>
            </a:fld>
            <a:endParaRPr lang="en-GB"/>
          </a:p>
        </p:txBody>
      </p:sp>
    </p:spTree>
    <p:extLst>
      <p:ext uri="{BB962C8B-B14F-4D97-AF65-F5344CB8AC3E}">
        <p14:creationId xmlns:p14="http://schemas.microsoft.com/office/powerpoint/2010/main" val="631348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38AB4E3-6210-495B-A6D7-C7122DD3AB27}" type="datetime1">
              <a:rPr lang="en-GB" smtClean="0"/>
              <a:t>29/03/2020</a:t>
            </a:fld>
            <a:endParaRPr lang="en-GB"/>
          </a:p>
        </p:txBody>
      </p:sp>
      <p:sp>
        <p:nvSpPr>
          <p:cNvPr id="5" name="Footer Placeholder 4"/>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p:cNvSpPr>
            <a:spLocks noGrp="1"/>
          </p:cNvSpPr>
          <p:nvPr>
            <p:ph type="sldNum" sz="quarter" idx="12"/>
          </p:nvPr>
        </p:nvSpPr>
        <p:spPr/>
        <p:txBody>
          <a:bodyPr/>
          <a:lstStyle/>
          <a:p>
            <a:fld id="{9C34C810-059C-4551-8D0F-61E3E79FC1CC}" type="slidenum">
              <a:rPr lang="en-GB" smtClean="0"/>
              <a:t>‹#›</a:t>
            </a:fld>
            <a:endParaRPr lang="en-GB"/>
          </a:p>
        </p:txBody>
      </p:sp>
    </p:spTree>
    <p:extLst>
      <p:ext uri="{BB962C8B-B14F-4D97-AF65-F5344CB8AC3E}">
        <p14:creationId xmlns:p14="http://schemas.microsoft.com/office/powerpoint/2010/main" val="2750814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3D9DAC-40DA-4630-A3AF-2B5B41D86C9C}" type="datetime1">
              <a:rPr lang="en-GB" smtClean="0"/>
              <a:t>29/03/2020</a:t>
            </a:fld>
            <a:endParaRPr lang="en-GB"/>
          </a:p>
        </p:txBody>
      </p:sp>
      <p:sp>
        <p:nvSpPr>
          <p:cNvPr id="5" name="Footer Placeholder 4"/>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p:cNvSpPr>
            <a:spLocks noGrp="1"/>
          </p:cNvSpPr>
          <p:nvPr>
            <p:ph type="sldNum" sz="quarter" idx="12"/>
          </p:nvPr>
        </p:nvSpPr>
        <p:spPr/>
        <p:txBody>
          <a:bodyPr/>
          <a:lstStyle/>
          <a:p>
            <a:fld id="{9C34C810-059C-4551-8D0F-61E3E79FC1CC}" type="slidenum">
              <a:rPr lang="en-GB" smtClean="0"/>
              <a:t>‹#›</a:t>
            </a:fld>
            <a:endParaRPr lang="en-GB"/>
          </a:p>
        </p:txBody>
      </p:sp>
    </p:spTree>
    <p:extLst>
      <p:ext uri="{BB962C8B-B14F-4D97-AF65-F5344CB8AC3E}">
        <p14:creationId xmlns:p14="http://schemas.microsoft.com/office/powerpoint/2010/main" val="1657239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069A161-EDB5-4ED9-BBE4-896F1A927308}" type="datetime1">
              <a:rPr lang="en-GB" smtClean="0"/>
              <a:t>29/03/2020</a:t>
            </a:fld>
            <a:endParaRPr lang="en-GB"/>
          </a:p>
        </p:txBody>
      </p:sp>
      <p:sp>
        <p:nvSpPr>
          <p:cNvPr id="6" name="Footer Placeholder 5"/>
          <p:cNvSpPr>
            <a:spLocks noGrp="1"/>
          </p:cNvSpPr>
          <p:nvPr>
            <p:ph type="ftr" sz="quarter" idx="11"/>
          </p:nvPr>
        </p:nvSpPr>
        <p:spPr/>
        <p:txBody>
          <a:bodyPr/>
          <a:lstStyle/>
          <a:p>
            <a:r>
              <a:rPr lang="en-US"/>
              <a:t>This presentation was researched and compiled by:  Moneeb Minhas</a:t>
            </a:r>
            <a:endParaRPr lang="en-GB"/>
          </a:p>
        </p:txBody>
      </p:sp>
      <p:sp>
        <p:nvSpPr>
          <p:cNvPr id="7" name="Slide Number Placeholder 6"/>
          <p:cNvSpPr>
            <a:spLocks noGrp="1"/>
          </p:cNvSpPr>
          <p:nvPr>
            <p:ph type="sldNum" sz="quarter" idx="12"/>
          </p:nvPr>
        </p:nvSpPr>
        <p:spPr/>
        <p:txBody>
          <a:bodyPr/>
          <a:lstStyle/>
          <a:p>
            <a:fld id="{9C34C810-059C-4551-8D0F-61E3E79FC1CC}" type="slidenum">
              <a:rPr lang="en-GB" smtClean="0"/>
              <a:t>‹#›</a:t>
            </a:fld>
            <a:endParaRPr lang="en-GB"/>
          </a:p>
        </p:txBody>
      </p:sp>
    </p:spTree>
    <p:extLst>
      <p:ext uri="{BB962C8B-B14F-4D97-AF65-F5344CB8AC3E}">
        <p14:creationId xmlns:p14="http://schemas.microsoft.com/office/powerpoint/2010/main" val="1648013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E099581-6D42-439B-889C-038B91799734}" type="datetime1">
              <a:rPr lang="en-GB" smtClean="0"/>
              <a:t>29/03/2020</a:t>
            </a:fld>
            <a:endParaRPr lang="en-GB"/>
          </a:p>
        </p:txBody>
      </p:sp>
      <p:sp>
        <p:nvSpPr>
          <p:cNvPr id="8" name="Footer Placeholder 7"/>
          <p:cNvSpPr>
            <a:spLocks noGrp="1"/>
          </p:cNvSpPr>
          <p:nvPr>
            <p:ph type="ftr" sz="quarter" idx="11"/>
          </p:nvPr>
        </p:nvSpPr>
        <p:spPr/>
        <p:txBody>
          <a:bodyPr/>
          <a:lstStyle/>
          <a:p>
            <a:r>
              <a:rPr lang="en-US"/>
              <a:t>This presentation was researched and compiled by:  Moneeb Minhas</a:t>
            </a:r>
            <a:endParaRPr lang="en-GB"/>
          </a:p>
        </p:txBody>
      </p:sp>
      <p:sp>
        <p:nvSpPr>
          <p:cNvPr id="9" name="Slide Number Placeholder 8"/>
          <p:cNvSpPr>
            <a:spLocks noGrp="1"/>
          </p:cNvSpPr>
          <p:nvPr>
            <p:ph type="sldNum" sz="quarter" idx="12"/>
          </p:nvPr>
        </p:nvSpPr>
        <p:spPr/>
        <p:txBody>
          <a:bodyPr/>
          <a:lstStyle/>
          <a:p>
            <a:fld id="{9C34C810-059C-4551-8D0F-61E3E79FC1CC}" type="slidenum">
              <a:rPr lang="en-GB" smtClean="0"/>
              <a:t>‹#›</a:t>
            </a:fld>
            <a:endParaRPr lang="en-GB"/>
          </a:p>
        </p:txBody>
      </p:sp>
    </p:spTree>
    <p:extLst>
      <p:ext uri="{BB962C8B-B14F-4D97-AF65-F5344CB8AC3E}">
        <p14:creationId xmlns:p14="http://schemas.microsoft.com/office/powerpoint/2010/main" val="1140871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3BD6877-1CD8-4E60-AA55-A958239D65FC}" type="datetime1">
              <a:rPr lang="en-GB" smtClean="0"/>
              <a:t>29/03/2020</a:t>
            </a:fld>
            <a:endParaRPr lang="en-GB"/>
          </a:p>
        </p:txBody>
      </p:sp>
      <p:sp>
        <p:nvSpPr>
          <p:cNvPr id="4" name="Footer Placeholder 3"/>
          <p:cNvSpPr>
            <a:spLocks noGrp="1"/>
          </p:cNvSpPr>
          <p:nvPr>
            <p:ph type="ftr" sz="quarter" idx="11"/>
          </p:nvPr>
        </p:nvSpPr>
        <p:spPr/>
        <p:txBody>
          <a:bodyPr/>
          <a:lstStyle/>
          <a:p>
            <a:r>
              <a:rPr lang="en-US"/>
              <a:t>This presentation was researched and compiled by:  Moneeb Minhas</a:t>
            </a:r>
            <a:endParaRPr lang="en-GB"/>
          </a:p>
        </p:txBody>
      </p:sp>
      <p:sp>
        <p:nvSpPr>
          <p:cNvPr id="5" name="Slide Number Placeholder 4"/>
          <p:cNvSpPr>
            <a:spLocks noGrp="1"/>
          </p:cNvSpPr>
          <p:nvPr>
            <p:ph type="sldNum" sz="quarter" idx="12"/>
          </p:nvPr>
        </p:nvSpPr>
        <p:spPr/>
        <p:txBody>
          <a:bodyPr/>
          <a:lstStyle/>
          <a:p>
            <a:fld id="{9C34C810-059C-4551-8D0F-61E3E79FC1CC}" type="slidenum">
              <a:rPr lang="en-GB" smtClean="0"/>
              <a:t>‹#›</a:t>
            </a:fld>
            <a:endParaRPr lang="en-GB"/>
          </a:p>
        </p:txBody>
      </p:sp>
    </p:spTree>
    <p:extLst>
      <p:ext uri="{BB962C8B-B14F-4D97-AF65-F5344CB8AC3E}">
        <p14:creationId xmlns:p14="http://schemas.microsoft.com/office/powerpoint/2010/main" val="2314172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9BF62F-6494-41A2-BFD0-3B55C1AAFE50}" type="datetime1">
              <a:rPr lang="en-GB" smtClean="0"/>
              <a:t>29/03/2020</a:t>
            </a:fld>
            <a:endParaRPr lang="en-GB"/>
          </a:p>
        </p:txBody>
      </p:sp>
      <p:sp>
        <p:nvSpPr>
          <p:cNvPr id="3" name="Footer Placeholder 2"/>
          <p:cNvSpPr>
            <a:spLocks noGrp="1"/>
          </p:cNvSpPr>
          <p:nvPr>
            <p:ph type="ftr" sz="quarter" idx="11"/>
          </p:nvPr>
        </p:nvSpPr>
        <p:spPr/>
        <p:txBody>
          <a:bodyPr/>
          <a:lstStyle/>
          <a:p>
            <a:r>
              <a:rPr lang="en-US"/>
              <a:t>This presentation was researched and compiled by:  Moneeb Minhas</a:t>
            </a:r>
            <a:endParaRPr lang="en-GB"/>
          </a:p>
        </p:txBody>
      </p:sp>
      <p:sp>
        <p:nvSpPr>
          <p:cNvPr id="4" name="Slide Number Placeholder 3"/>
          <p:cNvSpPr>
            <a:spLocks noGrp="1"/>
          </p:cNvSpPr>
          <p:nvPr>
            <p:ph type="sldNum" sz="quarter" idx="12"/>
          </p:nvPr>
        </p:nvSpPr>
        <p:spPr/>
        <p:txBody>
          <a:bodyPr/>
          <a:lstStyle/>
          <a:p>
            <a:fld id="{9C34C810-059C-4551-8D0F-61E3E79FC1CC}" type="slidenum">
              <a:rPr lang="en-GB" smtClean="0"/>
              <a:t>‹#›</a:t>
            </a:fld>
            <a:endParaRPr lang="en-GB"/>
          </a:p>
        </p:txBody>
      </p:sp>
    </p:spTree>
    <p:extLst>
      <p:ext uri="{BB962C8B-B14F-4D97-AF65-F5344CB8AC3E}">
        <p14:creationId xmlns:p14="http://schemas.microsoft.com/office/powerpoint/2010/main" val="1311470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C73032-A962-4156-82CB-02644A402F27}" type="datetime1">
              <a:rPr lang="en-GB" smtClean="0"/>
              <a:t>29/03/2020</a:t>
            </a:fld>
            <a:endParaRPr lang="en-GB"/>
          </a:p>
        </p:txBody>
      </p:sp>
      <p:sp>
        <p:nvSpPr>
          <p:cNvPr id="6" name="Footer Placeholder 5"/>
          <p:cNvSpPr>
            <a:spLocks noGrp="1"/>
          </p:cNvSpPr>
          <p:nvPr>
            <p:ph type="ftr" sz="quarter" idx="11"/>
          </p:nvPr>
        </p:nvSpPr>
        <p:spPr/>
        <p:txBody>
          <a:bodyPr/>
          <a:lstStyle/>
          <a:p>
            <a:r>
              <a:rPr lang="en-US"/>
              <a:t>This presentation was researched and compiled by:  Moneeb Minhas</a:t>
            </a:r>
            <a:endParaRPr lang="en-GB"/>
          </a:p>
        </p:txBody>
      </p:sp>
      <p:sp>
        <p:nvSpPr>
          <p:cNvPr id="7" name="Slide Number Placeholder 6"/>
          <p:cNvSpPr>
            <a:spLocks noGrp="1"/>
          </p:cNvSpPr>
          <p:nvPr>
            <p:ph type="sldNum" sz="quarter" idx="12"/>
          </p:nvPr>
        </p:nvSpPr>
        <p:spPr/>
        <p:txBody>
          <a:bodyPr/>
          <a:lstStyle/>
          <a:p>
            <a:fld id="{9C34C810-059C-4551-8D0F-61E3E79FC1CC}" type="slidenum">
              <a:rPr lang="en-GB" smtClean="0"/>
              <a:t>‹#›</a:t>
            </a:fld>
            <a:endParaRPr lang="en-GB"/>
          </a:p>
        </p:txBody>
      </p:sp>
    </p:spTree>
    <p:extLst>
      <p:ext uri="{BB962C8B-B14F-4D97-AF65-F5344CB8AC3E}">
        <p14:creationId xmlns:p14="http://schemas.microsoft.com/office/powerpoint/2010/main" val="4278495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86228E-6F2F-4F35-8146-076489CED10E}" type="datetime1">
              <a:rPr lang="en-GB" smtClean="0"/>
              <a:t>29/03/2020</a:t>
            </a:fld>
            <a:endParaRPr lang="en-GB"/>
          </a:p>
        </p:txBody>
      </p:sp>
      <p:sp>
        <p:nvSpPr>
          <p:cNvPr id="6" name="Footer Placeholder 5"/>
          <p:cNvSpPr>
            <a:spLocks noGrp="1"/>
          </p:cNvSpPr>
          <p:nvPr>
            <p:ph type="ftr" sz="quarter" idx="11"/>
          </p:nvPr>
        </p:nvSpPr>
        <p:spPr/>
        <p:txBody>
          <a:bodyPr/>
          <a:lstStyle/>
          <a:p>
            <a:r>
              <a:rPr lang="en-US"/>
              <a:t>This presentation was researched and compiled by:  Moneeb Minhas</a:t>
            </a:r>
            <a:endParaRPr lang="en-GB"/>
          </a:p>
        </p:txBody>
      </p:sp>
      <p:sp>
        <p:nvSpPr>
          <p:cNvPr id="7" name="Slide Number Placeholder 6"/>
          <p:cNvSpPr>
            <a:spLocks noGrp="1"/>
          </p:cNvSpPr>
          <p:nvPr>
            <p:ph type="sldNum" sz="quarter" idx="12"/>
          </p:nvPr>
        </p:nvSpPr>
        <p:spPr/>
        <p:txBody>
          <a:bodyPr/>
          <a:lstStyle/>
          <a:p>
            <a:fld id="{9C34C810-059C-4551-8D0F-61E3E79FC1CC}" type="slidenum">
              <a:rPr lang="en-GB" smtClean="0"/>
              <a:t>‹#›</a:t>
            </a:fld>
            <a:endParaRPr lang="en-GB"/>
          </a:p>
        </p:txBody>
      </p:sp>
    </p:spTree>
    <p:extLst>
      <p:ext uri="{BB962C8B-B14F-4D97-AF65-F5344CB8AC3E}">
        <p14:creationId xmlns:p14="http://schemas.microsoft.com/office/powerpoint/2010/main" val="1271549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A1D3AD-B8D1-4672-BDA0-42725BBD4214}" type="datetime1">
              <a:rPr lang="en-GB" smtClean="0"/>
              <a:t>29/03/2020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This presentation was researched and compiled by:  Moneeb Minhas</a:t>
            </a: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34C810-059C-4551-8D0F-61E3E79FC1CC}" type="slidenum">
              <a:rPr lang="en-GB" smtClean="0"/>
              <a:t>‹#›</a:t>
            </a:fld>
            <a:endParaRPr lang="en-GB"/>
          </a:p>
        </p:txBody>
      </p:sp>
    </p:spTree>
    <p:extLst>
      <p:ext uri="{BB962C8B-B14F-4D97-AF65-F5344CB8AC3E}">
        <p14:creationId xmlns:p14="http://schemas.microsoft.com/office/powerpoint/2010/main" val="4076112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gif"/><Relationship Id="rId4" Type="http://schemas.openxmlformats.org/officeDocument/2006/relationships/image" Target="../media/image22.gif"/></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islamawareness.net/Hinduism/ZakirNaik/part6.html" TargetMode="External"/><Relationship Id="rId7" Type="http://schemas.openxmlformats.org/officeDocument/2006/relationships/hyperlink" Target="https://www.sacred-texts.com/hin/" TargetMode="External"/><Relationship Id="rId2" Type="http://schemas.openxmlformats.org/officeDocument/2006/relationships/hyperlink" Target="https://www.youtube.com/watch?v=nTu7YLSustw" TargetMode="External"/><Relationship Id="rId1" Type="http://schemas.openxmlformats.org/officeDocument/2006/relationships/slideLayout" Target="../slideLayouts/slideLayout2.xml"/><Relationship Id="rId6" Type="http://schemas.openxmlformats.org/officeDocument/2006/relationships/hyperlink" Target="http://www.cyberistan.org/islamic/prophhs.html#mahamad" TargetMode="External"/><Relationship Id="rId5" Type="http://schemas.openxmlformats.org/officeDocument/2006/relationships/hyperlink" Target="https://www.islamawareness.net/Hinduism/hindu.html" TargetMode="External"/><Relationship Id="rId4" Type="http://schemas.openxmlformats.org/officeDocument/2006/relationships/hyperlink" Target="https://www.jagatgururampalji.org/en/articles/post/bhagavad-purana-kalki-avatar-prophet-muhamma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p:cNvSpPr>
            <a:spLocks noGrp="1"/>
          </p:cNvSpPr>
          <p:nvPr/>
        </p:nvSpPr>
        <p:spPr>
          <a:xfrm>
            <a:off x="1446205" y="494017"/>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8000" b="1" dirty="0">
                <a:solidFill>
                  <a:srgbClr val="00B050"/>
                </a:solidFill>
              </a:rPr>
              <a:t>Muhammad</a:t>
            </a:r>
            <a:r>
              <a:rPr lang="en-GB" sz="2000" b="1" dirty="0">
                <a:solidFill>
                  <a:srgbClr val="00B050"/>
                </a:solidFill>
              </a:rPr>
              <a:t>(saw) </a:t>
            </a:r>
            <a:r>
              <a:rPr lang="en-GB" sz="8000" b="1" dirty="0">
                <a:solidFill>
                  <a:schemeClr val="bg1"/>
                </a:solidFill>
              </a:rPr>
              <a:t>in World Scriptures</a:t>
            </a:r>
          </a:p>
        </p:txBody>
      </p:sp>
      <p:sp>
        <p:nvSpPr>
          <p:cNvPr id="7" name="Subtitle 2"/>
          <p:cNvSpPr>
            <a:spLocks noGrp="1"/>
          </p:cNvSpPr>
          <p:nvPr/>
        </p:nvSpPr>
        <p:spPr>
          <a:xfrm>
            <a:off x="1393578" y="2960535"/>
            <a:ext cx="9144000" cy="352415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200" b="1" dirty="0">
                <a:solidFill>
                  <a:schemeClr val="bg1"/>
                </a:solidFill>
              </a:rPr>
              <a:t>The Study of Prophecies in world religious scriptures</a:t>
            </a:r>
          </a:p>
          <a:p>
            <a:endParaRPr lang="en-GB" sz="3200" dirty="0">
              <a:solidFill>
                <a:schemeClr val="accent1"/>
              </a:solidFill>
            </a:endParaRPr>
          </a:p>
          <a:p>
            <a:endParaRPr lang="en-GB" sz="3200" dirty="0">
              <a:solidFill>
                <a:schemeClr val="accent1"/>
              </a:solidFill>
            </a:endParaRPr>
          </a:p>
          <a:p>
            <a:endParaRPr lang="en-GB" sz="3200" dirty="0">
              <a:solidFill>
                <a:schemeClr val="accent1"/>
              </a:solidFill>
            </a:endParaRPr>
          </a:p>
          <a:p>
            <a:r>
              <a:rPr lang="en-GB" sz="3200" dirty="0">
                <a:solidFill>
                  <a:schemeClr val="accent1"/>
                </a:solidFill>
              </a:rPr>
              <a:t>By: Moneeb Minhas</a:t>
            </a:r>
          </a:p>
          <a:p>
            <a:endParaRPr lang="en-GB" dirty="0">
              <a:solidFill>
                <a:schemeClr val="bg1"/>
              </a:solidFill>
            </a:endParaRPr>
          </a:p>
        </p:txBody>
      </p:sp>
      <p:pic>
        <p:nvPicPr>
          <p:cNvPr id="1032" name="Picture 8" descr="Image result for muhammad arabic png">
            <a:extLst>
              <a:ext uri="{FF2B5EF4-FFF2-40B4-BE49-F238E27FC236}">
                <a16:creationId xmlns:a16="http://schemas.microsoft.com/office/drawing/2014/main" id="{552B3714-2233-4843-A261-DBF6929240C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037" t="7220" r="21892" b="7307"/>
          <a:stretch/>
        </p:blipFill>
        <p:spPr bwMode="auto">
          <a:xfrm>
            <a:off x="5318174" y="4003622"/>
            <a:ext cx="1400061" cy="14379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4630AEC6-FA43-4AF7-89EB-883C6F77F68F}"/>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3" name="Slide Number Placeholder 2">
            <a:extLst>
              <a:ext uri="{FF2B5EF4-FFF2-40B4-BE49-F238E27FC236}">
                <a16:creationId xmlns:a16="http://schemas.microsoft.com/office/drawing/2014/main" id="{2E8E9E75-D7B4-4D0F-87ED-C7012FD8E674}"/>
              </a:ext>
            </a:extLst>
          </p:cNvPr>
          <p:cNvSpPr>
            <a:spLocks noGrp="1"/>
          </p:cNvSpPr>
          <p:nvPr>
            <p:ph type="sldNum" sz="quarter" idx="12"/>
          </p:nvPr>
        </p:nvSpPr>
        <p:spPr/>
        <p:txBody>
          <a:bodyPr/>
          <a:lstStyle/>
          <a:p>
            <a:fld id="{9C34C810-059C-4551-8D0F-61E3E79FC1CC}" type="slidenum">
              <a:rPr lang="en-GB" smtClean="0"/>
              <a:t>1</a:t>
            </a:fld>
            <a:endParaRPr lang="en-GB"/>
          </a:p>
        </p:txBody>
      </p:sp>
    </p:spTree>
    <p:extLst>
      <p:ext uri="{BB962C8B-B14F-4D97-AF65-F5344CB8AC3E}">
        <p14:creationId xmlns:p14="http://schemas.microsoft.com/office/powerpoint/2010/main" val="4250903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63E5672C-E6C4-4842-B08D-5106D2B309A6}"/>
              </a:ext>
            </a:extLst>
          </p:cNvPr>
          <p:cNvSpPr>
            <a:spLocks noGrp="1"/>
          </p:cNvSpPr>
          <p:nvPr>
            <p:ph type="ctrTitle"/>
          </p:nvPr>
        </p:nvSpPr>
        <p:spPr>
          <a:xfrm>
            <a:off x="3045368" y="2043663"/>
            <a:ext cx="6105194" cy="2031055"/>
          </a:xfrm>
        </p:spPr>
        <p:txBody>
          <a:bodyPr>
            <a:normAutofit/>
          </a:bodyPr>
          <a:lstStyle/>
          <a:p>
            <a:r>
              <a:rPr lang="en-US" dirty="0">
                <a:solidFill>
                  <a:srgbClr val="FFFFFF"/>
                </a:solidFill>
              </a:rPr>
              <a:t>Prophecy 1</a:t>
            </a:r>
          </a:p>
        </p:txBody>
      </p:sp>
      <p:sp>
        <p:nvSpPr>
          <p:cNvPr id="5" name="Subtitle 4">
            <a:extLst>
              <a:ext uri="{FF2B5EF4-FFF2-40B4-BE49-F238E27FC236}">
                <a16:creationId xmlns:a16="http://schemas.microsoft.com/office/drawing/2014/main" id="{AF22F5FF-DD11-4BA1-ABD4-731D11CD9505}"/>
              </a:ext>
            </a:extLst>
          </p:cNvPr>
          <p:cNvSpPr>
            <a:spLocks noGrp="1"/>
          </p:cNvSpPr>
          <p:nvPr>
            <p:ph type="subTitle" idx="1"/>
          </p:nvPr>
        </p:nvSpPr>
        <p:spPr>
          <a:xfrm>
            <a:off x="3045368" y="4074718"/>
            <a:ext cx="6105194" cy="682079"/>
          </a:xfrm>
        </p:spPr>
        <p:txBody>
          <a:bodyPr>
            <a:normAutofit/>
          </a:bodyPr>
          <a:lstStyle/>
          <a:p>
            <a:r>
              <a:rPr lang="en-US" dirty="0" err="1">
                <a:solidFill>
                  <a:srgbClr val="FFFFFF"/>
                </a:solidFill>
              </a:rPr>
              <a:t>Bhavishya</a:t>
            </a:r>
            <a:r>
              <a:rPr lang="en-US" dirty="0">
                <a:solidFill>
                  <a:srgbClr val="FFFFFF"/>
                </a:solidFill>
              </a:rPr>
              <a:t> Purana</a:t>
            </a:r>
          </a:p>
        </p:txBody>
      </p:sp>
      <p:sp>
        <p:nvSpPr>
          <p:cNvPr id="2" name="Footer Placeholder 1">
            <a:extLst>
              <a:ext uri="{FF2B5EF4-FFF2-40B4-BE49-F238E27FC236}">
                <a16:creationId xmlns:a16="http://schemas.microsoft.com/office/drawing/2014/main" id="{D93E8797-D435-4CC6-BE42-040EBAC1CA20}"/>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3" name="Slide Number Placeholder 2">
            <a:extLst>
              <a:ext uri="{FF2B5EF4-FFF2-40B4-BE49-F238E27FC236}">
                <a16:creationId xmlns:a16="http://schemas.microsoft.com/office/drawing/2014/main" id="{44B1D88C-8824-4EEE-9031-1E051D650BDB}"/>
              </a:ext>
            </a:extLst>
          </p:cNvPr>
          <p:cNvSpPr>
            <a:spLocks noGrp="1"/>
          </p:cNvSpPr>
          <p:nvPr>
            <p:ph type="sldNum" sz="quarter" idx="12"/>
          </p:nvPr>
        </p:nvSpPr>
        <p:spPr/>
        <p:txBody>
          <a:bodyPr/>
          <a:lstStyle/>
          <a:p>
            <a:fld id="{9C34C810-059C-4551-8D0F-61E3E79FC1CC}" type="slidenum">
              <a:rPr lang="en-GB" smtClean="0"/>
              <a:t>10</a:t>
            </a:fld>
            <a:endParaRPr lang="en-GB"/>
          </a:p>
        </p:txBody>
      </p:sp>
    </p:spTree>
    <p:extLst>
      <p:ext uri="{BB962C8B-B14F-4D97-AF65-F5344CB8AC3E}">
        <p14:creationId xmlns:p14="http://schemas.microsoft.com/office/powerpoint/2010/main" val="1968010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827FDBF-3E9C-44A2-8A6A-31F5CE0FBCCD}"/>
              </a:ext>
            </a:extLst>
          </p:cNvPr>
          <p:cNvSpPr>
            <a:spLocks noGrp="1"/>
          </p:cNvSpPr>
          <p:nvPr>
            <p:ph type="title"/>
          </p:nvPr>
        </p:nvSpPr>
        <p:spPr/>
        <p:txBody>
          <a:bodyPr>
            <a:normAutofit/>
          </a:bodyPr>
          <a:lstStyle/>
          <a:p>
            <a:r>
              <a:rPr lang="en-US" sz="4000" b="1" dirty="0" err="1"/>
              <a:t>Prati</a:t>
            </a:r>
            <a:r>
              <a:rPr lang="en-US" sz="4000" b="1" dirty="0"/>
              <a:t> </a:t>
            </a:r>
            <a:r>
              <a:rPr lang="en-US" sz="4000" b="1" dirty="0" err="1"/>
              <a:t>Sarg</a:t>
            </a:r>
            <a:r>
              <a:rPr lang="en-US" sz="4000" b="1" dirty="0"/>
              <a:t>, </a:t>
            </a:r>
            <a:r>
              <a:rPr lang="en-US" sz="4000" b="1" dirty="0" err="1"/>
              <a:t>Parv</a:t>
            </a:r>
            <a:r>
              <a:rPr lang="en-US" sz="4000" b="1" dirty="0"/>
              <a:t> 3, </a:t>
            </a:r>
            <a:r>
              <a:rPr lang="en-US" sz="4000" b="1" dirty="0" err="1"/>
              <a:t>Adhyay</a:t>
            </a:r>
            <a:r>
              <a:rPr lang="en-US" sz="4000" b="1" dirty="0"/>
              <a:t> 3, Shloka 5-8</a:t>
            </a:r>
          </a:p>
        </p:txBody>
      </p:sp>
      <p:pic>
        <p:nvPicPr>
          <p:cNvPr id="3" name="Picture 2">
            <a:extLst>
              <a:ext uri="{FF2B5EF4-FFF2-40B4-BE49-F238E27FC236}">
                <a16:creationId xmlns:a16="http://schemas.microsoft.com/office/drawing/2014/main" id="{E7875C2E-F51E-4CE1-BCDD-942696ED4F05}"/>
              </a:ext>
            </a:extLst>
          </p:cNvPr>
          <p:cNvPicPr>
            <a:picLocks noChangeAspect="1"/>
          </p:cNvPicPr>
          <p:nvPr/>
        </p:nvPicPr>
        <p:blipFill>
          <a:blip r:embed="rId2"/>
          <a:stretch>
            <a:fillRect/>
          </a:stretch>
        </p:blipFill>
        <p:spPr>
          <a:xfrm>
            <a:off x="335280" y="2125186"/>
            <a:ext cx="5810250" cy="3819525"/>
          </a:xfrm>
          <a:prstGeom prst="rect">
            <a:avLst/>
          </a:prstGeom>
        </p:spPr>
      </p:pic>
      <p:pic>
        <p:nvPicPr>
          <p:cNvPr id="11" name="Content Placeholder 8">
            <a:extLst>
              <a:ext uri="{FF2B5EF4-FFF2-40B4-BE49-F238E27FC236}">
                <a16:creationId xmlns:a16="http://schemas.microsoft.com/office/drawing/2014/main" id="{C3F98F56-F43D-495F-853B-308DBE0AF9C5}"/>
              </a:ext>
            </a:extLst>
          </p:cNvPr>
          <p:cNvPicPr>
            <a:picLocks noChangeAspect="1"/>
          </p:cNvPicPr>
          <p:nvPr/>
        </p:nvPicPr>
        <p:blipFill rotWithShape="1">
          <a:blip r:embed="rId3"/>
          <a:srcRect b="54933"/>
          <a:stretch/>
        </p:blipFill>
        <p:spPr>
          <a:xfrm>
            <a:off x="6145530" y="2125186"/>
            <a:ext cx="5810250" cy="4550651"/>
          </a:xfrm>
          <a:prstGeom prst="rect">
            <a:avLst/>
          </a:prstGeom>
        </p:spPr>
      </p:pic>
      <p:sp>
        <p:nvSpPr>
          <p:cNvPr id="2" name="Footer Placeholder 1">
            <a:extLst>
              <a:ext uri="{FF2B5EF4-FFF2-40B4-BE49-F238E27FC236}">
                <a16:creationId xmlns:a16="http://schemas.microsoft.com/office/drawing/2014/main" id="{6016E05D-6A91-4452-BA35-EAE1F4010A9C}"/>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4" name="Slide Number Placeholder 3">
            <a:extLst>
              <a:ext uri="{FF2B5EF4-FFF2-40B4-BE49-F238E27FC236}">
                <a16:creationId xmlns:a16="http://schemas.microsoft.com/office/drawing/2014/main" id="{55F0AF7A-AD74-4F52-BCC0-6AAD687AF856}"/>
              </a:ext>
            </a:extLst>
          </p:cNvPr>
          <p:cNvSpPr>
            <a:spLocks noGrp="1"/>
          </p:cNvSpPr>
          <p:nvPr>
            <p:ph type="sldNum" sz="quarter" idx="12"/>
          </p:nvPr>
        </p:nvSpPr>
        <p:spPr/>
        <p:txBody>
          <a:bodyPr/>
          <a:lstStyle/>
          <a:p>
            <a:fld id="{9C34C810-059C-4551-8D0F-61E3E79FC1CC}" type="slidenum">
              <a:rPr lang="en-GB" smtClean="0"/>
              <a:t>11</a:t>
            </a:fld>
            <a:endParaRPr lang="en-GB"/>
          </a:p>
        </p:txBody>
      </p:sp>
    </p:spTree>
    <p:extLst>
      <p:ext uri="{BB962C8B-B14F-4D97-AF65-F5344CB8AC3E}">
        <p14:creationId xmlns:p14="http://schemas.microsoft.com/office/powerpoint/2010/main" val="3890333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62350-D659-451D-9DB1-195896EC7A3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62A764C-A5BF-47B0-9C72-B6027F83B8F2}"/>
              </a:ext>
            </a:extLst>
          </p:cNvPr>
          <p:cNvSpPr>
            <a:spLocks noGrp="1"/>
          </p:cNvSpPr>
          <p:nvPr>
            <p:ph idx="1"/>
          </p:nvPr>
        </p:nvSpPr>
        <p:spPr/>
        <p:txBody>
          <a:bodyPr/>
          <a:lstStyle/>
          <a:p>
            <a:endParaRPr lang="en-US"/>
          </a:p>
        </p:txBody>
      </p:sp>
      <p:pic>
        <p:nvPicPr>
          <p:cNvPr id="4" name="Content Placeholder 8">
            <a:extLst>
              <a:ext uri="{FF2B5EF4-FFF2-40B4-BE49-F238E27FC236}">
                <a16:creationId xmlns:a16="http://schemas.microsoft.com/office/drawing/2014/main" id="{1B867192-228D-4782-920D-1637B634A9C2}"/>
              </a:ext>
            </a:extLst>
          </p:cNvPr>
          <p:cNvPicPr>
            <a:picLocks noChangeAspect="1"/>
          </p:cNvPicPr>
          <p:nvPr/>
        </p:nvPicPr>
        <p:blipFill rotWithShape="1">
          <a:blip r:embed="rId2"/>
          <a:srcRect t="45066"/>
          <a:stretch/>
        </p:blipFill>
        <p:spPr>
          <a:xfrm>
            <a:off x="692311" y="1113155"/>
            <a:ext cx="5424181" cy="5178390"/>
          </a:xfrm>
          <a:prstGeom prst="rect">
            <a:avLst/>
          </a:prstGeom>
        </p:spPr>
      </p:pic>
      <p:pic>
        <p:nvPicPr>
          <p:cNvPr id="5" name="Picture 4">
            <a:extLst>
              <a:ext uri="{FF2B5EF4-FFF2-40B4-BE49-F238E27FC236}">
                <a16:creationId xmlns:a16="http://schemas.microsoft.com/office/drawing/2014/main" id="{CBB12212-2632-44F0-BE85-89EB3D3E6A1E}"/>
              </a:ext>
            </a:extLst>
          </p:cNvPr>
          <p:cNvPicPr>
            <a:picLocks noChangeAspect="1"/>
          </p:cNvPicPr>
          <p:nvPr/>
        </p:nvPicPr>
        <p:blipFill>
          <a:blip r:embed="rId3"/>
          <a:stretch>
            <a:fillRect/>
          </a:stretch>
        </p:blipFill>
        <p:spPr>
          <a:xfrm>
            <a:off x="6353821" y="1113155"/>
            <a:ext cx="4828410" cy="5379720"/>
          </a:xfrm>
          <a:prstGeom prst="rect">
            <a:avLst/>
          </a:prstGeom>
        </p:spPr>
      </p:pic>
      <p:sp>
        <p:nvSpPr>
          <p:cNvPr id="6" name="Footer Placeholder 5">
            <a:extLst>
              <a:ext uri="{FF2B5EF4-FFF2-40B4-BE49-F238E27FC236}">
                <a16:creationId xmlns:a16="http://schemas.microsoft.com/office/drawing/2014/main" id="{770136D4-2E8B-4EFA-8A0F-DD956A158E65}"/>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7" name="Slide Number Placeholder 6">
            <a:extLst>
              <a:ext uri="{FF2B5EF4-FFF2-40B4-BE49-F238E27FC236}">
                <a16:creationId xmlns:a16="http://schemas.microsoft.com/office/drawing/2014/main" id="{8430DD3F-DF47-4FDF-8D7B-4EB75AA9408E}"/>
              </a:ext>
            </a:extLst>
          </p:cNvPr>
          <p:cNvSpPr>
            <a:spLocks noGrp="1"/>
          </p:cNvSpPr>
          <p:nvPr>
            <p:ph type="sldNum" sz="quarter" idx="12"/>
          </p:nvPr>
        </p:nvSpPr>
        <p:spPr/>
        <p:txBody>
          <a:bodyPr/>
          <a:lstStyle/>
          <a:p>
            <a:fld id="{9C34C810-059C-4551-8D0F-61E3E79FC1CC}" type="slidenum">
              <a:rPr lang="en-GB" smtClean="0"/>
              <a:t>12</a:t>
            </a:fld>
            <a:endParaRPr lang="en-GB"/>
          </a:p>
        </p:txBody>
      </p:sp>
    </p:spTree>
    <p:extLst>
      <p:ext uri="{BB962C8B-B14F-4D97-AF65-F5344CB8AC3E}">
        <p14:creationId xmlns:p14="http://schemas.microsoft.com/office/powerpoint/2010/main" val="3699765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827FDBF-3E9C-44A2-8A6A-31F5CE0FBCCD}"/>
              </a:ext>
            </a:extLst>
          </p:cNvPr>
          <p:cNvSpPr>
            <a:spLocks noGrp="1"/>
          </p:cNvSpPr>
          <p:nvPr>
            <p:ph type="title"/>
          </p:nvPr>
        </p:nvSpPr>
        <p:spPr/>
        <p:txBody>
          <a:bodyPr>
            <a:normAutofit/>
          </a:bodyPr>
          <a:lstStyle/>
          <a:p>
            <a:r>
              <a:rPr lang="en-US" sz="4000" b="1" dirty="0" err="1"/>
              <a:t>Prati</a:t>
            </a:r>
            <a:r>
              <a:rPr lang="en-US" sz="4000" b="1" dirty="0"/>
              <a:t> </a:t>
            </a:r>
            <a:r>
              <a:rPr lang="en-US" sz="4000" b="1" dirty="0" err="1"/>
              <a:t>Sarg</a:t>
            </a:r>
            <a:r>
              <a:rPr lang="en-US" sz="4000" b="1" dirty="0"/>
              <a:t>, </a:t>
            </a:r>
            <a:r>
              <a:rPr lang="en-US" sz="4000" b="1" dirty="0" err="1"/>
              <a:t>Parv</a:t>
            </a:r>
            <a:r>
              <a:rPr lang="en-US" sz="4000" b="1" dirty="0"/>
              <a:t> 3, </a:t>
            </a:r>
            <a:r>
              <a:rPr lang="en-US" sz="4000" b="1" dirty="0" err="1"/>
              <a:t>Adhyay</a:t>
            </a:r>
            <a:r>
              <a:rPr lang="en-US" sz="4000" b="1" dirty="0"/>
              <a:t> 3, Shloka 5-8</a:t>
            </a:r>
          </a:p>
        </p:txBody>
      </p:sp>
      <p:sp>
        <p:nvSpPr>
          <p:cNvPr id="2" name="Content Placeholder 1">
            <a:extLst>
              <a:ext uri="{FF2B5EF4-FFF2-40B4-BE49-F238E27FC236}">
                <a16:creationId xmlns:a16="http://schemas.microsoft.com/office/drawing/2014/main" id="{F639F849-2B01-4888-8430-48C1A63D678F}"/>
              </a:ext>
            </a:extLst>
          </p:cNvPr>
          <p:cNvSpPr>
            <a:spLocks noGrp="1"/>
          </p:cNvSpPr>
          <p:nvPr>
            <p:ph idx="1"/>
          </p:nvPr>
        </p:nvSpPr>
        <p:spPr/>
        <p:txBody>
          <a:bodyPr/>
          <a:lstStyle/>
          <a:p>
            <a:pPr marL="0" indent="0">
              <a:buNone/>
            </a:pPr>
            <a:r>
              <a:rPr lang="en-US" dirty="0"/>
              <a:t>“A </a:t>
            </a:r>
            <a:r>
              <a:rPr lang="en-US" b="1" dirty="0" err="1">
                <a:solidFill>
                  <a:srgbClr val="FF0000"/>
                </a:solidFill>
              </a:rPr>
              <a:t>Melchha</a:t>
            </a:r>
            <a:r>
              <a:rPr lang="en-US" dirty="0"/>
              <a:t> </a:t>
            </a:r>
            <a:r>
              <a:rPr lang="en-US" b="1" dirty="0">
                <a:solidFill>
                  <a:srgbClr val="FF0000"/>
                </a:solidFill>
              </a:rPr>
              <a:t>Acharya</a:t>
            </a:r>
            <a:r>
              <a:rPr lang="en-US" b="1" dirty="0"/>
              <a:t> </a:t>
            </a:r>
            <a:r>
              <a:rPr lang="en-US" dirty="0"/>
              <a:t>will appear with his companions. His name will be </a:t>
            </a:r>
            <a:r>
              <a:rPr lang="en-US" b="1" dirty="0" err="1">
                <a:solidFill>
                  <a:srgbClr val="FF0000"/>
                </a:solidFill>
              </a:rPr>
              <a:t>Mahamad</a:t>
            </a:r>
            <a:r>
              <a:rPr lang="en-US" b="1" dirty="0"/>
              <a:t>. </a:t>
            </a:r>
            <a:r>
              <a:rPr lang="en-US" dirty="0"/>
              <a:t>Raja (</a:t>
            </a:r>
            <a:r>
              <a:rPr lang="en-US" dirty="0" err="1"/>
              <a:t>Bhoj</a:t>
            </a:r>
            <a:r>
              <a:rPr lang="en-US" dirty="0"/>
              <a:t>) after anointing this </a:t>
            </a:r>
            <a:r>
              <a:rPr lang="en-US" b="1" dirty="0">
                <a:solidFill>
                  <a:srgbClr val="FF0000"/>
                </a:solidFill>
              </a:rPr>
              <a:t>Mahadev </a:t>
            </a:r>
            <a:r>
              <a:rPr lang="en-US" b="1" dirty="0" err="1">
                <a:solidFill>
                  <a:srgbClr val="FF0000"/>
                </a:solidFill>
              </a:rPr>
              <a:t>Marusthal</a:t>
            </a:r>
            <a:r>
              <a:rPr lang="en-US" b="1" dirty="0"/>
              <a:t> </a:t>
            </a:r>
            <a:r>
              <a:rPr lang="en-US" dirty="0"/>
              <a:t>with bath in the </a:t>
            </a:r>
            <a:r>
              <a:rPr lang="en-US" b="1" dirty="0" err="1">
                <a:solidFill>
                  <a:srgbClr val="FF0000"/>
                </a:solidFill>
              </a:rPr>
              <a:t>Panchgavya</a:t>
            </a:r>
            <a:r>
              <a:rPr lang="en-US" dirty="0"/>
              <a:t> and the </a:t>
            </a:r>
            <a:r>
              <a:rPr lang="en-US" b="1" dirty="0">
                <a:solidFill>
                  <a:srgbClr val="FF0000"/>
                </a:solidFill>
              </a:rPr>
              <a:t>Ganga</a:t>
            </a:r>
            <a:r>
              <a:rPr lang="en-US" dirty="0"/>
              <a:t> water offered him the present of his sincere devotion and showing him all reverence said. 'I make obeisance to thee.' </a:t>
            </a:r>
            <a:r>
              <a:rPr lang="en-US" b="1" dirty="0"/>
              <a:t>'O Ye! the pride of mankind, the dweller in Arabia</a:t>
            </a:r>
            <a:r>
              <a:rPr lang="en-US" dirty="0"/>
              <a:t>, Ye have collected a great force to kill the Devil and </a:t>
            </a:r>
            <a:r>
              <a:rPr lang="en-US" b="1" dirty="0"/>
              <a:t>you yourself have been protected from the </a:t>
            </a:r>
            <a:r>
              <a:rPr lang="en-US" b="1" dirty="0" err="1">
                <a:solidFill>
                  <a:srgbClr val="FF0000"/>
                </a:solidFill>
              </a:rPr>
              <a:t>malechha</a:t>
            </a:r>
            <a:r>
              <a:rPr lang="en-US" b="1" dirty="0"/>
              <a:t> opponents (idol worshipers, pagans)</a:t>
            </a:r>
            <a:r>
              <a:rPr lang="en-US" dirty="0"/>
              <a:t>.' ‘O Ye! the image of the Most Pious God the biggest Lord, I am a servant to thee, take me as one lying on thy feet.'</a:t>
            </a:r>
            <a:endParaRPr lang="en-US" b="1" dirty="0"/>
          </a:p>
        </p:txBody>
      </p:sp>
      <p:sp>
        <p:nvSpPr>
          <p:cNvPr id="3" name="Footer Placeholder 2">
            <a:extLst>
              <a:ext uri="{FF2B5EF4-FFF2-40B4-BE49-F238E27FC236}">
                <a16:creationId xmlns:a16="http://schemas.microsoft.com/office/drawing/2014/main" id="{853CECFE-7D86-443E-BCE0-7D2584453B12}"/>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4" name="Slide Number Placeholder 3">
            <a:extLst>
              <a:ext uri="{FF2B5EF4-FFF2-40B4-BE49-F238E27FC236}">
                <a16:creationId xmlns:a16="http://schemas.microsoft.com/office/drawing/2014/main" id="{E99EAB8C-6E4E-4E8E-81A4-2E966D793884}"/>
              </a:ext>
            </a:extLst>
          </p:cNvPr>
          <p:cNvSpPr>
            <a:spLocks noGrp="1"/>
          </p:cNvSpPr>
          <p:nvPr>
            <p:ph type="sldNum" sz="quarter" idx="12"/>
          </p:nvPr>
        </p:nvSpPr>
        <p:spPr/>
        <p:txBody>
          <a:bodyPr/>
          <a:lstStyle/>
          <a:p>
            <a:fld id="{9C34C810-059C-4551-8D0F-61E3E79FC1CC}" type="slidenum">
              <a:rPr lang="en-GB" smtClean="0"/>
              <a:t>13</a:t>
            </a:fld>
            <a:endParaRPr lang="en-GB"/>
          </a:p>
        </p:txBody>
      </p:sp>
    </p:spTree>
    <p:extLst>
      <p:ext uri="{BB962C8B-B14F-4D97-AF65-F5344CB8AC3E}">
        <p14:creationId xmlns:p14="http://schemas.microsoft.com/office/powerpoint/2010/main" val="910582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827FDBF-3E9C-44A2-8A6A-31F5CE0FBCCD}"/>
              </a:ext>
            </a:extLst>
          </p:cNvPr>
          <p:cNvSpPr>
            <a:spLocks noGrp="1"/>
          </p:cNvSpPr>
          <p:nvPr>
            <p:ph type="title"/>
          </p:nvPr>
        </p:nvSpPr>
        <p:spPr/>
        <p:txBody>
          <a:bodyPr>
            <a:normAutofit/>
          </a:bodyPr>
          <a:lstStyle/>
          <a:p>
            <a:r>
              <a:rPr lang="en-US" sz="4000" b="1" dirty="0"/>
              <a:t>Defining some key words: </a:t>
            </a:r>
          </a:p>
        </p:txBody>
      </p:sp>
      <p:sp>
        <p:nvSpPr>
          <p:cNvPr id="2" name="Content Placeholder 1">
            <a:extLst>
              <a:ext uri="{FF2B5EF4-FFF2-40B4-BE49-F238E27FC236}">
                <a16:creationId xmlns:a16="http://schemas.microsoft.com/office/drawing/2014/main" id="{F639F849-2B01-4888-8430-48C1A63D678F}"/>
              </a:ext>
            </a:extLst>
          </p:cNvPr>
          <p:cNvSpPr>
            <a:spLocks noGrp="1"/>
          </p:cNvSpPr>
          <p:nvPr>
            <p:ph idx="1"/>
          </p:nvPr>
        </p:nvSpPr>
        <p:spPr>
          <a:xfrm>
            <a:off x="838200" y="1460500"/>
            <a:ext cx="10515600" cy="5032375"/>
          </a:xfrm>
        </p:spPr>
        <p:txBody>
          <a:bodyPr>
            <a:normAutofit fontScale="92500" lnSpcReduction="10000"/>
          </a:bodyPr>
          <a:lstStyle/>
          <a:p>
            <a:r>
              <a:rPr lang="en-US" b="1" dirty="0" err="1">
                <a:solidFill>
                  <a:srgbClr val="FF0000"/>
                </a:solidFill>
              </a:rPr>
              <a:t>Melchha</a:t>
            </a:r>
            <a:r>
              <a:rPr lang="en-US" dirty="0"/>
              <a:t>  - A foreigner (belonging to foreign country and speaking </a:t>
            </a:r>
            <a:r>
              <a:rPr lang="en-US" dirty="0" err="1"/>
              <a:t>forieign</a:t>
            </a:r>
            <a:r>
              <a:rPr lang="en-US" dirty="0"/>
              <a:t> language </a:t>
            </a:r>
          </a:p>
          <a:p>
            <a:r>
              <a:rPr lang="en-US" b="1" dirty="0">
                <a:solidFill>
                  <a:srgbClr val="FF0000"/>
                </a:solidFill>
              </a:rPr>
              <a:t>Acharya</a:t>
            </a:r>
            <a:r>
              <a:rPr lang="en-US" b="1" dirty="0"/>
              <a:t> – </a:t>
            </a:r>
            <a:r>
              <a:rPr lang="en-US" dirty="0"/>
              <a:t>Spiritual/Religious teacher</a:t>
            </a:r>
          </a:p>
          <a:p>
            <a:r>
              <a:rPr lang="en-US" b="1" dirty="0" err="1">
                <a:solidFill>
                  <a:srgbClr val="FF0000"/>
                </a:solidFill>
              </a:rPr>
              <a:t>Mahamad</a:t>
            </a:r>
            <a:r>
              <a:rPr lang="en-US" b="1" dirty="0">
                <a:solidFill>
                  <a:srgbClr val="FF0000"/>
                </a:solidFill>
              </a:rPr>
              <a:t> –</a:t>
            </a:r>
            <a:r>
              <a:rPr lang="en-US" b="1" dirty="0"/>
              <a:t> </a:t>
            </a:r>
            <a:r>
              <a:rPr lang="en-US" dirty="0"/>
              <a:t>The name of the one being described</a:t>
            </a:r>
          </a:p>
          <a:p>
            <a:r>
              <a:rPr lang="en-US" b="1" dirty="0">
                <a:solidFill>
                  <a:srgbClr val="FF0000"/>
                </a:solidFill>
              </a:rPr>
              <a:t>Mahadev </a:t>
            </a:r>
          </a:p>
          <a:p>
            <a:r>
              <a:rPr lang="en-US" b="1" dirty="0" err="1">
                <a:solidFill>
                  <a:srgbClr val="FF0000"/>
                </a:solidFill>
              </a:rPr>
              <a:t>Marusthal</a:t>
            </a:r>
            <a:r>
              <a:rPr lang="en-US" dirty="0"/>
              <a:t>- this is the Sanskrit word meaning “sandy tract” or “desert land” – </a:t>
            </a:r>
            <a:r>
              <a:rPr lang="en-US" dirty="0" err="1"/>
              <a:t>ie</a:t>
            </a:r>
            <a:r>
              <a:rPr lang="en-US" dirty="0"/>
              <a:t>: Arabia. </a:t>
            </a:r>
          </a:p>
          <a:p>
            <a:r>
              <a:rPr lang="en-US" b="1" dirty="0" err="1">
                <a:solidFill>
                  <a:srgbClr val="FF0000"/>
                </a:solidFill>
              </a:rPr>
              <a:t>Panchgavya</a:t>
            </a:r>
            <a:r>
              <a:rPr lang="en-US" dirty="0"/>
              <a:t> – This is a paste </a:t>
            </a:r>
            <a:r>
              <a:rPr lang="en-US" dirty="0" err="1"/>
              <a:t>misture</a:t>
            </a:r>
            <a:r>
              <a:rPr lang="en-US" dirty="0"/>
              <a:t> made from 5 products of the cow (milk, butter </a:t>
            </a:r>
            <a:r>
              <a:rPr lang="en-US" dirty="0" err="1"/>
              <a:t>etc</a:t>
            </a:r>
            <a:r>
              <a:rPr lang="en-US" dirty="0"/>
              <a:t>). Used to anoint people with like Sandal wood in Arabian tradition or Frankincense in Judeo-Christian tradition. </a:t>
            </a:r>
          </a:p>
          <a:p>
            <a:r>
              <a:rPr lang="en-US" b="1" dirty="0">
                <a:solidFill>
                  <a:srgbClr val="FF0000"/>
                </a:solidFill>
              </a:rPr>
              <a:t>Ganga</a:t>
            </a:r>
            <a:r>
              <a:rPr lang="en-US" dirty="0"/>
              <a:t> – Ganga is the Sanskrit word for the River Ganges or Holy Water. </a:t>
            </a:r>
            <a:endParaRPr lang="en-US" b="1" dirty="0"/>
          </a:p>
        </p:txBody>
      </p:sp>
      <p:sp>
        <p:nvSpPr>
          <p:cNvPr id="3" name="Footer Placeholder 2">
            <a:extLst>
              <a:ext uri="{FF2B5EF4-FFF2-40B4-BE49-F238E27FC236}">
                <a16:creationId xmlns:a16="http://schemas.microsoft.com/office/drawing/2014/main" id="{FB041826-19B9-4667-81B6-164D7F9B536E}"/>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4" name="Slide Number Placeholder 3">
            <a:extLst>
              <a:ext uri="{FF2B5EF4-FFF2-40B4-BE49-F238E27FC236}">
                <a16:creationId xmlns:a16="http://schemas.microsoft.com/office/drawing/2014/main" id="{5A2AD5BE-CB35-4309-88A8-01E3558D6332}"/>
              </a:ext>
            </a:extLst>
          </p:cNvPr>
          <p:cNvSpPr>
            <a:spLocks noGrp="1"/>
          </p:cNvSpPr>
          <p:nvPr>
            <p:ph type="sldNum" sz="quarter" idx="12"/>
          </p:nvPr>
        </p:nvSpPr>
        <p:spPr/>
        <p:txBody>
          <a:bodyPr/>
          <a:lstStyle/>
          <a:p>
            <a:fld id="{9C34C810-059C-4551-8D0F-61E3E79FC1CC}" type="slidenum">
              <a:rPr lang="en-GB" smtClean="0"/>
              <a:t>14</a:t>
            </a:fld>
            <a:endParaRPr lang="en-GB"/>
          </a:p>
        </p:txBody>
      </p:sp>
    </p:spTree>
    <p:extLst>
      <p:ext uri="{BB962C8B-B14F-4D97-AF65-F5344CB8AC3E}">
        <p14:creationId xmlns:p14="http://schemas.microsoft.com/office/powerpoint/2010/main" val="1403947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827FDBF-3E9C-44A2-8A6A-31F5CE0FBCCD}"/>
              </a:ext>
            </a:extLst>
          </p:cNvPr>
          <p:cNvSpPr>
            <a:spLocks noGrp="1"/>
          </p:cNvSpPr>
          <p:nvPr>
            <p:ph type="title"/>
          </p:nvPr>
        </p:nvSpPr>
        <p:spPr/>
        <p:txBody>
          <a:bodyPr>
            <a:normAutofit/>
          </a:bodyPr>
          <a:lstStyle/>
          <a:p>
            <a:r>
              <a:rPr lang="en-US" sz="4000" b="1" dirty="0" err="1"/>
              <a:t>Prati</a:t>
            </a:r>
            <a:r>
              <a:rPr lang="en-US" sz="4000" b="1" dirty="0"/>
              <a:t> </a:t>
            </a:r>
            <a:r>
              <a:rPr lang="en-US" sz="4000" b="1" dirty="0" err="1"/>
              <a:t>Sarg</a:t>
            </a:r>
            <a:r>
              <a:rPr lang="en-US" sz="4000" b="1" dirty="0"/>
              <a:t>, </a:t>
            </a:r>
            <a:r>
              <a:rPr lang="en-US" sz="4000" b="1" dirty="0" err="1"/>
              <a:t>Parv</a:t>
            </a:r>
            <a:r>
              <a:rPr lang="en-US" sz="4000" b="1" dirty="0"/>
              <a:t> 3, </a:t>
            </a:r>
            <a:r>
              <a:rPr lang="en-US" sz="4000" b="1" dirty="0" err="1"/>
              <a:t>Adhyay</a:t>
            </a:r>
            <a:r>
              <a:rPr lang="en-US" sz="4000" b="1" dirty="0"/>
              <a:t> 3, Shloka 5-8</a:t>
            </a:r>
          </a:p>
        </p:txBody>
      </p:sp>
      <p:sp>
        <p:nvSpPr>
          <p:cNvPr id="2" name="Content Placeholder 1">
            <a:extLst>
              <a:ext uri="{FF2B5EF4-FFF2-40B4-BE49-F238E27FC236}">
                <a16:creationId xmlns:a16="http://schemas.microsoft.com/office/drawing/2014/main" id="{F639F849-2B01-4888-8430-48C1A63D678F}"/>
              </a:ext>
            </a:extLst>
          </p:cNvPr>
          <p:cNvSpPr>
            <a:spLocks noGrp="1"/>
          </p:cNvSpPr>
          <p:nvPr>
            <p:ph idx="1"/>
          </p:nvPr>
        </p:nvSpPr>
        <p:spPr/>
        <p:txBody>
          <a:bodyPr/>
          <a:lstStyle/>
          <a:p>
            <a:pPr marL="0" indent="0">
              <a:buNone/>
            </a:pPr>
            <a:r>
              <a:rPr lang="en-US" dirty="0"/>
              <a:t>“A </a:t>
            </a:r>
            <a:r>
              <a:rPr lang="en-US" b="1" dirty="0">
                <a:solidFill>
                  <a:srgbClr val="FF0000"/>
                </a:solidFill>
              </a:rPr>
              <a:t>Foreign spiritual teacher</a:t>
            </a:r>
            <a:r>
              <a:rPr lang="en-US" b="1" dirty="0"/>
              <a:t> </a:t>
            </a:r>
            <a:r>
              <a:rPr lang="en-US" dirty="0"/>
              <a:t>will appear with his companions. His name will be </a:t>
            </a:r>
            <a:r>
              <a:rPr lang="en-US" b="1" dirty="0" err="1">
                <a:solidFill>
                  <a:srgbClr val="FF0000"/>
                </a:solidFill>
              </a:rPr>
              <a:t>Mahamad</a:t>
            </a:r>
            <a:r>
              <a:rPr lang="en-US" b="1" dirty="0"/>
              <a:t>. </a:t>
            </a:r>
            <a:r>
              <a:rPr lang="en-US" dirty="0"/>
              <a:t>Raja (</a:t>
            </a:r>
            <a:r>
              <a:rPr lang="en-US" dirty="0" err="1"/>
              <a:t>Bhoj</a:t>
            </a:r>
            <a:r>
              <a:rPr lang="en-US" dirty="0"/>
              <a:t>) after anointing this </a:t>
            </a:r>
            <a:r>
              <a:rPr lang="en-US" b="1" dirty="0">
                <a:solidFill>
                  <a:srgbClr val="FF0000"/>
                </a:solidFill>
              </a:rPr>
              <a:t>Great man from Arabia</a:t>
            </a:r>
            <a:r>
              <a:rPr lang="en-US" b="1" dirty="0"/>
              <a:t> </a:t>
            </a:r>
            <a:r>
              <a:rPr lang="en-US" dirty="0"/>
              <a:t>with bath in the </a:t>
            </a:r>
            <a:r>
              <a:rPr lang="en-US" b="1" dirty="0" err="1">
                <a:solidFill>
                  <a:srgbClr val="FF0000"/>
                </a:solidFill>
              </a:rPr>
              <a:t>Panchgavya</a:t>
            </a:r>
            <a:r>
              <a:rPr lang="en-US" b="1" dirty="0">
                <a:solidFill>
                  <a:srgbClr val="FF0000"/>
                </a:solidFill>
              </a:rPr>
              <a:t> (anointment milk)</a:t>
            </a:r>
            <a:r>
              <a:rPr lang="en-US" dirty="0"/>
              <a:t> and the </a:t>
            </a:r>
            <a:r>
              <a:rPr lang="en-US" b="1" dirty="0">
                <a:solidFill>
                  <a:srgbClr val="FF0000"/>
                </a:solidFill>
              </a:rPr>
              <a:t>Holy/pure </a:t>
            </a:r>
            <a:r>
              <a:rPr lang="en-US" dirty="0"/>
              <a:t>water offered him the present of his sincere devotion and showing him all reverence said. 'I make obeisance to thee.' </a:t>
            </a:r>
            <a:r>
              <a:rPr lang="en-US" b="1" dirty="0"/>
              <a:t>'O Ye! the pride of mankind, the dweller in Arabia</a:t>
            </a:r>
            <a:r>
              <a:rPr lang="en-US" dirty="0"/>
              <a:t>, Ye have collected a great force to kill the Devil and </a:t>
            </a:r>
            <a:r>
              <a:rPr lang="en-US" b="1" dirty="0"/>
              <a:t>you yourself have been protected from the </a:t>
            </a:r>
            <a:r>
              <a:rPr lang="en-US" b="1" dirty="0">
                <a:solidFill>
                  <a:srgbClr val="FF0000"/>
                </a:solidFill>
              </a:rPr>
              <a:t>foreign</a:t>
            </a:r>
            <a:r>
              <a:rPr lang="en-US" b="1" dirty="0"/>
              <a:t> opponents (idol worshipers, pagans)</a:t>
            </a:r>
            <a:r>
              <a:rPr lang="en-US" dirty="0"/>
              <a:t>.' ‘O Ye! the image of the Most Pious God the biggest Lord, I am a servant to thee, take me as one lying on thy feet.'</a:t>
            </a:r>
            <a:endParaRPr lang="en-US" b="1" dirty="0"/>
          </a:p>
        </p:txBody>
      </p:sp>
      <p:sp>
        <p:nvSpPr>
          <p:cNvPr id="3" name="Footer Placeholder 2">
            <a:extLst>
              <a:ext uri="{FF2B5EF4-FFF2-40B4-BE49-F238E27FC236}">
                <a16:creationId xmlns:a16="http://schemas.microsoft.com/office/drawing/2014/main" id="{1EB65F15-960C-4AD8-A0D6-204DD7AF9837}"/>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4" name="Slide Number Placeholder 3">
            <a:extLst>
              <a:ext uri="{FF2B5EF4-FFF2-40B4-BE49-F238E27FC236}">
                <a16:creationId xmlns:a16="http://schemas.microsoft.com/office/drawing/2014/main" id="{D6E0291B-2432-461D-8FAF-9A2E10EC2089}"/>
              </a:ext>
            </a:extLst>
          </p:cNvPr>
          <p:cNvSpPr>
            <a:spLocks noGrp="1"/>
          </p:cNvSpPr>
          <p:nvPr>
            <p:ph type="sldNum" sz="quarter" idx="12"/>
          </p:nvPr>
        </p:nvSpPr>
        <p:spPr/>
        <p:txBody>
          <a:bodyPr/>
          <a:lstStyle/>
          <a:p>
            <a:fld id="{9C34C810-059C-4551-8D0F-61E3E79FC1CC}" type="slidenum">
              <a:rPr lang="en-GB" smtClean="0"/>
              <a:t>15</a:t>
            </a:fld>
            <a:endParaRPr lang="en-GB"/>
          </a:p>
        </p:txBody>
      </p:sp>
    </p:spTree>
    <p:extLst>
      <p:ext uri="{BB962C8B-B14F-4D97-AF65-F5344CB8AC3E}">
        <p14:creationId xmlns:p14="http://schemas.microsoft.com/office/powerpoint/2010/main" val="1827983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06E95-2A26-4F61-9C75-FFD14AAB3468}"/>
              </a:ext>
            </a:extLst>
          </p:cNvPr>
          <p:cNvSpPr>
            <a:spLocks noGrp="1"/>
          </p:cNvSpPr>
          <p:nvPr>
            <p:ph type="title"/>
          </p:nvPr>
        </p:nvSpPr>
        <p:spPr/>
        <p:txBody>
          <a:bodyPr/>
          <a:lstStyle/>
          <a:p>
            <a:r>
              <a:rPr lang="en-US" b="1" dirty="0"/>
              <a:t>Analysis of the Prophecy</a:t>
            </a:r>
          </a:p>
        </p:txBody>
      </p:sp>
      <p:sp>
        <p:nvSpPr>
          <p:cNvPr id="3" name="Content Placeholder 2">
            <a:extLst>
              <a:ext uri="{FF2B5EF4-FFF2-40B4-BE49-F238E27FC236}">
                <a16:creationId xmlns:a16="http://schemas.microsoft.com/office/drawing/2014/main" id="{85609DB4-38C4-44B0-9A83-0157B77EC63F}"/>
              </a:ext>
            </a:extLst>
          </p:cNvPr>
          <p:cNvSpPr>
            <a:spLocks noGrp="1"/>
          </p:cNvSpPr>
          <p:nvPr>
            <p:ph idx="1"/>
          </p:nvPr>
        </p:nvSpPr>
        <p:spPr>
          <a:xfrm>
            <a:off x="838200" y="1485900"/>
            <a:ext cx="10515600" cy="5372099"/>
          </a:xfrm>
        </p:spPr>
        <p:txBody>
          <a:bodyPr>
            <a:normAutofit fontScale="92500" lnSpcReduction="10000"/>
          </a:bodyPr>
          <a:lstStyle/>
          <a:p>
            <a:pPr marL="514350" indent="-514350">
              <a:buFont typeface="+mj-lt"/>
              <a:buAutoNum type="arabicPeriod"/>
            </a:pPr>
            <a:r>
              <a:rPr lang="en-US" sz="2000" dirty="0"/>
              <a:t>The name of the man has been stated clearly as </a:t>
            </a:r>
            <a:r>
              <a:rPr lang="en-US" sz="2000" b="1" dirty="0"/>
              <a:t>Mohammad/</a:t>
            </a:r>
            <a:r>
              <a:rPr lang="en-US" sz="2000" b="1" dirty="0" err="1"/>
              <a:t>Mahamad</a:t>
            </a:r>
            <a:r>
              <a:rPr lang="en-US" sz="2000" b="1" dirty="0"/>
              <a:t>/</a:t>
            </a:r>
            <a:r>
              <a:rPr lang="en-US" sz="2000" b="1" dirty="0" err="1"/>
              <a:t>Muhamammd</a:t>
            </a:r>
            <a:r>
              <a:rPr lang="en-US" sz="2000" b="1" dirty="0"/>
              <a:t> (saw). </a:t>
            </a:r>
          </a:p>
          <a:p>
            <a:pPr marL="514350" indent="-514350">
              <a:buFont typeface="+mj-lt"/>
              <a:buAutoNum type="arabicPeriod"/>
            </a:pPr>
            <a:r>
              <a:rPr lang="en-US" sz="2000" dirty="0"/>
              <a:t>He will belong to Arabia. The Sanskrit word </a:t>
            </a:r>
            <a:r>
              <a:rPr lang="en-US" sz="2000" dirty="0" err="1"/>
              <a:t>Marusthal</a:t>
            </a:r>
            <a:r>
              <a:rPr lang="en-US" sz="2000" dirty="0"/>
              <a:t> means a sandy track of land o a desert.</a:t>
            </a:r>
          </a:p>
          <a:p>
            <a:pPr marL="514350" indent="-514350">
              <a:buFont typeface="+mj-lt"/>
              <a:buAutoNum type="arabicPeriod"/>
            </a:pPr>
            <a:r>
              <a:rPr lang="en-US" sz="2000" dirty="0"/>
              <a:t>Special mention is made of the companions of the Prophet as “a great force” i.e. the </a:t>
            </a:r>
            <a:r>
              <a:rPr lang="en-US" sz="2000" dirty="0" err="1"/>
              <a:t>Sahabas</a:t>
            </a:r>
            <a:r>
              <a:rPr lang="en-US" sz="2000" dirty="0"/>
              <a:t>. (Historically no other Prophet in history or claimant to Prophethood has had as many companions as Prophet Muhammad (he had over 100,000).</a:t>
            </a:r>
          </a:p>
          <a:p>
            <a:pPr marL="514350" indent="-514350">
              <a:buFont typeface="+mj-lt"/>
              <a:buAutoNum type="arabicPeriod"/>
            </a:pPr>
            <a:r>
              <a:rPr lang="en-US" sz="2000" dirty="0"/>
              <a:t>He is referred as the pride of mankind (</a:t>
            </a:r>
            <a:r>
              <a:rPr lang="en-US" sz="2000" dirty="0" err="1"/>
              <a:t>Parbatis</a:t>
            </a:r>
            <a:r>
              <a:rPr lang="en-US" sz="2000" dirty="0"/>
              <a:t> </a:t>
            </a:r>
            <a:r>
              <a:rPr lang="en-US" sz="2000" dirty="0" err="1"/>
              <a:t>nath</a:t>
            </a:r>
            <a:r>
              <a:rPr lang="en-US" sz="2000" dirty="0"/>
              <a:t>). The Glorious Qur’an reconfirms this - </a:t>
            </a:r>
            <a:r>
              <a:rPr lang="en-US" sz="2000" b="1" i="1" dirty="0"/>
              <a:t>"And thou (</a:t>
            </a:r>
            <a:r>
              <a:rPr lang="en-US" sz="2000" b="1" i="1" dirty="0" err="1"/>
              <a:t>standest</a:t>
            </a:r>
            <a:r>
              <a:rPr lang="en-US" sz="2000" b="1" i="1" dirty="0"/>
              <a:t>) on an exalted standard of character" [Al-Qur'an 68:4] </a:t>
            </a:r>
            <a:r>
              <a:rPr lang="en-US" sz="2000" dirty="0"/>
              <a:t>and</a:t>
            </a:r>
            <a:r>
              <a:rPr lang="en-US" sz="2000" b="1" i="1" dirty="0"/>
              <a:t> "You will find, indeed in the Messenger of Allah, a beautiful pattern (of conduct)". [Al-Qur’an </a:t>
            </a:r>
            <a:r>
              <a:rPr lang="en-US" sz="2000" dirty="0"/>
              <a:t>33:21]</a:t>
            </a:r>
          </a:p>
          <a:p>
            <a:pPr marL="514350" indent="-514350">
              <a:buFont typeface="+mj-lt"/>
              <a:buAutoNum type="arabicPeriod"/>
            </a:pPr>
            <a:r>
              <a:rPr lang="en-US" sz="2000" dirty="0"/>
              <a:t>He will be purified (Could be referring to the incident of the opening of the chest). </a:t>
            </a:r>
          </a:p>
          <a:p>
            <a:pPr marL="514350" indent="-514350">
              <a:buFont typeface="+mj-lt"/>
              <a:buAutoNum type="arabicPeriod"/>
            </a:pPr>
            <a:r>
              <a:rPr lang="en-US" sz="2000" dirty="0"/>
              <a:t>He will kill the devil, i.e. abolish worship of other gods and evil actions. </a:t>
            </a:r>
          </a:p>
          <a:p>
            <a:pPr marL="514350" indent="-514350">
              <a:buFont typeface="+mj-lt"/>
              <a:buAutoNum type="arabicPeriod"/>
            </a:pPr>
            <a:r>
              <a:rPr lang="en-US" sz="2000" dirty="0"/>
              <a:t>He will be given protection against his enemy.</a:t>
            </a:r>
          </a:p>
          <a:p>
            <a:pPr marL="514350" indent="-514350">
              <a:buFont typeface="+mj-lt"/>
              <a:buAutoNum type="arabicPeriod"/>
            </a:pPr>
            <a:r>
              <a:rPr lang="en-US" sz="2000" dirty="0"/>
              <a:t>He will be an image of God (</a:t>
            </a:r>
            <a:r>
              <a:rPr lang="en-US" sz="2000" dirty="0" err="1"/>
              <a:t>eg</a:t>
            </a:r>
            <a:r>
              <a:rPr lang="en-US" sz="2000" dirty="0"/>
              <a:t>: meaning speak only from revelation and uphold God’s law)</a:t>
            </a:r>
          </a:p>
          <a:p>
            <a:pPr marL="514350" indent="-514350">
              <a:buFont typeface="+mj-lt"/>
              <a:buAutoNum type="arabicPeriod"/>
            </a:pPr>
            <a:r>
              <a:rPr lang="en-US" sz="2000" dirty="0"/>
              <a:t>The Maharishi revers him by calling himself his servant and “sitting at his feet”. </a:t>
            </a:r>
          </a:p>
        </p:txBody>
      </p:sp>
      <p:sp>
        <p:nvSpPr>
          <p:cNvPr id="4" name="Footer Placeholder 3">
            <a:extLst>
              <a:ext uri="{FF2B5EF4-FFF2-40B4-BE49-F238E27FC236}">
                <a16:creationId xmlns:a16="http://schemas.microsoft.com/office/drawing/2014/main" id="{B73F0F2D-2236-44A6-AC7E-ED1BA82755C4}"/>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5" name="Slide Number Placeholder 4">
            <a:extLst>
              <a:ext uri="{FF2B5EF4-FFF2-40B4-BE49-F238E27FC236}">
                <a16:creationId xmlns:a16="http://schemas.microsoft.com/office/drawing/2014/main" id="{E39481A8-540D-4E4B-B6BE-CC96289A5C41}"/>
              </a:ext>
            </a:extLst>
          </p:cNvPr>
          <p:cNvSpPr>
            <a:spLocks noGrp="1"/>
          </p:cNvSpPr>
          <p:nvPr>
            <p:ph type="sldNum" sz="quarter" idx="12"/>
          </p:nvPr>
        </p:nvSpPr>
        <p:spPr/>
        <p:txBody>
          <a:bodyPr/>
          <a:lstStyle/>
          <a:p>
            <a:fld id="{9C34C810-059C-4551-8D0F-61E3E79FC1CC}" type="slidenum">
              <a:rPr lang="en-GB" smtClean="0"/>
              <a:t>16</a:t>
            </a:fld>
            <a:endParaRPr lang="en-GB"/>
          </a:p>
        </p:txBody>
      </p:sp>
    </p:spTree>
    <p:extLst>
      <p:ext uri="{BB962C8B-B14F-4D97-AF65-F5344CB8AC3E}">
        <p14:creationId xmlns:p14="http://schemas.microsoft.com/office/powerpoint/2010/main" val="1741235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63E5672C-E6C4-4842-B08D-5106D2B309A6}"/>
              </a:ext>
            </a:extLst>
          </p:cNvPr>
          <p:cNvSpPr>
            <a:spLocks noGrp="1"/>
          </p:cNvSpPr>
          <p:nvPr>
            <p:ph type="ctrTitle"/>
          </p:nvPr>
        </p:nvSpPr>
        <p:spPr>
          <a:xfrm>
            <a:off x="3045368" y="2043663"/>
            <a:ext cx="6105194" cy="2031055"/>
          </a:xfrm>
        </p:spPr>
        <p:txBody>
          <a:bodyPr>
            <a:normAutofit/>
          </a:bodyPr>
          <a:lstStyle/>
          <a:p>
            <a:r>
              <a:rPr lang="en-US" dirty="0">
                <a:solidFill>
                  <a:srgbClr val="FFFFFF"/>
                </a:solidFill>
              </a:rPr>
              <a:t>Prophecy 2</a:t>
            </a:r>
          </a:p>
        </p:txBody>
      </p:sp>
      <p:sp>
        <p:nvSpPr>
          <p:cNvPr id="5" name="Subtitle 4">
            <a:extLst>
              <a:ext uri="{FF2B5EF4-FFF2-40B4-BE49-F238E27FC236}">
                <a16:creationId xmlns:a16="http://schemas.microsoft.com/office/drawing/2014/main" id="{AF22F5FF-DD11-4BA1-ABD4-731D11CD9505}"/>
              </a:ext>
            </a:extLst>
          </p:cNvPr>
          <p:cNvSpPr>
            <a:spLocks noGrp="1"/>
          </p:cNvSpPr>
          <p:nvPr>
            <p:ph type="subTitle" idx="1"/>
          </p:nvPr>
        </p:nvSpPr>
        <p:spPr>
          <a:xfrm>
            <a:off x="3045368" y="4074718"/>
            <a:ext cx="6105194" cy="682079"/>
          </a:xfrm>
        </p:spPr>
        <p:txBody>
          <a:bodyPr>
            <a:normAutofit/>
          </a:bodyPr>
          <a:lstStyle/>
          <a:p>
            <a:r>
              <a:rPr lang="en-US" dirty="0" err="1">
                <a:solidFill>
                  <a:srgbClr val="FFFFFF"/>
                </a:solidFill>
              </a:rPr>
              <a:t>Bhavishya</a:t>
            </a:r>
            <a:r>
              <a:rPr lang="en-US" dirty="0">
                <a:solidFill>
                  <a:srgbClr val="FFFFFF"/>
                </a:solidFill>
              </a:rPr>
              <a:t> Purana</a:t>
            </a:r>
          </a:p>
        </p:txBody>
      </p:sp>
      <p:sp>
        <p:nvSpPr>
          <p:cNvPr id="2" name="Footer Placeholder 1">
            <a:extLst>
              <a:ext uri="{FF2B5EF4-FFF2-40B4-BE49-F238E27FC236}">
                <a16:creationId xmlns:a16="http://schemas.microsoft.com/office/drawing/2014/main" id="{F9D197E0-8355-4E16-845E-667B9DE84CB3}"/>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3" name="Slide Number Placeholder 2">
            <a:extLst>
              <a:ext uri="{FF2B5EF4-FFF2-40B4-BE49-F238E27FC236}">
                <a16:creationId xmlns:a16="http://schemas.microsoft.com/office/drawing/2014/main" id="{5784F3E9-5D01-442B-94ED-8E317906CE02}"/>
              </a:ext>
            </a:extLst>
          </p:cNvPr>
          <p:cNvSpPr>
            <a:spLocks noGrp="1"/>
          </p:cNvSpPr>
          <p:nvPr>
            <p:ph type="sldNum" sz="quarter" idx="12"/>
          </p:nvPr>
        </p:nvSpPr>
        <p:spPr/>
        <p:txBody>
          <a:bodyPr/>
          <a:lstStyle/>
          <a:p>
            <a:fld id="{9C34C810-059C-4551-8D0F-61E3E79FC1CC}" type="slidenum">
              <a:rPr lang="en-GB" smtClean="0"/>
              <a:t>17</a:t>
            </a:fld>
            <a:endParaRPr lang="en-GB"/>
          </a:p>
        </p:txBody>
      </p:sp>
    </p:spTree>
    <p:extLst>
      <p:ext uri="{BB962C8B-B14F-4D97-AF65-F5344CB8AC3E}">
        <p14:creationId xmlns:p14="http://schemas.microsoft.com/office/powerpoint/2010/main" val="2865593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46F06-56A4-4E26-8D64-7723BF349E87}"/>
              </a:ext>
            </a:extLst>
          </p:cNvPr>
          <p:cNvSpPr>
            <a:spLocks noGrp="1"/>
          </p:cNvSpPr>
          <p:nvPr>
            <p:ph type="title"/>
          </p:nvPr>
        </p:nvSpPr>
        <p:spPr/>
        <p:txBody>
          <a:bodyPr>
            <a:normAutofit/>
          </a:bodyPr>
          <a:lstStyle/>
          <a:p>
            <a:r>
              <a:rPr lang="en-US" b="1" dirty="0" err="1"/>
              <a:t>Bhavishya</a:t>
            </a:r>
            <a:r>
              <a:rPr lang="en-US" b="1" dirty="0"/>
              <a:t> Purana in the </a:t>
            </a:r>
            <a:r>
              <a:rPr lang="en-US" b="1" dirty="0" err="1"/>
              <a:t>Pratisarag</a:t>
            </a:r>
            <a:r>
              <a:rPr lang="en-US" b="1" dirty="0"/>
              <a:t> </a:t>
            </a:r>
            <a:r>
              <a:rPr lang="en-US" b="1" dirty="0" err="1"/>
              <a:t>Parv</a:t>
            </a:r>
            <a:r>
              <a:rPr lang="en-US" b="1" dirty="0"/>
              <a:t> 3, Khand </a:t>
            </a:r>
            <a:r>
              <a:rPr lang="en-US" b="1" dirty="0" err="1"/>
              <a:t>Adhay</a:t>
            </a:r>
            <a:r>
              <a:rPr lang="en-US" b="1" dirty="0"/>
              <a:t> 3, Shloka 10 - 27 </a:t>
            </a:r>
            <a:endParaRPr lang="en-US" dirty="0"/>
          </a:p>
        </p:txBody>
      </p:sp>
      <p:sp>
        <p:nvSpPr>
          <p:cNvPr id="3" name="Content Placeholder 2">
            <a:extLst>
              <a:ext uri="{FF2B5EF4-FFF2-40B4-BE49-F238E27FC236}">
                <a16:creationId xmlns:a16="http://schemas.microsoft.com/office/drawing/2014/main" id="{DF197A9F-D4FB-40D9-978D-E1C7C2A6597D}"/>
              </a:ext>
            </a:extLst>
          </p:cNvPr>
          <p:cNvSpPr>
            <a:spLocks noGrp="1"/>
          </p:cNvSpPr>
          <p:nvPr>
            <p:ph idx="1"/>
          </p:nvPr>
        </p:nvSpPr>
        <p:spPr/>
        <p:txBody>
          <a:bodyPr>
            <a:normAutofit fontScale="92500"/>
          </a:bodyPr>
          <a:lstStyle/>
          <a:p>
            <a:pPr marL="0" indent="0">
              <a:buNone/>
            </a:pPr>
            <a:r>
              <a:rPr lang="en-US" sz="3200" dirty="0"/>
              <a:t>"The </a:t>
            </a:r>
            <a:r>
              <a:rPr lang="en-US" sz="3200" b="1" i="1" dirty="0" err="1">
                <a:solidFill>
                  <a:srgbClr val="FF0000"/>
                </a:solidFill>
              </a:rPr>
              <a:t>Malecha</a:t>
            </a:r>
            <a:r>
              <a:rPr lang="en-US" sz="3200" i="1" dirty="0"/>
              <a:t> (foreigners) </a:t>
            </a:r>
            <a:r>
              <a:rPr lang="en-US" sz="3200" dirty="0"/>
              <a:t>have spoiled the well-known land of the Arabs. </a:t>
            </a:r>
            <a:r>
              <a:rPr lang="en-US" sz="3200" b="1" dirty="0">
                <a:solidFill>
                  <a:srgbClr val="FF0000"/>
                </a:solidFill>
              </a:rPr>
              <a:t>Arya </a:t>
            </a:r>
            <a:r>
              <a:rPr lang="en-US" sz="3200" b="1" i="1" dirty="0">
                <a:solidFill>
                  <a:srgbClr val="FF0000"/>
                </a:solidFill>
              </a:rPr>
              <a:t>Dharma </a:t>
            </a:r>
            <a:r>
              <a:rPr lang="en-US" sz="3200" dirty="0"/>
              <a:t>(true religion) is not to be found in the country. Before also there appeared a misguided fiend whom I had killed; he has now again appeared being sent by a powerful enemy. </a:t>
            </a:r>
          </a:p>
          <a:p>
            <a:pPr marL="0" indent="0">
              <a:buNone/>
            </a:pPr>
            <a:r>
              <a:rPr lang="en-US" sz="3200" dirty="0"/>
              <a:t>To show these enemies the right path and to give them guidance, the renowned </a:t>
            </a:r>
            <a:r>
              <a:rPr lang="en-US" sz="3200" dirty="0" err="1"/>
              <a:t>Mahamad</a:t>
            </a:r>
            <a:r>
              <a:rPr lang="en-US" sz="3200" dirty="0"/>
              <a:t>, is busy in bringing the </a:t>
            </a:r>
            <a:r>
              <a:rPr lang="en-US" sz="3200" i="1" dirty="0" err="1"/>
              <a:t>Pishachas</a:t>
            </a:r>
            <a:r>
              <a:rPr lang="en-US" sz="3200" i="1" dirty="0"/>
              <a:t> (evil-doers) </a:t>
            </a:r>
            <a:r>
              <a:rPr lang="en-US" sz="3200" dirty="0"/>
              <a:t>to the right path. O </a:t>
            </a:r>
            <a:r>
              <a:rPr lang="en-US" sz="3200" i="1" dirty="0"/>
              <a:t>Raja</a:t>
            </a:r>
            <a:r>
              <a:rPr lang="en-US" sz="3200" dirty="0"/>
              <a:t>, You need not go to the land of the foolish </a:t>
            </a:r>
            <a:r>
              <a:rPr lang="en-US" sz="3200" i="1" dirty="0" err="1"/>
              <a:t>Pishachas</a:t>
            </a:r>
            <a:r>
              <a:rPr lang="en-US" sz="3200" i="1" dirty="0"/>
              <a:t> (evil-doers)</a:t>
            </a:r>
            <a:r>
              <a:rPr lang="en-US" sz="3200" dirty="0"/>
              <a:t>, you will be purified through my kindness even where you are...</a:t>
            </a:r>
          </a:p>
        </p:txBody>
      </p:sp>
      <p:sp>
        <p:nvSpPr>
          <p:cNvPr id="4" name="Footer Placeholder 3">
            <a:extLst>
              <a:ext uri="{FF2B5EF4-FFF2-40B4-BE49-F238E27FC236}">
                <a16:creationId xmlns:a16="http://schemas.microsoft.com/office/drawing/2014/main" id="{4A89AD5E-17CA-4F02-8143-0A7C29A2FC01}"/>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5" name="Slide Number Placeholder 4">
            <a:extLst>
              <a:ext uri="{FF2B5EF4-FFF2-40B4-BE49-F238E27FC236}">
                <a16:creationId xmlns:a16="http://schemas.microsoft.com/office/drawing/2014/main" id="{18E9234B-88EB-426A-87DD-76243AD73FE4}"/>
              </a:ext>
            </a:extLst>
          </p:cNvPr>
          <p:cNvSpPr>
            <a:spLocks noGrp="1"/>
          </p:cNvSpPr>
          <p:nvPr>
            <p:ph type="sldNum" sz="quarter" idx="12"/>
          </p:nvPr>
        </p:nvSpPr>
        <p:spPr/>
        <p:txBody>
          <a:bodyPr/>
          <a:lstStyle/>
          <a:p>
            <a:fld id="{9C34C810-059C-4551-8D0F-61E3E79FC1CC}" type="slidenum">
              <a:rPr lang="en-GB" smtClean="0"/>
              <a:t>18</a:t>
            </a:fld>
            <a:endParaRPr lang="en-GB"/>
          </a:p>
        </p:txBody>
      </p:sp>
    </p:spTree>
    <p:extLst>
      <p:ext uri="{BB962C8B-B14F-4D97-AF65-F5344CB8AC3E}">
        <p14:creationId xmlns:p14="http://schemas.microsoft.com/office/powerpoint/2010/main" val="2232007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BB7BD-0C3D-46A4-8C6E-51CB1E90E560}"/>
              </a:ext>
            </a:extLst>
          </p:cNvPr>
          <p:cNvSpPr>
            <a:spLocks noGrp="1"/>
          </p:cNvSpPr>
          <p:nvPr>
            <p:ph type="title"/>
          </p:nvPr>
        </p:nvSpPr>
        <p:spPr/>
        <p:txBody>
          <a:bodyPr/>
          <a:lstStyle/>
          <a:p>
            <a:r>
              <a:rPr lang="en-US" dirty="0"/>
              <a:t>Continued…</a:t>
            </a:r>
          </a:p>
        </p:txBody>
      </p:sp>
      <p:sp>
        <p:nvSpPr>
          <p:cNvPr id="3" name="Content Placeholder 2">
            <a:extLst>
              <a:ext uri="{FF2B5EF4-FFF2-40B4-BE49-F238E27FC236}">
                <a16:creationId xmlns:a16="http://schemas.microsoft.com/office/drawing/2014/main" id="{2665FD8D-4E03-49D4-A38B-97369E720507}"/>
              </a:ext>
            </a:extLst>
          </p:cNvPr>
          <p:cNvSpPr>
            <a:spLocks noGrp="1"/>
          </p:cNvSpPr>
          <p:nvPr>
            <p:ph idx="1"/>
          </p:nvPr>
        </p:nvSpPr>
        <p:spPr>
          <a:xfrm>
            <a:off x="838200" y="1825625"/>
            <a:ext cx="10515600" cy="4667250"/>
          </a:xfrm>
        </p:spPr>
        <p:txBody>
          <a:bodyPr>
            <a:normAutofit fontScale="92500" lnSpcReduction="10000"/>
          </a:bodyPr>
          <a:lstStyle/>
          <a:p>
            <a:pPr marL="0" indent="0">
              <a:buNone/>
            </a:pPr>
            <a:r>
              <a:rPr lang="en-US" dirty="0"/>
              <a:t>….At night, he of the angelic disposition, the shrewd man, in the disguise of </a:t>
            </a:r>
            <a:r>
              <a:rPr lang="en-US" b="1" i="1" dirty="0" err="1">
                <a:solidFill>
                  <a:srgbClr val="FF0000"/>
                </a:solidFill>
              </a:rPr>
              <a:t>Pishacha</a:t>
            </a:r>
            <a:r>
              <a:rPr lang="en-US" i="1" dirty="0"/>
              <a:t> (evil-doer) </a:t>
            </a:r>
            <a:r>
              <a:rPr lang="en-US" dirty="0"/>
              <a:t>said to </a:t>
            </a:r>
            <a:r>
              <a:rPr lang="en-US" i="1" dirty="0"/>
              <a:t>Raja </a:t>
            </a:r>
            <a:r>
              <a:rPr lang="en-US" i="1" dirty="0" err="1"/>
              <a:t>Bhoj</a:t>
            </a:r>
            <a:r>
              <a:rPr lang="en-US" dirty="0"/>
              <a:t>, "O </a:t>
            </a:r>
            <a:r>
              <a:rPr lang="en-US" i="1" dirty="0"/>
              <a:t>Raja</a:t>
            </a:r>
            <a:r>
              <a:rPr lang="en-US" dirty="0"/>
              <a:t>! Your </a:t>
            </a:r>
            <a:r>
              <a:rPr lang="en-US" i="1" dirty="0"/>
              <a:t>Arya Dharma </a:t>
            </a:r>
            <a:r>
              <a:rPr lang="en-US" dirty="0"/>
              <a:t>has been made to prevail over all religions, but according to the commandments of </a:t>
            </a:r>
            <a:r>
              <a:rPr lang="en-US" b="1" i="1" dirty="0">
                <a:solidFill>
                  <a:srgbClr val="FF0000"/>
                </a:solidFill>
              </a:rPr>
              <a:t>Ishwar </a:t>
            </a:r>
            <a:r>
              <a:rPr lang="en-US" b="1" i="1" dirty="0" err="1">
                <a:solidFill>
                  <a:srgbClr val="FF0000"/>
                </a:solidFill>
              </a:rPr>
              <a:t>Parmatma</a:t>
            </a:r>
            <a:r>
              <a:rPr lang="en-US" b="1" i="1" dirty="0">
                <a:solidFill>
                  <a:srgbClr val="FF0000"/>
                </a:solidFill>
              </a:rPr>
              <a:t> </a:t>
            </a:r>
            <a:r>
              <a:rPr lang="en-US" i="1" dirty="0"/>
              <a:t>(All-mighty God)</a:t>
            </a:r>
            <a:r>
              <a:rPr lang="en-US" dirty="0"/>
              <a:t>, I shall enforce the strong creed of the meat-eaters. My followers will be men circumcised, without a </a:t>
            </a:r>
            <a:r>
              <a:rPr lang="en-US" dirty="0" err="1"/>
              <a:t>shandy</a:t>
            </a:r>
            <a:r>
              <a:rPr lang="en-US" dirty="0"/>
              <a:t> (tail on his head), keeping a beard, creating a revolution, they will give the call to prayer and will be eating all lawful things. They will eat all sorts of animals except swine. They (him and his followers) will not seek purification from the holy shrubs, but will be purified through warfare, on account of their fighting the irreligious nations, they will be known as </a:t>
            </a:r>
            <a:r>
              <a:rPr lang="en-US" b="1" i="1" dirty="0" err="1">
                <a:solidFill>
                  <a:srgbClr val="FF0000"/>
                </a:solidFill>
              </a:rPr>
              <a:t>Musalmaans</a:t>
            </a:r>
            <a:r>
              <a:rPr lang="en-US" i="1" dirty="0"/>
              <a:t> (Muslim)</a:t>
            </a:r>
            <a:r>
              <a:rPr lang="en-US" dirty="0"/>
              <a:t>. I shall be the originator of this religion of the meat-eating nations."</a:t>
            </a:r>
          </a:p>
        </p:txBody>
      </p:sp>
      <p:sp>
        <p:nvSpPr>
          <p:cNvPr id="4" name="Footer Placeholder 3">
            <a:extLst>
              <a:ext uri="{FF2B5EF4-FFF2-40B4-BE49-F238E27FC236}">
                <a16:creationId xmlns:a16="http://schemas.microsoft.com/office/drawing/2014/main" id="{AACCA879-D79B-42AE-9AD8-9894AC70330B}"/>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5" name="Slide Number Placeholder 4">
            <a:extLst>
              <a:ext uri="{FF2B5EF4-FFF2-40B4-BE49-F238E27FC236}">
                <a16:creationId xmlns:a16="http://schemas.microsoft.com/office/drawing/2014/main" id="{9F8CF13F-8CB8-47E3-BCD9-BBD8B9D779E8}"/>
              </a:ext>
            </a:extLst>
          </p:cNvPr>
          <p:cNvSpPr>
            <a:spLocks noGrp="1"/>
          </p:cNvSpPr>
          <p:nvPr>
            <p:ph type="sldNum" sz="quarter" idx="12"/>
          </p:nvPr>
        </p:nvSpPr>
        <p:spPr/>
        <p:txBody>
          <a:bodyPr/>
          <a:lstStyle/>
          <a:p>
            <a:fld id="{9C34C810-059C-4551-8D0F-61E3E79FC1CC}" type="slidenum">
              <a:rPr lang="en-GB" smtClean="0"/>
              <a:t>19</a:t>
            </a:fld>
            <a:endParaRPr lang="en-GB"/>
          </a:p>
        </p:txBody>
      </p:sp>
    </p:spTree>
    <p:extLst>
      <p:ext uri="{BB962C8B-B14F-4D97-AF65-F5344CB8AC3E}">
        <p14:creationId xmlns:p14="http://schemas.microsoft.com/office/powerpoint/2010/main" val="622280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Disclaimer</a:t>
            </a:r>
          </a:p>
        </p:txBody>
      </p:sp>
      <p:sp>
        <p:nvSpPr>
          <p:cNvPr id="3" name="Content Placeholder 2"/>
          <p:cNvSpPr>
            <a:spLocks noGrp="1"/>
          </p:cNvSpPr>
          <p:nvPr>
            <p:ph idx="1"/>
          </p:nvPr>
        </p:nvSpPr>
        <p:spPr>
          <a:xfrm>
            <a:off x="838200" y="1690688"/>
            <a:ext cx="10515600" cy="4486275"/>
          </a:xfrm>
        </p:spPr>
        <p:txBody>
          <a:bodyPr>
            <a:normAutofit fontScale="85000" lnSpcReduction="20000"/>
          </a:bodyPr>
          <a:lstStyle/>
          <a:p>
            <a:r>
              <a:rPr lang="en-GB" sz="2400" dirty="0"/>
              <a:t>This lecture was requested from a non-</a:t>
            </a:r>
            <a:r>
              <a:rPr lang="en-GB" sz="2400" dirty="0" err="1"/>
              <a:t>muslim</a:t>
            </a:r>
            <a:r>
              <a:rPr lang="en-GB" sz="2400" dirty="0"/>
              <a:t> audience (attendees of the weekly prophetic biography course), merely out of curiosity on “The prophecies about the arrival of the last Messenger in religious world scriptures– Prophet Muhammad”</a:t>
            </a:r>
          </a:p>
          <a:p>
            <a:r>
              <a:rPr lang="en-GB" sz="2400" dirty="0"/>
              <a:t>This lecture is </a:t>
            </a:r>
            <a:r>
              <a:rPr lang="en-GB" sz="2400" b="1" u="sng" dirty="0"/>
              <a:t>not</a:t>
            </a:r>
            <a:r>
              <a:rPr lang="en-GB" sz="2400" dirty="0"/>
              <a:t> a debate, or in any way to put down any other opinion, but merely an academical study of religious texts or comparative religion.</a:t>
            </a:r>
          </a:p>
          <a:p>
            <a:r>
              <a:rPr lang="en-GB" sz="2400" dirty="0"/>
              <a:t>Those present are here voluntarily and have the right to leave whenever they will. </a:t>
            </a:r>
          </a:p>
          <a:p>
            <a:r>
              <a:rPr lang="en-GB" sz="2400" dirty="0"/>
              <a:t>We acknowledge that we are all coming from different backgrounds, cultures and religions. We understand that we all differ on certain views and this should not instil hatred or intolerance for one another, but rather as teachers, professionals, academics and humans we should practice, preach and promote tolerance, love and respect for one another. </a:t>
            </a:r>
          </a:p>
          <a:p>
            <a:r>
              <a:rPr lang="en-GB" sz="2400" dirty="0"/>
              <a:t>This lecture series may contain views that are contrary to others and we apologise if anything is taken offensively. Any offence occurred is purely unintentional. </a:t>
            </a:r>
          </a:p>
          <a:p>
            <a:r>
              <a:rPr lang="en-GB" sz="2400" dirty="0"/>
              <a:t>This lecture series will try and give the attendees an insight into the various religious texts, prophecies and how Islamic scholars analyse them academically.</a:t>
            </a:r>
          </a:p>
          <a:p>
            <a:r>
              <a:rPr lang="en-GB" sz="2400" dirty="0"/>
              <a:t>This lecture series is in no means designed to convert or enforce an opinion on someone else. It is just one the analysis of religion from a perspective.</a:t>
            </a:r>
          </a:p>
          <a:p>
            <a:endParaRPr lang="en-GB" sz="2400" dirty="0"/>
          </a:p>
        </p:txBody>
      </p:sp>
      <p:sp>
        <p:nvSpPr>
          <p:cNvPr id="4" name="Slide Number Placeholder 3"/>
          <p:cNvSpPr>
            <a:spLocks noGrp="1"/>
          </p:cNvSpPr>
          <p:nvPr>
            <p:ph type="sldNum" sz="quarter" idx="12"/>
          </p:nvPr>
        </p:nvSpPr>
        <p:spPr/>
        <p:txBody>
          <a:bodyPr/>
          <a:lstStyle/>
          <a:p>
            <a:fld id="{10806DA5-E7E3-401E-9CC0-A5C56C0FA5E8}" type="slidenum">
              <a:rPr lang="en-GB" smtClean="0"/>
              <a:t>2</a:t>
            </a:fld>
            <a:endParaRPr lang="en-GB" dirty="0"/>
          </a:p>
        </p:txBody>
      </p:sp>
      <p:sp>
        <p:nvSpPr>
          <p:cNvPr id="5" name="Footer Placeholder 4"/>
          <p:cNvSpPr>
            <a:spLocks noGrp="1"/>
          </p:cNvSpPr>
          <p:nvPr>
            <p:ph type="ftr" sz="quarter" idx="11"/>
          </p:nvPr>
        </p:nvSpPr>
        <p:spPr/>
        <p:txBody>
          <a:bodyPr/>
          <a:lstStyle/>
          <a:p>
            <a:r>
              <a:rPr lang="en-US" sz="900" dirty="0">
                <a:solidFill>
                  <a:schemeClr val="bg1">
                    <a:lumMod val="65000"/>
                  </a:schemeClr>
                </a:solidFill>
                <a:latin typeface="Trajan Pro" panose="02020502050506020301" pitchFamily="18" charset="0"/>
              </a:rPr>
              <a:t>This presentation was researched and compiled by:  Moneeb Minhas</a:t>
            </a:r>
            <a:endParaRPr lang="en-GB" sz="500" dirty="0"/>
          </a:p>
        </p:txBody>
      </p:sp>
    </p:spTree>
    <p:extLst>
      <p:ext uri="{BB962C8B-B14F-4D97-AF65-F5344CB8AC3E}">
        <p14:creationId xmlns:p14="http://schemas.microsoft.com/office/powerpoint/2010/main" val="2412675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1C5EA-D4D4-4209-BC25-0EDB4FA27FCD}"/>
              </a:ext>
            </a:extLst>
          </p:cNvPr>
          <p:cNvSpPr>
            <a:spLocks noGrp="1"/>
          </p:cNvSpPr>
          <p:nvPr>
            <p:ph type="title"/>
          </p:nvPr>
        </p:nvSpPr>
        <p:spPr/>
        <p:txBody>
          <a:bodyPr/>
          <a:lstStyle/>
          <a:p>
            <a:r>
              <a:rPr lang="en-US" dirty="0"/>
              <a:t>Analysis of the Prophecy</a:t>
            </a:r>
          </a:p>
        </p:txBody>
      </p:sp>
      <p:sp>
        <p:nvSpPr>
          <p:cNvPr id="3" name="Content Placeholder 2">
            <a:extLst>
              <a:ext uri="{FF2B5EF4-FFF2-40B4-BE49-F238E27FC236}">
                <a16:creationId xmlns:a16="http://schemas.microsoft.com/office/drawing/2014/main" id="{7831AE35-E13A-4259-AD78-E2DF7E275EF3}"/>
              </a:ext>
            </a:extLst>
          </p:cNvPr>
          <p:cNvSpPr>
            <a:spLocks noGrp="1"/>
          </p:cNvSpPr>
          <p:nvPr>
            <p:ph idx="1"/>
          </p:nvPr>
        </p:nvSpPr>
        <p:spPr/>
        <p:txBody>
          <a:bodyPr>
            <a:normAutofit lnSpcReduction="10000"/>
          </a:bodyPr>
          <a:lstStyle/>
          <a:p>
            <a:pPr marL="514350" indent="-514350">
              <a:buFont typeface="+mj-lt"/>
              <a:buAutoNum type="arabicPeriod"/>
            </a:pPr>
            <a:r>
              <a:rPr lang="en-US" dirty="0"/>
              <a:t>The evil doers have corrupted the Arab land.</a:t>
            </a:r>
          </a:p>
          <a:p>
            <a:pPr marL="514350" indent="-514350">
              <a:buFont typeface="+mj-lt"/>
              <a:buAutoNum type="arabicPeriod"/>
            </a:pPr>
            <a:r>
              <a:rPr lang="en-US" dirty="0"/>
              <a:t>Arya Dharma is not found in that land.</a:t>
            </a:r>
          </a:p>
          <a:p>
            <a:pPr marL="514350" indent="-514350">
              <a:buFont typeface="+mj-lt"/>
              <a:buAutoNum type="arabicPeriod"/>
            </a:pPr>
            <a:r>
              <a:rPr lang="en-US" dirty="0"/>
              <a:t>The Indian Raja need not go the Arab land since his purification will take place in India after the </a:t>
            </a:r>
            <a:r>
              <a:rPr lang="en-US" dirty="0" err="1"/>
              <a:t>musalmaan</a:t>
            </a:r>
            <a:r>
              <a:rPr lang="en-US" dirty="0"/>
              <a:t> will arrive in India.</a:t>
            </a:r>
          </a:p>
          <a:p>
            <a:pPr marL="514350" indent="-514350">
              <a:buFont typeface="+mj-lt"/>
              <a:buAutoNum type="arabicPeriod"/>
            </a:pPr>
            <a:r>
              <a:rPr lang="en-US" dirty="0"/>
              <a:t>The Prophet is mentioned by name “</a:t>
            </a:r>
            <a:r>
              <a:rPr lang="en-US" dirty="0" err="1"/>
              <a:t>Mahamad</a:t>
            </a:r>
            <a:r>
              <a:rPr lang="en-US" dirty="0"/>
              <a:t>”</a:t>
            </a:r>
          </a:p>
          <a:p>
            <a:pPr marL="514350" indent="-514350">
              <a:buFont typeface="+mj-lt"/>
              <a:buAutoNum type="arabicPeriod"/>
            </a:pPr>
            <a:r>
              <a:rPr lang="en-US" dirty="0"/>
              <a:t>The coming Prophet will attest the truth of the Aryan faith, i.e. Monotheism and will reform the misguided people.</a:t>
            </a:r>
          </a:p>
          <a:p>
            <a:pPr marL="514350" indent="-514350">
              <a:buFont typeface="+mj-lt"/>
              <a:buAutoNum type="arabicPeriod"/>
            </a:pPr>
            <a:r>
              <a:rPr lang="en-US" dirty="0"/>
              <a:t>The Prophet’s followers will be circumcised. </a:t>
            </a:r>
          </a:p>
          <a:p>
            <a:pPr marL="514350" indent="-514350">
              <a:buFont typeface="+mj-lt"/>
              <a:buAutoNum type="arabicPeriod"/>
            </a:pPr>
            <a:r>
              <a:rPr lang="en-US" dirty="0"/>
              <a:t>They will be without a tail on the head </a:t>
            </a:r>
          </a:p>
        </p:txBody>
      </p:sp>
      <p:sp>
        <p:nvSpPr>
          <p:cNvPr id="4" name="Footer Placeholder 3">
            <a:extLst>
              <a:ext uri="{FF2B5EF4-FFF2-40B4-BE49-F238E27FC236}">
                <a16:creationId xmlns:a16="http://schemas.microsoft.com/office/drawing/2014/main" id="{F42FEED9-5786-41DC-8D26-B4E6AC1D9274}"/>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5" name="Slide Number Placeholder 4">
            <a:extLst>
              <a:ext uri="{FF2B5EF4-FFF2-40B4-BE49-F238E27FC236}">
                <a16:creationId xmlns:a16="http://schemas.microsoft.com/office/drawing/2014/main" id="{00DEAC2A-EB71-4333-81FC-0A8B1BE25F85}"/>
              </a:ext>
            </a:extLst>
          </p:cNvPr>
          <p:cNvSpPr>
            <a:spLocks noGrp="1"/>
          </p:cNvSpPr>
          <p:nvPr>
            <p:ph type="sldNum" sz="quarter" idx="12"/>
          </p:nvPr>
        </p:nvSpPr>
        <p:spPr/>
        <p:txBody>
          <a:bodyPr/>
          <a:lstStyle/>
          <a:p>
            <a:fld id="{9C34C810-059C-4551-8D0F-61E3E79FC1CC}" type="slidenum">
              <a:rPr lang="en-GB" smtClean="0"/>
              <a:t>20</a:t>
            </a:fld>
            <a:endParaRPr lang="en-GB"/>
          </a:p>
        </p:txBody>
      </p:sp>
    </p:spTree>
    <p:extLst>
      <p:ext uri="{BB962C8B-B14F-4D97-AF65-F5344CB8AC3E}">
        <p14:creationId xmlns:p14="http://schemas.microsoft.com/office/powerpoint/2010/main" val="2985525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1C5EA-D4D4-4209-BC25-0EDB4FA27FCD}"/>
              </a:ext>
            </a:extLst>
          </p:cNvPr>
          <p:cNvSpPr>
            <a:spLocks noGrp="1"/>
          </p:cNvSpPr>
          <p:nvPr>
            <p:ph type="title"/>
          </p:nvPr>
        </p:nvSpPr>
        <p:spPr/>
        <p:txBody>
          <a:bodyPr/>
          <a:lstStyle/>
          <a:p>
            <a:r>
              <a:rPr lang="en-US" dirty="0"/>
              <a:t>Analysis of the Prophecy</a:t>
            </a:r>
          </a:p>
        </p:txBody>
      </p:sp>
      <p:sp>
        <p:nvSpPr>
          <p:cNvPr id="3" name="Content Placeholder 2">
            <a:extLst>
              <a:ext uri="{FF2B5EF4-FFF2-40B4-BE49-F238E27FC236}">
                <a16:creationId xmlns:a16="http://schemas.microsoft.com/office/drawing/2014/main" id="{7831AE35-E13A-4259-AD78-E2DF7E275EF3}"/>
              </a:ext>
            </a:extLst>
          </p:cNvPr>
          <p:cNvSpPr>
            <a:spLocks noGrp="1"/>
          </p:cNvSpPr>
          <p:nvPr>
            <p:ph idx="1"/>
          </p:nvPr>
        </p:nvSpPr>
        <p:spPr/>
        <p:txBody>
          <a:bodyPr>
            <a:normAutofit fontScale="92500" lnSpcReduction="10000"/>
          </a:bodyPr>
          <a:lstStyle/>
          <a:p>
            <a:pPr marL="514350" indent="-514350">
              <a:buFont typeface="+mj-lt"/>
              <a:buAutoNum type="arabicPeriod" startAt="8"/>
            </a:pPr>
            <a:r>
              <a:rPr lang="en-US" dirty="0"/>
              <a:t>They will have a beard and will create a great revolution.</a:t>
            </a:r>
          </a:p>
          <a:p>
            <a:pPr marL="514350" indent="-514350">
              <a:buFont typeface="+mj-lt"/>
              <a:buAutoNum type="arabicPeriod" startAt="8"/>
            </a:pPr>
            <a:r>
              <a:rPr lang="en-US" dirty="0"/>
              <a:t>They will announce the Call to prayer.</a:t>
            </a:r>
          </a:p>
          <a:p>
            <a:pPr marL="514350" indent="-514350">
              <a:buFont typeface="+mj-lt"/>
              <a:buAutoNum type="arabicPeriod" startAt="8"/>
            </a:pPr>
            <a:r>
              <a:rPr lang="en-US" dirty="0"/>
              <a:t> He (</a:t>
            </a:r>
            <a:r>
              <a:rPr lang="en-US" dirty="0" err="1"/>
              <a:t>Muhamamd</a:t>
            </a:r>
            <a:r>
              <a:rPr lang="en-US" dirty="0"/>
              <a:t>) will only eat lawful things and animals but will not eat pork.</a:t>
            </a:r>
          </a:p>
          <a:p>
            <a:pPr marL="514350" indent="-514350">
              <a:buFont typeface="+mj-lt"/>
              <a:buAutoNum type="arabicPeriod" startAt="8"/>
            </a:pPr>
            <a:r>
              <a:rPr lang="en-US" dirty="0"/>
              <a:t>The companions will not purify themselves with shrubs (meaning, they won’t be vegetarians) like the Hindus but by means of warfare they will fight their irreligious people.</a:t>
            </a:r>
          </a:p>
          <a:p>
            <a:pPr marL="514350" indent="-514350">
              <a:buFont typeface="+mj-lt"/>
              <a:buAutoNum type="arabicPeriod" startAt="8"/>
            </a:pPr>
            <a:r>
              <a:rPr lang="en-US" dirty="0"/>
              <a:t>They will be called </a:t>
            </a:r>
            <a:r>
              <a:rPr lang="en-US" dirty="0" err="1"/>
              <a:t>musalmaan</a:t>
            </a:r>
            <a:r>
              <a:rPr lang="en-US" dirty="0"/>
              <a:t> (meaning Muslims or “those that submit”)</a:t>
            </a:r>
          </a:p>
          <a:p>
            <a:pPr marL="514350" indent="-514350">
              <a:buFont typeface="+mj-lt"/>
              <a:buAutoNum type="arabicPeriod" startAt="8"/>
            </a:pPr>
            <a:r>
              <a:rPr lang="en-US" dirty="0"/>
              <a:t>They will be a meat-eating nation.</a:t>
            </a:r>
          </a:p>
          <a:p>
            <a:pPr marL="514350" indent="-514350">
              <a:buFont typeface="+mj-lt"/>
              <a:buAutoNum type="arabicPeriod" startAt="8"/>
            </a:pPr>
            <a:r>
              <a:rPr lang="en-US" dirty="0"/>
              <a:t>The Religion shall be divine (originated by God).</a:t>
            </a:r>
          </a:p>
        </p:txBody>
      </p:sp>
      <p:sp>
        <p:nvSpPr>
          <p:cNvPr id="4" name="Footer Placeholder 3">
            <a:extLst>
              <a:ext uri="{FF2B5EF4-FFF2-40B4-BE49-F238E27FC236}">
                <a16:creationId xmlns:a16="http://schemas.microsoft.com/office/drawing/2014/main" id="{312540E8-E638-4B66-92FD-5B78931B54FE}"/>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5" name="Slide Number Placeholder 4">
            <a:extLst>
              <a:ext uri="{FF2B5EF4-FFF2-40B4-BE49-F238E27FC236}">
                <a16:creationId xmlns:a16="http://schemas.microsoft.com/office/drawing/2014/main" id="{89D7B139-2198-4B1D-9819-87A5A9EB2230}"/>
              </a:ext>
            </a:extLst>
          </p:cNvPr>
          <p:cNvSpPr>
            <a:spLocks noGrp="1"/>
          </p:cNvSpPr>
          <p:nvPr>
            <p:ph type="sldNum" sz="quarter" idx="12"/>
          </p:nvPr>
        </p:nvSpPr>
        <p:spPr/>
        <p:txBody>
          <a:bodyPr/>
          <a:lstStyle/>
          <a:p>
            <a:fld id="{9C34C810-059C-4551-8D0F-61E3E79FC1CC}" type="slidenum">
              <a:rPr lang="en-GB" smtClean="0"/>
              <a:t>21</a:t>
            </a:fld>
            <a:endParaRPr lang="en-GB"/>
          </a:p>
        </p:txBody>
      </p:sp>
    </p:spTree>
    <p:extLst>
      <p:ext uri="{BB962C8B-B14F-4D97-AF65-F5344CB8AC3E}">
        <p14:creationId xmlns:p14="http://schemas.microsoft.com/office/powerpoint/2010/main" val="4121058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63E5672C-E6C4-4842-B08D-5106D2B309A6}"/>
              </a:ext>
            </a:extLst>
          </p:cNvPr>
          <p:cNvSpPr>
            <a:spLocks noGrp="1"/>
          </p:cNvSpPr>
          <p:nvPr>
            <p:ph type="ctrTitle"/>
          </p:nvPr>
        </p:nvSpPr>
        <p:spPr>
          <a:xfrm>
            <a:off x="3045368" y="2043663"/>
            <a:ext cx="6105194" cy="2031055"/>
          </a:xfrm>
        </p:spPr>
        <p:txBody>
          <a:bodyPr>
            <a:normAutofit/>
          </a:bodyPr>
          <a:lstStyle/>
          <a:p>
            <a:r>
              <a:rPr lang="en-US" dirty="0">
                <a:solidFill>
                  <a:srgbClr val="FFFFFF"/>
                </a:solidFill>
              </a:rPr>
              <a:t>Prophecy 3</a:t>
            </a:r>
          </a:p>
        </p:txBody>
      </p:sp>
      <p:sp>
        <p:nvSpPr>
          <p:cNvPr id="5" name="Subtitle 4">
            <a:extLst>
              <a:ext uri="{FF2B5EF4-FFF2-40B4-BE49-F238E27FC236}">
                <a16:creationId xmlns:a16="http://schemas.microsoft.com/office/drawing/2014/main" id="{AF22F5FF-DD11-4BA1-ABD4-731D11CD9505}"/>
              </a:ext>
            </a:extLst>
          </p:cNvPr>
          <p:cNvSpPr>
            <a:spLocks noGrp="1"/>
          </p:cNvSpPr>
          <p:nvPr>
            <p:ph type="subTitle" idx="1"/>
          </p:nvPr>
        </p:nvSpPr>
        <p:spPr>
          <a:xfrm>
            <a:off x="3045368" y="4074718"/>
            <a:ext cx="6105194" cy="682079"/>
          </a:xfrm>
        </p:spPr>
        <p:txBody>
          <a:bodyPr>
            <a:normAutofit/>
          </a:bodyPr>
          <a:lstStyle/>
          <a:p>
            <a:r>
              <a:rPr lang="en-US" dirty="0" err="1">
                <a:solidFill>
                  <a:srgbClr val="FFFFFF"/>
                </a:solidFill>
              </a:rPr>
              <a:t>Bhavishya</a:t>
            </a:r>
            <a:r>
              <a:rPr lang="en-US" dirty="0">
                <a:solidFill>
                  <a:srgbClr val="FFFFFF"/>
                </a:solidFill>
              </a:rPr>
              <a:t> Purana</a:t>
            </a:r>
          </a:p>
        </p:txBody>
      </p:sp>
      <p:sp>
        <p:nvSpPr>
          <p:cNvPr id="2" name="Footer Placeholder 1">
            <a:extLst>
              <a:ext uri="{FF2B5EF4-FFF2-40B4-BE49-F238E27FC236}">
                <a16:creationId xmlns:a16="http://schemas.microsoft.com/office/drawing/2014/main" id="{4CD3CBFA-850C-4A46-8B8D-E5F402B9F4AE}"/>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3" name="Slide Number Placeholder 2">
            <a:extLst>
              <a:ext uri="{FF2B5EF4-FFF2-40B4-BE49-F238E27FC236}">
                <a16:creationId xmlns:a16="http://schemas.microsoft.com/office/drawing/2014/main" id="{D7653683-85B7-4351-8416-709EF80F198D}"/>
              </a:ext>
            </a:extLst>
          </p:cNvPr>
          <p:cNvSpPr>
            <a:spLocks noGrp="1"/>
          </p:cNvSpPr>
          <p:nvPr>
            <p:ph type="sldNum" sz="quarter" idx="12"/>
          </p:nvPr>
        </p:nvSpPr>
        <p:spPr/>
        <p:txBody>
          <a:bodyPr/>
          <a:lstStyle/>
          <a:p>
            <a:fld id="{9C34C810-059C-4551-8D0F-61E3E79FC1CC}" type="slidenum">
              <a:rPr lang="en-GB" smtClean="0"/>
              <a:t>22</a:t>
            </a:fld>
            <a:endParaRPr lang="en-GB"/>
          </a:p>
        </p:txBody>
      </p:sp>
    </p:spTree>
    <p:extLst>
      <p:ext uri="{BB962C8B-B14F-4D97-AF65-F5344CB8AC3E}">
        <p14:creationId xmlns:p14="http://schemas.microsoft.com/office/powerpoint/2010/main" val="2315946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1C5EA-D4D4-4209-BC25-0EDB4FA27FCD}"/>
              </a:ext>
            </a:extLst>
          </p:cNvPr>
          <p:cNvSpPr>
            <a:spLocks noGrp="1"/>
          </p:cNvSpPr>
          <p:nvPr>
            <p:ph type="title"/>
          </p:nvPr>
        </p:nvSpPr>
        <p:spPr/>
        <p:txBody>
          <a:bodyPr>
            <a:noAutofit/>
          </a:bodyPr>
          <a:lstStyle/>
          <a:p>
            <a:r>
              <a:rPr lang="en-US" sz="3200" b="1" dirty="0" err="1"/>
              <a:t>Bhavishya</a:t>
            </a:r>
            <a:r>
              <a:rPr lang="en-US" sz="3200" b="1" dirty="0"/>
              <a:t> Purana, </a:t>
            </a:r>
            <a:r>
              <a:rPr lang="en-US" sz="3200" b="1" dirty="0" err="1"/>
              <a:t>Parv</a:t>
            </a:r>
            <a:r>
              <a:rPr lang="en-US" sz="3200" b="1" dirty="0"/>
              <a:t> 3, Khand 1, </a:t>
            </a:r>
            <a:r>
              <a:rPr lang="en-US" sz="3200" b="1" dirty="0" err="1"/>
              <a:t>Adhay</a:t>
            </a:r>
            <a:r>
              <a:rPr lang="en-US" sz="3200" b="1" dirty="0"/>
              <a:t> 3,</a:t>
            </a:r>
            <a:br>
              <a:rPr lang="en-US" sz="3200" b="1" dirty="0"/>
            </a:br>
            <a:r>
              <a:rPr lang="en-US" sz="3200" b="1" dirty="0"/>
              <a:t>Shloka 21-23:</a:t>
            </a:r>
          </a:p>
        </p:txBody>
      </p:sp>
      <p:sp>
        <p:nvSpPr>
          <p:cNvPr id="3" name="Content Placeholder 2">
            <a:extLst>
              <a:ext uri="{FF2B5EF4-FFF2-40B4-BE49-F238E27FC236}">
                <a16:creationId xmlns:a16="http://schemas.microsoft.com/office/drawing/2014/main" id="{7831AE35-E13A-4259-AD78-E2DF7E275EF3}"/>
              </a:ext>
            </a:extLst>
          </p:cNvPr>
          <p:cNvSpPr>
            <a:spLocks noGrp="1"/>
          </p:cNvSpPr>
          <p:nvPr>
            <p:ph idx="1"/>
          </p:nvPr>
        </p:nvSpPr>
        <p:spPr/>
        <p:txBody>
          <a:bodyPr>
            <a:normAutofit/>
          </a:bodyPr>
          <a:lstStyle/>
          <a:p>
            <a:pPr marL="0" indent="0">
              <a:buNone/>
            </a:pPr>
            <a:r>
              <a:rPr lang="en-US" dirty="0"/>
              <a:t>"Corruption and persecution are found in seven sacred cities of Kashi, etc. India is inhabited by </a:t>
            </a:r>
            <a:r>
              <a:rPr lang="en-US" b="1" i="1" dirty="0" err="1"/>
              <a:t>Rakshas</a:t>
            </a:r>
            <a:r>
              <a:rPr lang="en-US" dirty="0"/>
              <a:t>, </a:t>
            </a:r>
            <a:r>
              <a:rPr lang="en-US" b="1" i="1" dirty="0" err="1"/>
              <a:t>Shabor</a:t>
            </a:r>
            <a:r>
              <a:rPr lang="en-US" dirty="0"/>
              <a:t>, </a:t>
            </a:r>
            <a:r>
              <a:rPr lang="en-US" b="1" i="1" dirty="0"/>
              <a:t>Bhil</a:t>
            </a:r>
            <a:r>
              <a:rPr lang="en-US" i="1" dirty="0"/>
              <a:t> </a:t>
            </a:r>
            <a:r>
              <a:rPr lang="en-US" dirty="0"/>
              <a:t>and other foolish people. In the land of </a:t>
            </a:r>
            <a:r>
              <a:rPr lang="en-US" b="1" i="1" dirty="0" err="1"/>
              <a:t>Malechhas</a:t>
            </a:r>
            <a:r>
              <a:rPr lang="en-US" dirty="0"/>
              <a:t>, the followers of the </a:t>
            </a:r>
            <a:r>
              <a:rPr lang="en-US" b="1" i="1" dirty="0" err="1"/>
              <a:t>Malechha</a:t>
            </a:r>
            <a:r>
              <a:rPr lang="en-US" i="1" dirty="0"/>
              <a:t> </a:t>
            </a:r>
            <a:r>
              <a:rPr lang="en-US" b="1" i="1" dirty="0"/>
              <a:t>dharma</a:t>
            </a:r>
            <a:r>
              <a:rPr lang="en-US" i="1" dirty="0"/>
              <a:t> (foreign religion)</a:t>
            </a:r>
            <a:r>
              <a:rPr lang="en-US" dirty="0"/>
              <a:t> are wise and brave people. All good qualities are found in </a:t>
            </a:r>
            <a:r>
              <a:rPr lang="en-US" b="1" i="1" dirty="0" err="1">
                <a:solidFill>
                  <a:srgbClr val="FF0000"/>
                </a:solidFill>
              </a:rPr>
              <a:t>Musalmaans</a:t>
            </a:r>
            <a:r>
              <a:rPr lang="en-US" i="1" dirty="0"/>
              <a:t> </a:t>
            </a:r>
            <a:r>
              <a:rPr lang="en-US" dirty="0"/>
              <a:t>and all sorts of vices have accumulated in the land of the </a:t>
            </a:r>
            <a:r>
              <a:rPr lang="en-US" dirty="0" err="1"/>
              <a:t>Aryas</a:t>
            </a:r>
            <a:r>
              <a:rPr lang="en-US" dirty="0"/>
              <a:t>. His dharma </a:t>
            </a:r>
            <a:r>
              <a:rPr lang="en-US" b="1" dirty="0">
                <a:solidFill>
                  <a:srgbClr val="FF0000"/>
                </a:solidFill>
              </a:rPr>
              <a:t>will rule in India and its islands</a:t>
            </a:r>
            <a:r>
              <a:rPr lang="en-US" dirty="0"/>
              <a:t>. Having known these facts, O </a:t>
            </a:r>
            <a:r>
              <a:rPr lang="en-US" i="1" dirty="0"/>
              <a:t>Muni</a:t>
            </a:r>
            <a:r>
              <a:rPr lang="en-US" dirty="0"/>
              <a:t>, glorify the name of thy lord".</a:t>
            </a:r>
          </a:p>
        </p:txBody>
      </p:sp>
      <p:sp>
        <p:nvSpPr>
          <p:cNvPr id="4" name="Footer Placeholder 3">
            <a:extLst>
              <a:ext uri="{FF2B5EF4-FFF2-40B4-BE49-F238E27FC236}">
                <a16:creationId xmlns:a16="http://schemas.microsoft.com/office/drawing/2014/main" id="{0D549767-F9E6-461F-B493-B2DADA33A0C6}"/>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5" name="Slide Number Placeholder 4">
            <a:extLst>
              <a:ext uri="{FF2B5EF4-FFF2-40B4-BE49-F238E27FC236}">
                <a16:creationId xmlns:a16="http://schemas.microsoft.com/office/drawing/2014/main" id="{1DEFFA9D-4D4A-4A63-98CD-51619C8D76AA}"/>
              </a:ext>
            </a:extLst>
          </p:cNvPr>
          <p:cNvSpPr>
            <a:spLocks noGrp="1"/>
          </p:cNvSpPr>
          <p:nvPr>
            <p:ph type="sldNum" sz="quarter" idx="12"/>
          </p:nvPr>
        </p:nvSpPr>
        <p:spPr/>
        <p:txBody>
          <a:bodyPr/>
          <a:lstStyle/>
          <a:p>
            <a:fld id="{9C34C810-059C-4551-8D0F-61E3E79FC1CC}" type="slidenum">
              <a:rPr lang="en-GB" smtClean="0"/>
              <a:t>23</a:t>
            </a:fld>
            <a:endParaRPr lang="en-GB"/>
          </a:p>
        </p:txBody>
      </p:sp>
    </p:spTree>
    <p:extLst>
      <p:ext uri="{BB962C8B-B14F-4D97-AF65-F5344CB8AC3E}">
        <p14:creationId xmlns:p14="http://schemas.microsoft.com/office/powerpoint/2010/main" val="34465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1C5EA-D4D4-4209-BC25-0EDB4FA27FCD}"/>
              </a:ext>
            </a:extLst>
          </p:cNvPr>
          <p:cNvSpPr>
            <a:spLocks noGrp="1"/>
          </p:cNvSpPr>
          <p:nvPr>
            <p:ph type="title"/>
          </p:nvPr>
        </p:nvSpPr>
        <p:spPr/>
        <p:txBody>
          <a:bodyPr>
            <a:noAutofit/>
          </a:bodyPr>
          <a:lstStyle/>
          <a:p>
            <a:r>
              <a:rPr lang="en-US" dirty="0"/>
              <a:t>Analysis of the Prophecy</a:t>
            </a:r>
          </a:p>
        </p:txBody>
      </p:sp>
      <p:sp>
        <p:nvSpPr>
          <p:cNvPr id="3" name="Content Placeholder 2">
            <a:extLst>
              <a:ext uri="{FF2B5EF4-FFF2-40B4-BE49-F238E27FC236}">
                <a16:creationId xmlns:a16="http://schemas.microsoft.com/office/drawing/2014/main" id="{7831AE35-E13A-4259-AD78-E2DF7E275EF3}"/>
              </a:ext>
            </a:extLst>
          </p:cNvPr>
          <p:cNvSpPr>
            <a:spLocks noGrp="1"/>
          </p:cNvSpPr>
          <p:nvPr>
            <p:ph idx="1"/>
          </p:nvPr>
        </p:nvSpPr>
        <p:spPr/>
        <p:txBody>
          <a:bodyPr>
            <a:normAutofit/>
          </a:bodyPr>
          <a:lstStyle/>
          <a:p>
            <a:pPr marL="514350" indent="-514350">
              <a:buFont typeface="+mj-lt"/>
              <a:buAutoNum type="arabicPeriod"/>
            </a:pPr>
            <a:r>
              <a:rPr lang="en-US" dirty="0"/>
              <a:t>At the time of the advent of this </a:t>
            </a:r>
            <a:r>
              <a:rPr lang="en-US" dirty="0" err="1"/>
              <a:t>Malecha</a:t>
            </a:r>
            <a:r>
              <a:rPr lang="en-US" dirty="0"/>
              <a:t> Rishi (foreign Prophet) the land of India will be inhabited by evil-doers, corruption and persecution. </a:t>
            </a:r>
          </a:p>
          <a:p>
            <a:pPr marL="514350" indent="-514350">
              <a:buFont typeface="+mj-lt"/>
              <a:buAutoNum type="arabicPeriod"/>
            </a:pPr>
            <a:r>
              <a:rPr lang="en-US" dirty="0"/>
              <a:t>The followers of the </a:t>
            </a:r>
            <a:r>
              <a:rPr lang="en-US" dirty="0" err="1"/>
              <a:t>Malecha</a:t>
            </a:r>
            <a:r>
              <a:rPr lang="en-US" dirty="0"/>
              <a:t> are wise and brave people. </a:t>
            </a:r>
          </a:p>
          <a:p>
            <a:pPr marL="514350" indent="-514350">
              <a:buFont typeface="+mj-lt"/>
              <a:buAutoNum type="arabicPeriod"/>
            </a:pPr>
            <a:r>
              <a:rPr lang="en-US" dirty="0"/>
              <a:t>All good qualities are found in them.</a:t>
            </a:r>
          </a:p>
          <a:p>
            <a:pPr marL="514350" indent="-514350">
              <a:buFont typeface="+mj-lt"/>
              <a:buAutoNum type="arabicPeriod"/>
            </a:pPr>
            <a:r>
              <a:rPr lang="en-US" dirty="0"/>
              <a:t>The Religion will rule India and nearby islands</a:t>
            </a:r>
          </a:p>
          <a:p>
            <a:pPr marL="514350" indent="-514350">
              <a:buFont typeface="+mj-lt"/>
              <a:buAutoNum type="arabicPeriod"/>
            </a:pPr>
            <a:endParaRPr lang="en-US" dirty="0"/>
          </a:p>
          <a:p>
            <a:pPr marL="514350" indent="-514350">
              <a:buFont typeface="+mj-lt"/>
              <a:buAutoNum type="arabicPeriod"/>
            </a:pPr>
            <a:endParaRPr lang="en-US" dirty="0"/>
          </a:p>
        </p:txBody>
      </p:sp>
      <p:sp>
        <p:nvSpPr>
          <p:cNvPr id="4" name="Footer Placeholder 3">
            <a:extLst>
              <a:ext uri="{FF2B5EF4-FFF2-40B4-BE49-F238E27FC236}">
                <a16:creationId xmlns:a16="http://schemas.microsoft.com/office/drawing/2014/main" id="{D21AE3AD-D718-49B7-9DBD-735CA47F4152}"/>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5" name="Slide Number Placeholder 4">
            <a:extLst>
              <a:ext uri="{FF2B5EF4-FFF2-40B4-BE49-F238E27FC236}">
                <a16:creationId xmlns:a16="http://schemas.microsoft.com/office/drawing/2014/main" id="{4B39FBE1-5701-4312-80CA-A622610E14B5}"/>
              </a:ext>
            </a:extLst>
          </p:cNvPr>
          <p:cNvSpPr>
            <a:spLocks noGrp="1"/>
          </p:cNvSpPr>
          <p:nvPr>
            <p:ph type="sldNum" sz="quarter" idx="12"/>
          </p:nvPr>
        </p:nvSpPr>
        <p:spPr/>
        <p:txBody>
          <a:bodyPr/>
          <a:lstStyle/>
          <a:p>
            <a:fld id="{9C34C810-059C-4551-8D0F-61E3E79FC1CC}" type="slidenum">
              <a:rPr lang="en-GB" smtClean="0"/>
              <a:t>24</a:t>
            </a:fld>
            <a:endParaRPr lang="en-GB"/>
          </a:p>
        </p:txBody>
      </p:sp>
    </p:spTree>
    <p:extLst>
      <p:ext uri="{BB962C8B-B14F-4D97-AF65-F5344CB8AC3E}">
        <p14:creationId xmlns:p14="http://schemas.microsoft.com/office/powerpoint/2010/main" val="2622534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6" name="Picture 6" descr="Image result for kalki avatar">
            <a:extLst>
              <a:ext uri="{FF2B5EF4-FFF2-40B4-BE49-F238E27FC236}">
                <a16:creationId xmlns:a16="http://schemas.microsoft.com/office/drawing/2014/main" id="{17783471-D6E8-4DC5-80FC-12CC5C8FBCD5}"/>
              </a:ext>
            </a:extLst>
          </p:cNvPr>
          <p:cNvPicPr>
            <a:picLocks noChangeAspect="1" noChangeArrowheads="1"/>
          </p:cNvPicPr>
          <p:nvPr/>
        </p:nvPicPr>
        <p:blipFill rotWithShape="1">
          <a:blip r:embed="rId2" cstate="print">
            <a:alphaModFix/>
            <a:extLst>
              <a:ext uri="{28A0092B-C50C-407E-A947-70E740481C1C}">
                <a14:useLocalDpi xmlns:a14="http://schemas.microsoft.com/office/drawing/2010/main" val="0"/>
              </a:ext>
            </a:extLst>
          </a:blip>
          <a:srcRect l="-4059" t="15163" r="4059" b="4649"/>
          <a:stretch/>
        </p:blipFill>
        <p:spPr bwMode="auto">
          <a:xfrm>
            <a:off x="8007861" y="1"/>
            <a:ext cx="4184139" cy="4247004"/>
          </a:xfrm>
          <a:custGeom>
            <a:avLst/>
            <a:gdLst>
              <a:gd name="connsiteX0" fmla="*/ 807468 w 4184139"/>
              <a:gd name="connsiteY0" fmla="*/ 0 h 4247004"/>
              <a:gd name="connsiteX1" fmla="*/ 4068803 w 4184139"/>
              <a:gd name="connsiteY1" fmla="*/ 0 h 4247004"/>
              <a:gd name="connsiteX2" fmla="*/ 4162158 w 4184139"/>
              <a:gd name="connsiteY2" fmla="*/ 84846 h 4247004"/>
              <a:gd name="connsiteX3" fmla="*/ 4184139 w 4184139"/>
              <a:gd name="connsiteY3" fmla="*/ 109032 h 4247004"/>
              <a:gd name="connsiteX4" fmla="*/ 4184139 w 4184139"/>
              <a:gd name="connsiteY4" fmla="*/ 3508705 h 4247004"/>
              <a:gd name="connsiteX5" fmla="*/ 4162158 w 4184139"/>
              <a:gd name="connsiteY5" fmla="*/ 3532891 h 4247004"/>
              <a:gd name="connsiteX6" fmla="*/ 2438135 w 4184139"/>
              <a:gd name="connsiteY6" fmla="*/ 4247004 h 4247004"/>
              <a:gd name="connsiteX7" fmla="*/ 0 w 4184139"/>
              <a:gd name="connsiteY7" fmla="*/ 1808869 h 4247004"/>
              <a:gd name="connsiteX8" fmla="*/ 714113 w 4184139"/>
              <a:gd name="connsiteY8" fmla="*/ 84846 h 424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4139" h="4247004">
                <a:moveTo>
                  <a:pt x="807468" y="0"/>
                </a:moveTo>
                <a:lnTo>
                  <a:pt x="4068803" y="0"/>
                </a:lnTo>
                <a:lnTo>
                  <a:pt x="4162158" y="84846"/>
                </a:lnTo>
                <a:lnTo>
                  <a:pt x="4184139" y="109032"/>
                </a:lnTo>
                <a:lnTo>
                  <a:pt x="4184139" y="3508705"/>
                </a:lnTo>
                <a:lnTo>
                  <a:pt x="4162158" y="3532891"/>
                </a:lnTo>
                <a:cubicBezTo>
                  <a:pt x="3720942" y="3974107"/>
                  <a:pt x="3111408" y="4247004"/>
                  <a:pt x="2438135" y="4247004"/>
                </a:cubicBezTo>
                <a:cubicBezTo>
                  <a:pt x="1091590" y="4247004"/>
                  <a:pt x="0" y="3155414"/>
                  <a:pt x="0" y="1808869"/>
                </a:cubicBezTo>
                <a:cubicBezTo>
                  <a:pt x="0" y="1135596"/>
                  <a:pt x="272898" y="526062"/>
                  <a:pt x="714113" y="84846"/>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5124" name="Picture 4" descr="Image result for kalki avatar">
            <a:extLst>
              <a:ext uri="{FF2B5EF4-FFF2-40B4-BE49-F238E27FC236}">
                <a16:creationId xmlns:a16="http://schemas.microsoft.com/office/drawing/2014/main" id="{C8E3BDC0-AF0A-4D6F-97CA-E2705E3D932B}"/>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3111" r="21445" b="1"/>
          <a:stretch/>
        </p:blipFill>
        <p:spPr bwMode="auto">
          <a:xfrm>
            <a:off x="3834182" y="1"/>
            <a:ext cx="4215670" cy="3381796"/>
          </a:xfrm>
          <a:custGeom>
            <a:avLst/>
            <a:gdLst>
              <a:gd name="connsiteX0" fmla="*/ 431362 w 4215670"/>
              <a:gd name="connsiteY0" fmla="*/ 0 h 3381796"/>
              <a:gd name="connsiteX1" fmla="*/ 3784309 w 4215670"/>
              <a:gd name="connsiteY1" fmla="*/ 0 h 3381796"/>
              <a:gd name="connsiteX2" fmla="*/ 3855685 w 4215670"/>
              <a:gd name="connsiteY2" fmla="*/ 95451 h 3381796"/>
              <a:gd name="connsiteX3" fmla="*/ 4215670 w 4215670"/>
              <a:gd name="connsiteY3" fmla="*/ 1273961 h 3381796"/>
              <a:gd name="connsiteX4" fmla="*/ 2107836 w 4215670"/>
              <a:gd name="connsiteY4" fmla="*/ 3381796 h 3381796"/>
              <a:gd name="connsiteX5" fmla="*/ 0 w 4215670"/>
              <a:gd name="connsiteY5" fmla="*/ 1273961 h 3381796"/>
              <a:gd name="connsiteX6" fmla="*/ 359986 w 4215670"/>
              <a:gd name="connsiteY6" fmla="*/ 95451 h 338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5670" h="3381796">
                <a:moveTo>
                  <a:pt x="431362" y="0"/>
                </a:moveTo>
                <a:lnTo>
                  <a:pt x="3784309" y="0"/>
                </a:lnTo>
                <a:lnTo>
                  <a:pt x="3855685" y="95451"/>
                </a:lnTo>
                <a:cubicBezTo>
                  <a:pt x="4082961" y="431863"/>
                  <a:pt x="4215670" y="837414"/>
                  <a:pt x="4215670" y="1273961"/>
                </a:cubicBezTo>
                <a:cubicBezTo>
                  <a:pt x="4215670" y="2438087"/>
                  <a:pt x="3271960" y="3381796"/>
                  <a:pt x="2107836" y="3381796"/>
                </a:cubicBezTo>
                <a:cubicBezTo>
                  <a:pt x="943711" y="3381796"/>
                  <a:pt x="0" y="2438087"/>
                  <a:pt x="0" y="1273961"/>
                </a:cubicBezTo>
                <a:cubicBezTo>
                  <a:pt x="0" y="837414"/>
                  <a:pt x="132710" y="431863"/>
                  <a:pt x="359986" y="95451"/>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5122" name="Picture 2" descr="Image result for kalki avatar">
            <a:extLst>
              <a:ext uri="{FF2B5EF4-FFF2-40B4-BE49-F238E27FC236}">
                <a16:creationId xmlns:a16="http://schemas.microsoft.com/office/drawing/2014/main" id="{2694BC37-86F4-404F-B33A-84088E838F59}"/>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r="1" b="21426"/>
          <a:stretch/>
        </p:blipFill>
        <p:spPr bwMode="auto">
          <a:xfrm>
            <a:off x="1" y="1337091"/>
            <a:ext cx="5190767" cy="5530385"/>
          </a:xfrm>
          <a:custGeom>
            <a:avLst/>
            <a:gdLst>
              <a:gd name="connsiteX0" fmla="*/ 1986067 w 5190767"/>
              <a:gd name="connsiteY0" fmla="*/ 0 h 5530385"/>
              <a:gd name="connsiteX1" fmla="*/ 5190767 w 5190767"/>
              <a:gd name="connsiteY1" fmla="*/ 3204701 h 5530385"/>
              <a:gd name="connsiteX2" fmla="*/ 4252132 w 5190767"/>
              <a:gd name="connsiteY2" fmla="*/ 5470767 h 5530385"/>
              <a:gd name="connsiteX3" fmla="*/ 4186536 w 5190767"/>
              <a:gd name="connsiteY3" fmla="*/ 5530385 h 5530385"/>
              <a:gd name="connsiteX4" fmla="*/ 0 w 5190767"/>
              <a:gd name="connsiteY4" fmla="*/ 5530385 h 5530385"/>
              <a:gd name="connsiteX5" fmla="*/ 0 w 5190767"/>
              <a:gd name="connsiteY5" fmla="*/ 692598 h 5530385"/>
              <a:gd name="connsiteX6" fmla="*/ 194287 w 5190767"/>
              <a:gd name="connsiteY6" fmla="*/ 547313 h 5530385"/>
              <a:gd name="connsiteX7" fmla="*/ 1986067 w 5190767"/>
              <a:gd name="connsiteY7" fmla="*/ 0 h 553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767" h="5530385">
                <a:moveTo>
                  <a:pt x="1986067" y="0"/>
                </a:moveTo>
                <a:cubicBezTo>
                  <a:pt x="3755974" y="0"/>
                  <a:pt x="5190767" y="1434794"/>
                  <a:pt x="5190767" y="3204701"/>
                </a:cubicBezTo>
                <a:cubicBezTo>
                  <a:pt x="5190767" y="4089655"/>
                  <a:pt x="4832069" y="4890830"/>
                  <a:pt x="4252132" y="5470767"/>
                </a:cubicBezTo>
                <a:lnTo>
                  <a:pt x="4186536" y="5530385"/>
                </a:lnTo>
                <a:lnTo>
                  <a:pt x="0" y="5530385"/>
                </a:lnTo>
                <a:lnTo>
                  <a:pt x="0" y="692598"/>
                </a:lnTo>
                <a:lnTo>
                  <a:pt x="194287" y="547313"/>
                </a:lnTo>
                <a:cubicBezTo>
                  <a:pt x="705761" y="201768"/>
                  <a:pt x="1322351" y="0"/>
                  <a:pt x="1986067"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5132" name="Picture 74">
            <a:extLst>
              <a:ext uri="{FF2B5EF4-FFF2-40B4-BE49-F238E27FC236}">
                <a16:creationId xmlns:a16="http://schemas.microsoft.com/office/drawing/2014/main" id="{4603FC70-67D9-49EF-983C-3853BF2B49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p:cNvSpPr>
            <a:spLocks noGrp="1"/>
          </p:cNvSpPr>
          <p:nvPr/>
        </p:nvSpPr>
        <p:spPr>
          <a:xfrm>
            <a:off x="5190767" y="4247006"/>
            <a:ext cx="6201111" cy="1972820"/>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spcAft>
                <a:spcPts val="600"/>
              </a:spcAft>
            </a:pPr>
            <a:r>
              <a:rPr lang="en-US" sz="4000" b="1" kern="1200" dirty="0">
                <a:solidFill>
                  <a:srgbClr val="000000"/>
                </a:solidFill>
                <a:latin typeface="+mj-lt"/>
                <a:ea typeface="+mj-ea"/>
                <a:cs typeface="+mj-cs"/>
              </a:rPr>
              <a:t>PART 3b</a:t>
            </a:r>
          </a:p>
          <a:p>
            <a:pPr algn="r">
              <a:spcAft>
                <a:spcPts val="600"/>
              </a:spcAft>
            </a:pPr>
            <a:r>
              <a:rPr lang="en-US" sz="4000" kern="1200" dirty="0">
                <a:solidFill>
                  <a:srgbClr val="000000"/>
                </a:solidFill>
                <a:latin typeface="+mj-lt"/>
                <a:ea typeface="+mj-ea"/>
                <a:cs typeface="+mj-cs"/>
              </a:rPr>
              <a:t>Prophecies of the</a:t>
            </a:r>
          </a:p>
          <a:p>
            <a:pPr algn="r">
              <a:spcAft>
                <a:spcPts val="600"/>
              </a:spcAft>
            </a:pPr>
            <a:r>
              <a:rPr lang="en-US" sz="4000" kern="1200" dirty="0">
                <a:solidFill>
                  <a:srgbClr val="000000"/>
                </a:solidFill>
                <a:latin typeface="+mj-lt"/>
                <a:ea typeface="+mj-ea"/>
                <a:cs typeface="+mj-cs"/>
              </a:rPr>
              <a:t> </a:t>
            </a:r>
            <a:r>
              <a:rPr lang="en-US" sz="4000" b="1" kern="1200" dirty="0" err="1">
                <a:solidFill>
                  <a:srgbClr val="000000"/>
                </a:solidFill>
                <a:latin typeface="+mj-lt"/>
                <a:ea typeface="+mj-ea"/>
                <a:cs typeface="+mj-cs"/>
              </a:rPr>
              <a:t>Kalki</a:t>
            </a:r>
            <a:r>
              <a:rPr lang="en-US" sz="4000" b="1" kern="1200" dirty="0">
                <a:solidFill>
                  <a:srgbClr val="000000"/>
                </a:solidFill>
                <a:latin typeface="+mj-lt"/>
                <a:ea typeface="+mj-ea"/>
                <a:cs typeface="+mj-cs"/>
              </a:rPr>
              <a:t> Avatar</a:t>
            </a:r>
            <a:r>
              <a:rPr lang="en-US" sz="4000" kern="1200" dirty="0">
                <a:solidFill>
                  <a:srgbClr val="000000"/>
                </a:solidFill>
                <a:latin typeface="+mj-lt"/>
                <a:ea typeface="+mj-ea"/>
                <a:cs typeface="+mj-cs"/>
              </a:rPr>
              <a:t> </a:t>
            </a:r>
          </a:p>
        </p:txBody>
      </p:sp>
      <p:sp>
        <p:nvSpPr>
          <p:cNvPr id="2" name="Footer Placeholder 1">
            <a:extLst>
              <a:ext uri="{FF2B5EF4-FFF2-40B4-BE49-F238E27FC236}">
                <a16:creationId xmlns:a16="http://schemas.microsoft.com/office/drawing/2014/main" id="{6C89DF01-0878-48AD-9048-84B3D05A4172}"/>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3" name="Slide Number Placeholder 2">
            <a:extLst>
              <a:ext uri="{FF2B5EF4-FFF2-40B4-BE49-F238E27FC236}">
                <a16:creationId xmlns:a16="http://schemas.microsoft.com/office/drawing/2014/main" id="{8BFCE9D8-B593-4A8A-9426-57424885D522}"/>
              </a:ext>
            </a:extLst>
          </p:cNvPr>
          <p:cNvSpPr>
            <a:spLocks noGrp="1"/>
          </p:cNvSpPr>
          <p:nvPr>
            <p:ph type="sldNum" sz="quarter" idx="12"/>
          </p:nvPr>
        </p:nvSpPr>
        <p:spPr/>
        <p:txBody>
          <a:bodyPr/>
          <a:lstStyle/>
          <a:p>
            <a:fld id="{9C34C810-059C-4551-8D0F-61E3E79FC1CC}" type="slidenum">
              <a:rPr lang="en-GB" smtClean="0"/>
              <a:t>25</a:t>
            </a:fld>
            <a:endParaRPr lang="en-GB"/>
          </a:p>
        </p:txBody>
      </p:sp>
    </p:spTree>
    <p:extLst>
      <p:ext uri="{BB962C8B-B14F-4D97-AF65-F5344CB8AC3E}">
        <p14:creationId xmlns:p14="http://schemas.microsoft.com/office/powerpoint/2010/main" val="808669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Image result for kalki avatar">
            <a:extLst>
              <a:ext uri="{FF2B5EF4-FFF2-40B4-BE49-F238E27FC236}">
                <a16:creationId xmlns:a16="http://schemas.microsoft.com/office/drawing/2014/main" id="{A37AAF8F-20EA-4DE5-A315-3AD81748C8D7}"/>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2667" r="1" b="1"/>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C841C5EA-D4D4-4209-BC25-0EDB4FA27FCD}"/>
              </a:ext>
            </a:extLst>
          </p:cNvPr>
          <p:cNvSpPr>
            <a:spLocks noGrp="1"/>
          </p:cNvSpPr>
          <p:nvPr>
            <p:ph type="title"/>
          </p:nvPr>
        </p:nvSpPr>
        <p:spPr>
          <a:xfrm>
            <a:off x="804998" y="798445"/>
            <a:ext cx="4803636" cy="1311664"/>
          </a:xfrm>
        </p:spPr>
        <p:txBody>
          <a:bodyPr>
            <a:normAutofit/>
          </a:bodyPr>
          <a:lstStyle/>
          <a:p>
            <a:r>
              <a:rPr lang="en-US" b="1">
                <a:solidFill>
                  <a:srgbClr val="000000"/>
                </a:solidFill>
              </a:rPr>
              <a:t>What is Kalki Avatar?</a:t>
            </a:r>
          </a:p>
        </p:txBody>
      </p:sp>
      <p:sp>
        <p:nvSpPr>
          <p:cNvPr id="3" name="Content Placeholder 2">
            <a:extLst>
              <a:ext uri="{FF2B5EF4-FFF2-40B4-BE49-F238E27FC236}">
                <a16:creationId xmlns:a16="http://schemas.microsoft.com/office/drawing/2014/main" id="{7831AE35-E13A-4259-AD78-E2DF7E275EF3}"/>
              </a:ext>
            </a:extLst>
          </p:cNvPr>
          <p:cNvSpPr>
            <a:spLocks noGrp="1"/>
          </p:cNvSpPr>
          <p:nvPr>
            <p:ph idx="1"/>
          </p:nvPr>
        </p:nvSpPr>
        <p:spPr>
          <a:xfrm>
            <a:off x="804997" y="2272143"/>
            <a:ext cx="4706803" cy="3788830"/>
          </a:xfrm>
        </p:spPr>
        <p:txBody>
          <a:bodyPr anchor="ctr">
            <a:normAutofit/>
          </a:bodyPr>
          <a:lstStyle/>
          <a:p>
            <a:r>
              <a:rPr lang="en-US" sz="2000" b="1">
                <a:solidFill>
                  <a:srgbClr val="000000"/>
                </a:solidFill>
              </a:rPr>
              <a:t>Oxford Dictionary:</a:t>
            </a:r>
            <a:r>
              <a:rPr lang="en-US" sz="2000">
                <a:solidFill>
                  <a:srgbClr val="000000"/>
                </a:solidFill>
              </a:rPr>
              <a:t> “In Hindu belief, a manifestation of a deity or released soul in bodily form on earth; an incarnate divine teacher. The word comes from  Sanskrit </a:t>
            </a:r>
            <a:r>
              <a:rPr lang="en-US" sz="2000" i="1">
                <a:solidFill>
                  <a:srgbClr val="000000"/>
                </a:solidFill>
              </a:rPr>
              <a:t>avatāra</a:t>
            </a:r>
            <a:r>
              <a:rPr lang="en-US" sz="2000">
                <a:solidFill>
                  <a:srgbClr val="000000"/>
                </a:solidFill>
              </a:rPr>
              <a:t> ‘descent’.</a:t>
            </a:r>
          </a:p>
          <a:p>
            <a:pPr lvl="0"/>
            <a:r>
              <a:rPr lang="en-US" sz="2000" b="1">
                <a:solidFill>
                  <a:srgbClr val="000000"/>
                </a:solidFill>
              </a:rPr>
              <a:t>Kalki means final or Last</a:t>
            </a:r>
            <a:r>
              <a:rPr lang="en-US" sz="2000">
                <a:solidFill>
                  <a:srgbClr val="000000"/>
                </a:solidFill>
              </a:rPr>
              <a:t> – So Kalki Avatar means “Final one sent down”</a:t>
            </a:r>
          </a:p>
        </p:txBody>
      </p:sp>
      <p:sp>
        <p:nvSpPr>
          <p:cNvPr id="4" name="Footer Placeholder 3">
            <a:extLst>
              <a:ext uri="{FF2B5EF4-FFF2-40B4-BE49-F238E27FC236}">
                <a16:creationId xmlns:a16="http://schemas.microsoft.com/office/drawing/2014/main" id="{2AFBE25D-93AA-4970-A2FF-45AB2E1EFA94}"/>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5" name="Slide Number Placeholder 4">
            <a:extLst>
              <a:ext uri="{FF2B5EF4-FFF2-40B4-BE49-F238E27FC236}">
                <a16:creationId xmlns:a16="http://schemas.microsoft.com/office/drawing/2014/main" id="{19B0EFDC-119E-440F-9980-2B7E072A1782}"/>
              </a:ext>
            </a:extLst>
          </p:cNvPr>
          <p:cNvSpPr>
            <a:spLocks noGrp="1"/>
          </p:cNvSpPr>
          <p:nvPr>
            <p:ph type="sldNum" sz="quarter" idx="12"/>
          </p:nvPr>
        </p:nvSpPr>
        <p:spPr/>
        <p:txBody>
          <a:bodyPr/>
          <a:lstStyle/>
          <a:p>
            <a:fld id="{9C34C810-059C-4551-8D0F-61E3E79FC1CC}" type="slidenum">
              <a:rPr lang="en-GB" smtClean="0"/>
              <a:t>26</a:t>
            </a:fld>
            <a:endParaRPr lang="en-GB"/>
          </a:p>
        </p:txBody>
      </p:sp>
    </p:spTree>
    <p:extLst>
      <p:ext uri="{BB962C8B-B14F-4D97-AF65-F5344CB8AC3E}">
        <p14:creationId xmlns:p14="http://schemas.microsoft.com/office/powerpoint/2010/main" val="1243205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GB" dirty="0">
                <a:solidFill>
                  <a:srgbClr val="FFFFFF"/>
                </a:solidFill>
              </a:rPr>
              <a:t>Prophecy 4a</a:t>
            </a:r>
          </a:p>
        </p:txBody>
      </p:sp>
      <p:sp>
        <p:nvSpPr>
          <p:cNvPr id="3" name="Content Placeholder 2"/>
          <p:cNvSpPr>
            <a:spLocks noGrp="1"/>
          </p:cNvSpPr>
          <p:nvPr>
            <p:ph idx="1"/>
          </p:nvPr>
        </p:nvSpPr>
        <p:spPr>
          <a:xfrm>
            <a:off x="6090574" y="801866"/>
            <a:ext cx="5306084" cy="5230634"/>
          </a:xfrm>
        </p:spPr>
        <p:txBody>
          <a:bodyPr anchor="ctr">
            <a:normAutofit/>
          </a:bodyPr>
          <a:lstStyle/>
          <a:p>
            <a:pPr marL="0" indent="0">
              <a:buNone/>
            </a:pPr>
            <a:r>
              <a:rPr lang="en-US" b="1" dirty="0" err="1">
                <a:solidFill>
                  <a:srgbClr val="FF0000"/>
                </a:solidFill>
              </a:rPr>
              <a:t>Bhagvat</a:t>
            </a:r>
            <a:r>
              <a:rPr lang="en-US" b="1" dirty="0">
                <a:solidFill>
                  <a:srgbClr val="FF0000"/>
                </a:solidFill>
              </a:rPr>
              <a:t> Geeta (12:2:17)</a:t>
            </a:r>
            <a:endParaRPr lang="en-US" dirty="0">
              <a:solidFill>
                <a:srgbClr val="FF0000"/>
              </a:solidFill>
            </a:endParaRPr>
          </a:p>
          <a:p>
            <a:pPr marL="0" indent="0">
              <a:buNone/>
            </a:pPr>
            <a:r>
              <a:rPr lang="en-US" dirty="0"/>
              <a:t>"Adorned with eight qualities and riches, riding a </a:t>
            </a:r>
            <a:r>
              <a:rPr lang="en-US" b="1" dirty="0"/>
              <a:t>swift </a:t>
            </a:r>
            <a:r>
              <a:rPr lang="en-US" b="1" u="sng" dirty="0"/>
              <a:t>white horse </a:t>
            </a:r>
            <a:r>
              <a:rPr lang="en-US" dirty="0"/>
              <a:t>given to him by the Angels, and with a sword in his hand, the </a:t>
            </a:r>
            <a:r>
              <a:rPr lang="en-US" b="1" dirty="0"/>
              <a:t>savior of the world </a:t>
            </a:r>
            <a:r>
              <a:rPr lang="en-US" dirty="0"/>
              <a:t>will subdue all the mischief makers."</a:t>
            </a:r>
          </a:p>
        </p:txBody>
      </p:sp>
      <p:sp>
        <p:nvSpPr>
          <p:cNvPr id="4" name="Footer Placeholder 3">
            <a:extLst>
              <a:ext uri="{FF2B5EF4-FFF2-40B4-BE49-F238E27FC236}">
                <a16:creationId xmlns:a16="http://schemas.microsoft.com/office/drawing/2014/main" id="{6042AFCA-1E83-4780-94FF-6DAB69C1C814}"/>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5" name="Slide Number Placeholder 4">
            <a:extLst>
              <a:ext uri="{FF2B5EF4-FFF2-40B4-BE49-F238E27FC236}">
                <a16:creationId xmlns:a16="http://schemas.microsoft.com/office/drawing/2014/main" id="{7442F429-A2C3-4700-AE49-6B604B4F686A}"/>
              </a:ext>
            </a:extLst>
          </p:cNvPr>
          <p:cNvSpPr>
            <a:spLocks noGrp="1"/>
          </p:cNvSpPr>
          <p:nvPr>
            <p:ph type="sldNum" sz="quarter" idx="12"/>
          </p:nvPr>
        </p:nvSpPr>
        <p:spPr/>
        <p:txBody>
          <a:bodyPr/>
          <a:lstStyle/>
          <a:p>
            <a:fld id="{9C34C810-059C-4551-8D0F-61E3E79FC1CC}" type="slidenum">
              <a:rPr lang="en-GB" smtClean="0"/>
              <a:t>27</a:t>
            </a:fld>
            <a:endParaRPr lang="en-GB"/>
          </a:p>
        </p:txBody>
      </p:sp>
    </p:spTree>
    <p:extLst>
      <p:ext uri="{BB962C8B-B14F-4D97-AF65-F5344CB8AC3E}">
        <p14:creationId xmlns:p14="http://schemas.microsoft.com/office/powerpoint/2010/main" val="1966795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GB" dirty="0">
                <a:solidFill>
                  <a:srgbClr val="FFFFFF"/>
                </a:solidFill>
              </a:rPr>
              <a:t>Prophecy 4b</a:t>
            </a:r>
          </a:p>
        </p:txBody>
      </p:sp>
      <p:sp>
        <p:nvSpPr>
          <p:cNvPr id="3" name="Content Placeholder 2"/>
          <p:cNvSpPr>
            <a:spLocks noGrp="1"/>
          </p:cNvSpPr>
          <p:nvPr>
            <p:ph idx="1"/>
          </p:nvPr>
        </p:nvSpPr>
        <p:spPr>
          <a:xfrm>
            <a:off x="6090574" y="801866"/>
            <a:ext cx="5306084" cy="5230634"/>
          </a:xfrm>
        </p:spPr>
        <p:txBody>
          <a:bodyPr anchor="ctr">
            <a:normAutofit/>
          </a:bodyPr>
          <a:lstStyle/>
          <a:p>
            <a:pPr marL="0" indent="0">
              <a:buNone/>
            </a:pPr>
            <a:r>
              <a:rPr lang="en-US" b="1" dirty="0" err="1">
                <a:solidFill>
                  <a:srgbClr val="FF0000"/>
                </a:solidFill>
              </a:rPr>
              <a:t>Kalki</a:t>
            </a:r>
            <a:r>
              <a:rPr lang="en-US" b="1" dirty="0">
                <a:solidFill>
                  <a:srgbClr val="FF0000"/>
                </a:solidFill>
              </a:rPr>
              <a:t> Purana (2:25)</a:t>
            </a:r>
            <a:endParaRPr lang="en-US" dirty="0">
              <a:solidFill>
                <a:srgbClr val="FF0000"/>
              </a:solidFill>
            </a:endParaRPr>
          </a:p>
          <a:p>
            <a:pPr marL="0" indent="0">
              <a:buNone/>
            </a:pPr>
            <a:r>
              <a:rPr lang="en-US" dirty="0"/>
              <a:t>“….He will be born on the </a:t>
            </a:r>
            <a:r>
              <a:rPr lang="en-US" b="1" dirty="0"/>
              <a:t>twelfth</a:t>
            </a:r>
            <a:r>
              <a:rPr lang="en-US" dirty="0"/>
              <a:t> of the bright fortnight, of the month of Madhav."</a:t>
            </a:r>
          </a:p>
        </p:txBody>
      </p:sp>
      <p:sp>
        <p:nvSpPr>
          <p:cNvPr id="4" name="Footer Placeholder 3">
            <a:extLst>
              <a:ext uri="{FF2B5EF4-FFF2-40B4-BE49-F238E27FC236}">
                <a16:creationId xmlns:a16="http://schemas.microsoft.com/office/drawing/2014/main" id="{4B875E48-F142-4CDB-AFA0-DD099A171176}"/>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5" name="Slide Number Placeholder 4">
            <a:extLst>
              <a:ext uri="{FF2B5EF4-FFF2-40B4-BE49-F238E27FC236}">
                <a16:creationId xmlns:a16="http://schemas.microsoft.com/office/drawing/2014/main" id="{3DF231D2-F510-4AEC-B8BE-9791097426F0}"/>
              </a:ext>
            </a:extLst>
          </p:cNvPr>
          <p:cNvSpPr>
            <a:spLocks noGrp="1"/>
          </p:cNvSpPr>
          <p:nvPr>
            <p:ph type="sldNum" sz="quarter" idx="12"/>
          </p:nvPr>
        </p:nvSpPr>
        <p:spPr/>
        <p:txBody>
          <a:bodyPr/>
          <a:lstStyle/>
          <a:p>
            <a:fld id="{9C34C810-059C-4551-8D0F-61E3E79FC1CC}" type="slidenum">
              <a:rPr lang="en-GB" smtClean="0"/>
              <a:t>28</a:t>
            </a:fld>
            <a:endParaRPr lang="en-GB"/>
          </a:p>
        </p:txBody>
      </p:sp>
    </p:spTree>
    <p:extLst>
      <p:ext uri="{BB962C8B-B14F-4D97-AF65-F5344CB8AC3E}">
        <p14:creationId xmlns:p14="http://schemas.microsoft.com/office/powerpoint/2010/main" val="3463999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GB" dirty="0">
                <a:solidFill>
                  <a:srgbClr val="FFFFFF"/>
                </a:solidFill>
              </a:rPr>
              <a:t>Prophecy 4c</a:t>
            </a:r>
          </a:p>
        </p:txBody>
      </p:sp>
      <p:sp>
        <p:nvSpPr>
          <p:cNvPr id="3" name="Content Placeholder 2"/>
          <p:cNvSpPr>
            <a:spLocks noGrp="1"/>
          </p:cNvSpPr>
          <p:nvPr>
            <p:ph idx="1"/>
          </p:nvPr>
        </p:nvSpPr>
        <p:spPr>
          <a:xfrm>
            <a:off x="6090574" y="801866"/>
            <a:ext cx="5306084" cy="5230634"/>
          </a:xfrm>
        </p:spPr>
        <p:txBody>
          <a:bodyPr anchor="ctr">
            <a:normAutofit/>
          </a:bodyPr>
          <a:lstStyle/>
          <a:p>
            <a:pPr marL="0" indent="0">
              <a:buNone/>
            </a:pPr>
            <a:r>
              <a:rPr lang="en-US" b="1" dirty="0" err="1">
                <a:solidFill>
                  <a:srgbClr val="FF0000"/>
                </a:solidFill>
              </a:rPr>
              <a:t>Bhagvata</a:t>
            </a:r>
            <a:r>
              <a:rPr lang="en-US" b="1" dirty="0">
                <a:solidFill>
                  <a:srgbClr val="FF0000"/>
                </a:solidFill>
              </a:rPr>
              <a:t> Purana Khand 12 </a:t>
            </a:r>
            <a:r>
              <a:rPr lang="en-US" b="1" dirty="0" err="1">
                <a:solidFill>
                  <a:srgbClr val="FF0000"/>
                </a:solidFill>
              </a:rPr>
              <a:t>Adhyay</a:t>
            </a:r>
            <a:r>
              <a:rPr lang="en-US" b="1" dirty="0">
                <a:solidFill>
                  <a:srgbClr val="FF0000"/>
                </a:solidFill>
              </a:rPr>
              <a:t> 2 shlokas 18-20: </a:t>
            </a:r>
            <a:endParaRPr lang="en-US" dirty="0">
              <a:solidFill>
                <a:srgbClr val="FF0000"/>
              </a:solidFill>
            </a:endParaRPr>
          </a:p>
          <a:p>
            <a:pPr marL="0" indent="0">
              <a:buNone/>
            </a:pPr>
            <a:r>
              <a:rPr lang="en-US" dirty="0"/>
              <a:t>“It is in the house of </a:t>
            </a:r>
            <a:r>
              <a:rPr lang="en-US" b="1" u="sng" dirty="0" err="1"/>
              <a:t>Vishnuyash</a:t>
            </a:r>
            <a:r>
              <a:rPr lang="en-US" dirty="0"/>
              <a:t>, the noble soul Brahmana chief of the village called </a:t>
            </a:r>
            <a:r>
              <a:rPr lang="en-US" b="1" u="sng" dirty="0" err="1"/>
              <a:t>sambhala</a:t>
            </a:r>
            <a:r>
              <a:rPr lang="en-US" dirty="0"/>
              <a:t> that Lord </a:t>
            </a:r>
            <a:r>
              <a:rPr lang="en-US" dirty="0" err="1"/>
              <a:t>Kalki</a:t>
            </a:r>
            <a:r>
              <a:rPr lang="en-US" dirty="0"/>
              <a:t> will be incarnated”.</a:t>
            </a:r>
          </a:p>
          <a:p>
            <a:pPr marL="0" indent="0">
              <a:buNone/>
            </a:pPr>
            <a:r>
              <a:rPr lang="en-US" dirty="0"/>
              <a:t> </a:t>
            </a:r>
          </a:p>
          <a:p>
            <a:pPr marL="0" indent="0">
              <a:buNone/>
            </a:pPr>
            <a:r>
              <a:rPr lang="en-US" b="1" dirty="0" err="1">
                <a:solidFill>
                  <a:srgbClr val="FF0000"/>
                </a:solidFill>
              </a:rPr>
              <a:t>Kalki</a:t>
            </a:r>
            <a:r>
              <a:rPr lang="en-US" b="1" dirty="0">
                <a:solidFill>
                  <a:srgbClr val="FF0000"/>
                </a:solidFill>
              </a:rPr>
              <a:t> Purana,2:4 and 11 – </a:t>
            </a:r>
            <a:endParaRPr lang="en-US" dirty="0">
              <a:solidFill>
                <a:srgbClr val="FF0000"/>
              </a:solidFill>
            </a:endParaRPr>
          </a:p>
          <a:p>
            <a:pPr marL="0" indent="0">
              <a:buNone/>
            </a:pPr>
            <a:r>
              <a:rPr lang="en-US" dirty="0"/>
              <a:t>“He will be born to </a:t>
            </a:r>
            <a:r>
              <a:rPr lang="en-US" b="1" u="sng" dirty="0" err="1"/>
              <a:t>Sumati</a:t>
            </a:r>
            <a:r>
              <a:rPr lang="en-US" dirty="0"/>
              <a:t>” </a:t>
            </a:r>
          </a:p>
        </p:txBody>
      </p:sp>
      <p:sp>
        <p:nvSpPr>
          <p:cNvPr id="4" name="Footer Placeholder 3">
            <a:extLst>
              <a:ext uri="{FF2B5EF4-FFF2-40B4-BE49-F238E27FC236}">
                <a16:creationId xmlns:a16="http://schemas.microsoft.com/office/drawing/2014/main" id="{AAF8B916-2B9A-4BE8-A3FD-5D8F7746F7FC}"/>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5" name="Slide Number Placeholder 4">
            <a:extLst>
              <a:ext uri="{FF2B5EF4-FFF2-40B4-BE49-F238E27FC236}">
                <a16:creationId xmlns:a16="http://schemas.microsoft.com/office/drawing/2014/main" id="{17836125-8CE8-49FE-8609-0BCC605EA90C}"/>
              </a:ext>
            </a:extLst>
          </p:cNvPr>
          <p:cNvSpPr>
            <a:spLocks noGrp="1"/>
          </p:cNvSpPr>
          <p:nvPr>
            <p:ph type="sldNum" sz="quarter" idx="12"/>
          </p:nvPr>
        </p:nvSpPr>
        <p:spPr/>
        <p:txBody>
          <a:bodyPr/>
          <a:lstStyle/>
          <a:p>
            <a:fld id="{9C34C810-059C-4551-8D0F-61E3E79FC1CC}" type="slidenum">
              <a:rPr lang="en-GB" smtClean="0"/>
              <a:t>29</a:t>
            </a:fld>
            <a:endParaRPr lang="en-GB"/>
          </a:p>
        </p:txBody>
      </p:sp>
    </p:spTree>
    <p:extLst>
      <p:ext uri="{BB962C8B-B14F-4D97-AF65-F5344CB8AC3E}">
        <p14:creationId xmlns:p14="http://schemas.microsoft.com/office/powerpoint/2010/main" val="3128035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p:cNvSpPr>
            <a:spLocks noGrp="1"/>
          </p:cNvSpPr>
          <p:nvPr/>
        </p:nvSpPr>
        <p:spPr>
          <a:xfrm>
            <a:off x="1345537" y="1349694"/>
            <a:ext cx="9144000" cy="2559576"/>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6600" b="1" dirty="0">
                <a:solidFill>
                  <a:srgbClr val="00B050"/>
                </a:solidFill>
              </a:rPr>
              <a:t>PART 3:</a:t>
            </a:r>
          </a:p>
          <a:p>
            <a:r>
              <a:rPr lang="en-GB" sz="5400" b="1" dirty="0">
                <a:solidFill>
                  <a:schemeClr val="bg1"/>
                </a:solidFill>
              </a:rPr>
              <a:t>Muhammad in </a:t>
            </a:r>
          </a:p>
          <a:p>
            <a:r>
              <a:rPr lang="en-GB" sz="5400" b="1" dirty="0">
                <a:solidFill>
                  <a:schemeClr val="bg1"/>
                </a:solidFill>
              </a:rPr>
              <a:t>Hindu Scriptures</a:t>
            </a:r>
          </a:p>
          <a:p>
            <a:r>
              <a:rPr lang="en-GB" sz="2600" b="1" dirty="0">
                <a:solidFill>
                  <a:schemeClr val="bg1"/>
                </a:solidFill>
              </a:rPr>
              <a:t>(Vedas, Upanishads, Puranas)</a:t>
            </a:r>
          </a:p>
        </p:txBody>
      </p:sp>
      <p:sp>
        <p:nvSpPr>
          <p:cNvPr id="2" name="Footer Placeholder 1">
            <a:extLst>
              <a:ext uri="{FF2B5EF4-FFF2-40B4-BE49-F238E27FC236}">
                <a16:creationId xmlns:a16="http://schemas.microsoft.com/office/drawing/2014/main" id="{853A63DD-1A10-4C3F-B9F8-65ACA7575836}"/>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3" name="Slide Number Placeholder 2">
            <a:extLst>
              <a:ext uri="{FF2B5EF4-FFF2-40B4-BE49-F238E27FC236}">
                <a16:creationId xmlns:a16="http://schemas.microsoft.com/office/drawing/2014/main" id="{2F121437-D67B-4A82-AC24-7A2A833F0CAD}"/>
              </a:ext>
            </a:extLst>
          </p:cNvPr>
          <p:cNvSpPr>
            <a:spLocks noGrp="1"/>
          </p:cNvSpPr>
          <p:nvPr>
            <p:ph type="sldNum" sz="quarter" idx="12"/>
          </p:nvPr>
        </p:nvSpPr>
        <p:spPr/>
        <p:txBody>
          <a:bodyPr/>
          <a:lstStyle/>
          <a:p>
            <a:fld id="{9C34C810-059C-4551-8D0F-61E3E79FC1CC}" type="slidenum">
              <a:rPr lang="en-GB" smtClean="0"/>
              <a:t>3</a:t>
            </a:fld>
            <a:endParaRPr lang="en-GB"/>
          </a:p>
        </p:txBody>
      </p:sp>
    </p:spTree>
    <p:extLst>
      <p:ext uri="{BB962C8B-B14F-4D97-AF65-F5344CB8AC3E}">
        <p14:creationId xmlns:p14="http://schemas.microsoft.com/office/powerpoint/2010/main" val="353238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GB" dirty="0">
                <a:solidFill>
                  <a:srgbClr val="FFFFFF"/>
                </a:solidFill>
              </a:rPr>
              <a:t>Prophecy 4d</a:t>
            </a:r>
          </a:p>
        </p:txBody>
      </p:sp>
      <p:sp>
        <p:nvSpPr>
          <p:cNvPr id="3" name="Content Placeholder 2"/>
          <p:cNvSpPr>
            <a:spLocks noGrp="1"/>
          </p:cNvSpPr>
          <p:nvPr>
            <p:ph idx="1"/>
          </p:nvPr>
        </p:nvSpPr>
        <p:spPr>
          <a:xfrm>
            <a:off x="6090574" y="801866"/>
            <a:ext cx="5306084" cy="5230634"/>
          </a:xfrm>
        </p:spPr>
        <p:txBody>
          <a:bodyPr anchor="ctr">
            <a:normAutofit/>
          </a:bodyPr>
          <a:lstStyle/>
          <a:p>
            <a:pPr marL="0" indent="0">
              <a:buNone/>
            </a:pPr>
            <a:r>
              <a:rPr lang="en-US" b="1" dirty="0" err="1">
                <a:solidFill>
                  <a:srgbClr val="FF0000"/>
                </a:solidFill>
              </a:rPr>
              <a:t>Kalki</a:t>
            </a:r>
            <a:r>
              <a:rPr lang="en-US" b="1" dirty="0">
                <a:solidFill>
                  <a:srgbClr val="FF0000"/>
                </a:solidFill>
              </a:rPr>
              <a:t> Purana 2 :4- 15</a:t>
            </a:r>
            <a:endParaRPr lang="en-US" dirty="0">
              <a:solidFill>
                <a:srgbClr val="FF0000"/>
              </a:solidFill>
            </a:endParaRPr>
          </a:p>
          <a:p>
            <a:pPr marL="0" lvl="0" indent="0">
              <a:buNone/>
            </a:pPr>
            <a:r>
              <a:rPr lang="en-US" dirty="0"/>
              <a:t>“the </a:t>
            </a:r>
            <a:r>
              <a:rPr lang="en-US" dirty="0" err="1"/>
              <a:t>Kalki</a:t>
            </a:r>
            <a:r>
              <a:rPr lang="en-US" dirty="0"/>
              <a:t> Avatar </a:t>
            </a:r>
            <a:r>
              <a:rPr lang="en-US" b="1" dirty="0"/>
              <a:t>will go to the mountain</a:t>
            </a:r>
            <a:r>
              <a:rPr lang="en-US" dirty="0"/>
              <a:t>, </a:t>
            </a:r>
            <a:r>
              <a:rPr lang="en-US" b="1" u="sng" dirty="0"/>
              <a:t>where he will receive knowledge </a:t>
            </a:r>
            <a:r>
              <a:rPr lang="en-US" dirty="0"/>
              <a:t>from Parshuram, </a:t>
            </a:r>
            <a:r>
              <a:rPr lang="en-US" b="1" u="sng" dirty="0"/>
              <a:t>then go towards the North, then come back</a:t>
            </a:r>
            <a:r>
              <a:rPr lang="en-US" dirty="0"/>
              <a:t>”</a:t>
            </a:r>
          </a:p>
          <a:p>
            <a:pPr marL="0" lvl="0" indent="0">
              <a:buNone/>
            </a:pPr>
            <a:r>
              <a:rPr lang="en-US" dirty="0"/>
              <a:t>With the help of </a:t>
            </a:r>
            <a:r>
              <a:rPr lang="en-US" b="1" dirty="0"/>
              <a:t>four companions</a:t>
            </a:r>
            <a:r>
              <a:rPr lang="en-US" dirty="0"/>
              <a:t> he will disarm Kali (Devil). </a:t>
            </a:r>
          </a:p>
          <a:p>
            <a:pPr marL="0" lvl="0" indent="0">
              <a:buNone/>
            </a:pPr>
            <a:r>
              <a:rPr lang="en-US" dirty="0"/>
              <a:t>He will be </a:t>
            </a:r>
            <a:r>
              <a:rPr lang="en-US" b="1" dirty="0"/>
              <a:t>assisted by angels </a:t>
            </a:r>
            <a:r>
              <a:rPr lang="en-US" dirty="0"/>
              <a:t>in the battlefield-</a:t>
            </a:r>
          </a:p>
        </p:txBody>
      </p:sp>
      <p:sp>
        <p:nvSpPr>
          <p:cNvPr id="4" name="Footer Placeholder 3">
            <a:extLst>
              <a:ext uri="{FF2B5EF4-FFF2-40B4-BE49-F238E27FC236}">
                <a16:creationId xmlns:a16="http://schemas.microsoft.com/office/drawing/2014/main" id="{90D7AE3F-6980-4090-97E8-9C8C119D9A68}"/>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5" name="Slide Number Placeholder 4">
            <a:extLst>
              <a:ext uri="{FF2B5EF4-FFF2-40B4-BE49-F238E27FC236}">
                <a16:creationId xmlns:a16="http://schemas.microsoft.com/office/drawing/2014/main" id="{82843938-8929-43D1-B50B-7340CABA38A9}"/>
              </a:ext>
            </a:extLst>
          </p:cNvPr>
          <p:cNvSpPr>
            <a:spLocks noGrp="1"/>
          </p:cNvSpPr>
          <p:nvPr>
            <p:ph type="sldNum" sz="quarter" idx="12"/>
          </p:nvPr>
        </p:nvSpPr>
        <p:spPr/>
        <p:txBody>
          <a:bodyPr/>
          <a:lstStyle/>
          <a:p>
            <a:fld id="{9C34C810-059C-4551-8D0F-61E3E79FC1CC}" type="slidenum">
              <a:rPr lang="en-GB" smtClean="0"/>
              <a:t>30</a:t>
            </a:fld>
            <a:endParaRPr lang="en-GB"/>
          </a:p>
        </p:txBody>
      </p:sp>
    </p:spTree>
    <p:extLst>
      <p:ext uri="{BB962C8B-B14F-4D97-AF65-F5344CB8AC3E}">
        <p14:creationId xmlns:p14="http://schemas.microsoft.com/office/powerpoint/2010/main" val="3866635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GB" dirty="0">
                <a:solidFill>
                  <a:srgbClr val="FFFFFF"/>
                </a:solidFill>
              </a:rPr>
              <a:t>Prophecy 4e</a:t>
            </a:r>
          </a:p>
        </p:txBody>
      </p:sp>
      <p:sp>
        <p:nvSpPr>
          <p:cNvPr id="3" name="Content Placeholder 2"/>
          <p:cNvSpPr>
            <a:spLocks noGrp="1"/>
          </p:cNvSpPr>
          <p:nvPr>
            <p:ph idx="1"/>
          </p:nvPr>
        </p:nvSpPr>
        <p:spPr>
          <a:xfrm>
            <a:off x="6090574" y="801866"/>
            <a:ext cx="5306084" cy="5230634"/>
          </a:xfrm>
        </p:spPr>
        <p:txBody>
          <a:bodyPr anchor="ctr">
            <a:normAutofit/>
          </a:bodyPr>
          <a:lstStyle/>
          <a:p>
            <a:pPr marL="0" indent="0">
              <a:buNone/>
            </a:pPr>
            <a:r>
              <a:rPr lang="en-US" b="1" dirty="0" err="1">
                <a:solidFill>
                  <a:srgbClr val="FF0000"/>
                </a:solidFill>
              </a:rPr>
              <a:t>Kalki</a:t>
            </a:r>
            <a:r>
              <a:rPr lang="en-US" b="1" dirty="0">
                <a:solidFill>
                  <a:srgbClr val="FF0000"/>
                </a:solidFill>
              </a:rPr>
              <a:t> Purana 3:16:10</a:t>
            </a:r>
            <a:endParaRPr lang="en-US" dirty="0">
              <a:solidFill>
                <a:srgbClr val="FF0000"/>
              </a:solidFill>
            </a:endParaRPr>
          </a:p>
          <a:p>
            <a:pPr marL="0" indent="0">
              <a:buNone/>
            </a:pPr>
            <a:r>
              <a:rPr lang="en-US" dirty="0"/>
              <a:t>“Thereafter, he (</a:t>
            </a:r>
            <a:r>
              <a:rPr lang="en-US" dirty="0" err="1"/>
              <a:t>Kalki</a:t>
            </a:r>
            <a:r>
              <a:rPr lang="en-US" dirty="0"/>
              <a:t> Avatar) duly entertained all those who were born again, with all kinds of food that can be chewed, sucked, sipped, or drunk, food that are baked and cakes and food made of grains, </a:t>
            </a:r>
            <a:r>
              <a:rPr lang="en-US" b="1" u="sng" dirty="0"/>
              <a:t>and fresh meat</a:t>
            </a:r>
            <a:r>
              <a:rPr lang="en-US" dirty="0"/>
              <a:t>, and fruits and vegetables”</a:t>
            </a:r>
          </a:p>
        </p:txBody>
      </p:sp>
      <p:sp>
        <p:nvSpPr>
          <p:cNvPr id="4" name="Footer Placeholder 3">
            <a:extLst>
              <a:ext uri="{FF2B5EF4-FFF2-40B4-BE49-F238E27FC236}">
                <a16:creationId xmlns:a16="http://schemas.microsoft.com/office/drawing/2014/main" id="{765CE6C0-8A47-4DB1-B4A6-0D7BFE673094}"/>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5" name="Slide Number Placeholder 4">
            <a:extLst>
              <a:ext uri="{FF2B5EF4-FFF2-40B4-BE49-F238E27FC236}">
                <a16:creationId xmlns:a16="http://schemas.microsoft.com/office/drawing/2014/main" id="{CDA9F16B-B2D1-4875-8B48-358E9CDF82C0}"/>
              </a:ext>
            </a:extLst>
          </p:cNvPr>
          <p:cNvSpPr>
            <a:spLocks noGrp="1"/>
          </p:cNvSpPr>
          <p:nvPr>
            <p:ph type="sldNum" sz="quarter" idx="12"/>
          </p:nvPr>
        </p:nvSpPr>
        <p:spPr/>
        <p:txBody>
          <a:bodyPr/>
          <a:lstStyle/>
          <a:p>
            <a:fld id="{9C34C810-059C-4551-8D0F-61E3E79FC1CC}" type="slidenum">
              <a:rPr lang="en-GB" smtClean="0"/>
              <a:t>31</a:t>
            </a:fld>
            <a:endParaRPr lang="en-GB"/>
          </a:p>
        </p:txBody>
      </p:sp>
    </p:spTree>
    <p:extLst>
      <p:ext uri="{BB962C8B-B14F-4D97-AF65-F5344CB8AC3E}">
        <p14:creationId xmlns:p14="http://schemas.microsoft.com/office/powerpoint/2010/main" val="16965603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GB" dirty="0">
                <a:solidFill>
                  <a:srgbClr val="FFFFFF"/>
                </a:solidFill>
              </a:rPr>
              <a:t>Prophecy 4f</a:t>
            </a:r>
          </a:p>
        </p:txBody>
      </p:sp>
      <p:sp>
        <p:nvSpPr>
          <p:cNvPr id="3" name="Content Placeholder 2"/>
          <p:cNvSpPr>
            <a:spLocks noGrp="1"/>
          </p:cNvSpPr>
          <p:nvPr>
            <p:ph idx="1"/>
          </p:nvPr>
        </p:nvSpPr>
        <p:spPr>
          <a:xfrm>
            <a:off x="6090574" y="801866"/>
            <a:ext cx="5306084" cy="5230634"/>
          </a:xfrm>
        </p:spPr>
        <p:txBody>
          <a:bodyPr anchor="ctr">
            <a:normAutofit fontScale="77500" lnSpcReduction="20000"/>
          </a:bodyPr>
          <a:lstStyle/>
          <a:p>
            <a:pPr marL="0" indent="0">
              <a:buNone/>
            </a:pPr>
            <a:r>
              <a:rPr lang="en-US" b="1" dirty="0" err="1">
                <a:solidFill>
                  <a:srgbClr val="FF0000"/>
                </a:solidFill>
              </a:rPr>
              <a:t>Kalki</a:t>
            </a:r>
            <a:r>
              <a:rPr lang="en-US" b="1" dirty="0">
                <a:solidFill>
                  <a:srgbClr val="FF0000"/>
                </a:solidFill>
              </a:rPr>
              <a:t> Purana 3:16:2-4</a:t>
            </a:r>
            <a:endParaRPr lang="en-US" dirty="0">
              <a:solidFill>
                <a:srgbClr val="FF0000"/>
              </a:solidFill>
            </a:endParaRPr>
          </a:p>
          <a:p>
            <a:pPr marL="0" indent="0">
              <a:buNone/>
            </a:pPr>
            <a:r>
              <a:rPr lang="en-US" dirty="0"/>
              <a:t>2:“When he mounts the throne of the King, everyone will be delighted and everything will be well taken care of, viz. the </a:t>
            </a:r>
            <a:r>
              <a:rPr lang="en-US" i="1" dirty="0"/>
              <a:t>Vedas, </a:t>
            </a:r>
            <a:r>
              <a:rPr lang="en-US" dirty="0"/>
              <a:t>religion, the Sages of the Age of Truth, all other Sages, and all living beings both mobile and fixed. </a:t>
            </a:r>
          </a:p>
          <a:p>
            <a:pPr marL="0" indent="0">
              <a:buNone/>
            </a:pPr>
            <a:r>
              <a:rPr lang="en-US" dirty="0"/>
              <a:t>3: In the previous age, the born-again worshippers used to decorate the statues of gods (idol worship) with precious jewels and used to charm people by casting magical spells on them. He will come to stop all that. </a:t>
            </a:r>
          </a:p>
          <a:p>
            <a:pPr marL="0" indent="0">
              <a:buNone/>
            </a:pPr>
            <a:r>
              <a:rPr lang="en-US" dirty="0"/>
              <a:t>4: When </a:t>
            </a:r>
            <a:r>
              <a:rPr lang="en-US" i="1" dirty="0" err="1"/>
              <a:t>Kalki</a:t>
            </a:r>
            <a:r>
              <a:rPr lang="en-US" i="1" dirty="0"/>
              <a:t> </a:t>
            </a:r>
            <a:r>
              <a:rPr lang="en-US" dirty="0"/>
              <a:t>assumes the role of the King, nowhere will be seen the crafty rogues, creating the illusion of saints with </a:t>
            </a:r>
            <a:r>
              <a:rPr lang="en-US" i="1" dirty="0"/>
              <a:t>tilak </a:t>
            </a:r>
            <a:r>
              <a:rPr lang="en-US" dirty="0"/>
              <a:t>(marks of sandal paste] on their foreheads."</a:t>
            </a:r>
          </a:p>
        </p:txBody>
      </p:sp>
      <p:sp>
        <p:nvSpPr>
          <p:cNvPr id="4" name="Footer Placeholder 3">
            <a:extLst>
              <a:ext uri="{FF2B5EF4-FFF2-40B4-BE49-F238E27FC236}">
                <a16:creationId xmlns:a16="http://schemas.microsoft.com/office/drawing/2014/main" id="{A2DA3BD5-B267-41BE-95B4-15FB0A1E42E6}"/>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5" name="Slide Number Placeholder 4">
            <a:extLst>
              <a:ext uri="{FF2B5EF4-FFF2-40B4-BE49-F238E27FC236}">
                <a16:creationId xmlns:a16="http://schemas.microsoft.com/office/drawing/2014/main" id="{C4C65AA7-6696-47A7-8072-1E1BB11EF674}"/>
              </a:ext>
            </a:extLst>
          </p:cNvPr>
          <p:cNvSpPr>
            <a:spLocks noGrp="1"/>
          </p:cNvSpPr>
          <p:nvPr>
            <p:ph type="sldNum" sz="quarter" idx="12"/>
          </p:nvPr>
        </p:nvSpPr>
        <p:spPr/>
        <p:txBody>
          <a:bodyPr/>
          <a:lstStyle/>
          <a:p>
            <a:fld id="{9C34C810-059C-4551-8D0F-61E3E79FC1CC}" type="slidenum">
              <a:rPr lang="en-GB" smtClean="0"/>
              <a:t>32</a:t>
            </a:fld>
            <a:endParaRPr lang="en-GB"/>
          </a:p>
        </p:txBody>
      </p:sp>
    </p:spTree>
    <p:extLst>
      <p:ext uri="{BB962C8B-B14F-4D97-AF65-F5344CB8AC3E}">
        <p14:creationId xmlns:p14="http://schemas.microsoft.com/office/powerpoint/2010/main" val="1871647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17771-7BA8-46BC-B390-CDF7D2409747}"/>
              </a:ext>
            </a:extLst>
          </p:cNvPr>
          <p:cNvSpPr>
            <a:spLocks noGrp="1"/>
          </p:cNvSpPr>
          <p:nvPr>
            <p:ph type="title"/>
          </p:nvPr>
        </p:nvSpPr>
        <p:spPr/>
        <p:txBody>
          <a:bodyPr/>
          <a:lstStyle/>
          <a:p>
            <a:r>
              <a:rPr lang="en-US" dirty="0"/>
              <a:t>The paintings of the 10 Avatars</a:t>
            </a:r>
          </a:p>
        </p:txBody>
      </p:sp>
      <p:sp>
        <p:nvSpPr>
          <p:cNvPr id="3" name="Content Placeholder 2">
            <a:extLst>
              <a:ext uri="{FF2B5EF4-FFF2-40B4-BE49-F238E27FC236}">
                <a16:creationId xmlns:a16="http://schemas.microsoft.com/office/drawing/2014/main" id="{5BC5EB7B-0742-4F57-9B8E-21C46428DD3F}"/>
              </a:ext>
            </a:extLst>
          </p:cNvPr>
          <p:cNvSpPr>
            <a:spLocks noGrp="1"/>
          </p:cNvSpPr>
          <p:nvPr>
            <p:ph idx="1"/>
          </p:nvPr>
        </p:nvSpPr>
        <p:spPr/>
        <p:txBody>
          <a:bodyPr/>
          <a:lstStyle/>
          <a:p>
            <a:endParaRPr lang="en-US"/>
          </a:p>
        </p:txBody>
      </p:sp>
      <p:pic>
        <p:nvPicPr>
          <p:cNvPr id="2050" name="Picture 2" descr="Image result for the painting of the 10 hindu avatars">
            <a:extLst>
              <a:ext uri="{FF2B5EF4-FFF2-40B4-BE49-F238E27FC236}">
                <a16:creationId xmlns:a16="http://schemas.microsoft.com/office/drawing/2014/main" id="{AEA7AB1A-2DAF-4699-B3E4-22D9805175A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443" y="1690688"/>
            <a:ext cx="1144111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36431C24-ADF7-4EFA-A030-75BD7117B641}"/>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5" name="Slide Number Placeholder 4">
            <a:extLst>
              <a:ext uri="{FF2B5EF4-FFF2-40B4-BE49-F238E27FC236}">
                <a16:creationId xmlns:a16="http://schemas.microsoft.com/office/drawing/2014/main" id="{6B374119-1904-4329-8FB8-3249201E88DF}"/>
              </a:ext>
            </a:extLst>
          </p:cNvPr>
          <p:cNvSpPr>
            <a:spLocks noGrp="1"/>
          </p:cNvSpPr>
          <p:nvPr>
            <p:ph type="sldNum" sz="quarter" idx="12"/>
          </p:nvPr>
        </p:nvSpPr>
        <p:spPr/>
        <p:txBody>
          <a:bodyPr/>
          <a:lstStyle/>
          <a:p>
            <a:fld id="{9C34C810-059C-4551-8D0F-61E3E79FC1CC}" type="slidenum">
              <a:rPr lang="en-GB" smtClean="0"/>
              <a:t>33</a:t>
            </a:fld>
            <a:endParaRPr lang="en-GB"/>
          </a:p>
        </p:txBody>
      </p:sp>
    </p:spTree>
    <p:extLst>
      <p:ext uri="{BB962C8B-B14F-4D97-AF65-F5344CB8AC3E}">
        <p14:creationId xmlns:p14="http://schemas.microsoft.com/office/powerpoint/2010/main" val="31835964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0FB58-E1B9-441F-84B8-C0D855572FA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B60628F-C2EF-4A0D-95F8-42155CF6C643}"/>
              </a:ext>
            </a:extLst>
          </p:cNvPr>
          <p:cNvSpPr>
            <a:spLocks noGrp="1"/>
          </p:cNvSpPr>
          <p:nvPr>
            <p:ph idx="1"/>
          </p:nvPr>
        </p:nvSpPr>
        <p:spPr/>
        <p:txBody>
          <a:bodyPr/>
          <a:lstStyle/>
          <a:p>
            <a:endParaRPr lang="en-US"/>
          </a:p>
        </p:txBody>
      </p:sp>
      <p:pic>
        <p:nvPicPr>
          <p:cNvPr id="3076" name="Picture 4" descr="Image result for the painting of the 10 hindu avatars">
            <a:extLst>
              <a:ext uri="{FF2B5EF4-FFF2-40B4-BE49-F238E27FC236}">
                <a16:creationId xmlns:a16="http://schemas.microsoft.com/office/drawing/2014/main" id="{96EE4A30-96D7-4DBE-8293-D97317D26D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499" y="140201"/>
            <a:ext cx="5288973" cy="668080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Related image">
            <a:extLst>
              <a:ext uri="{FF2B5EF4-FFF2-40B4-BE49-F238E27FC236}">
                <a16:creationId xmlns:a16="http://schemas.microsoft.com/office/drawing/2014/main" id="{A37683E1-BC69-438F-ACF7-167794F01C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387"/>
          <a:stretch/>
        </p:blipFill>
        <p:spPr bwMode="auto">
          <a:xfrm>
            <a:off x="6096000" y="140201"/>
            <a:ext cx="5357826" cy="668080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A653ACBB-6C28-498E-918E-F7917737ABB6}"/>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5" name="Slide Number Placeholder 4">
            <a:extLst>
              <a:ext uri="{FF2B5EF4-FFF2-40B4-BE49-F238E27FC236}">
                <a16:creationId xmlns:a16="http://schemas.microsoft.com/office/drawing/2014/main" id="{E46BBB25-A6D2-4C59-AECD-00428FB61948}"/>
              </a:ext>
            </a:extLst>
          </p:cNvPr>
          <p:cNvSpPr>
            <a:spLocks noGrp="1"/>
          </p:cNvSpPr>
          <p:nvPr>
            <p:ph type="sldNum" sz="quarter" idx="12"/>
          </p:nvPr>
        </p:nvSpPr>
        <p:spPr/>
        <p:txBody>
          <a:bodyPr/>
          <a:lstStyle/>
          <a:p>
            <a:fld id="{9C34C810-059C-4551-8D0F-61E3E79FC1CC}" type="slidenum">
              <a:rPr lang="en-GB" smtClean="0"/>
              <a:t>34</a:t>
            </a:fld>
            <a:endParaRPr lang="en-GB"/>
          </a:p>
        </p:txBody>
      </p:sp>
    </p:spTree>
    <p:extLst>
      <p:ext uri="{BB962C8B-B14F-4D97-AF65-F5344CB8AC3E}">
        <p14:creationId xmlns:p14="http://schemas.microsoft.com/office/powerpoint/2010/main" val="14711968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0FB58-E1B9-441F-84B8-C0D855572FA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B60628F-C2EF-4A0D-95F8-42155CF6C643}"/>
              </a:ext>
            </a:extLst>
          </p:cNvPr>
          <p:cNvSpPr>
            <a:spLocks noGrp="1"/>
          </p:cNvSpPr>
          <p:nvPr>
            <p:ph idx="1"/>
          </p:nvPr>
        </p:nvSpPr>
        <p:spPr/>
        <p:txBody>
          <a:bodyPr/>
          <a:lstStyle/>
          <a:p>
            <a:endParaRPr lang="en-US"/>
          </a:p>
        </p:txBody>
      </p:sp>
      <p:pic>
        <p:nvPicPr>
          <p:cNvPr id="3078" name="Picture 6" descr="Image result for the painting of the 10 hindu avatars">
            <a:extLst>
              <a:ext uri="{FF2B5EF4-FFF2-40B4-BE49-F238E27FC236}">
                <a16:creationId xmlns:a16="http://schemas.microsoft.com/office/drawing/2014/main" id="{559B8283-A7EF-4B3C-B4FB-DB9FBAD767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759" y="0"/>
            <a:ext cx="10780481" cy="685867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ACDCD9CD-056D-42EC-B666-106712D462EA}"/>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5" name="Slide Number Placeholder 4">
            <a:extLst>
              <a:ext uri="{FF2B5EF4-FFF2-40B4-BE49-F238E27FC236}">
                <a16:creationId xmlns:a16="http://schemas.microsoft.com/office/drawing/2014/main" id="{00F913C6-AA03-479A-A67B-B42303B356E0}"/>
              </a:ext>
            </a:extLst>
          </p:cNvPr>
          <p:cNvSpPr>
            <a:spLocks noGrp="1"/>
          </p:cNvSpPr>
          <p:nvPr>
            <p:ph type="sldNum" sz="quarter" idx="12"/>
          </p:nvPr>
        </p:nvSpPr>
        <p:spPr/>
        <p:txBody>
          <a:bodyPr/>
          <a:lstStyle/>
          <a:p>
            <a:fld id="{9C34C810-059C-4551-8D0F-61E3E79FC1CC}" type="slidenum">
              <a:rPr lang="en-GB" smtClean="0"/>
              <a:t>35</a:t>
            </a:fld>
            <a:endParaRPr lang="en-GB"/>
          </a:p>
        </p:txBody>
      </p:sp>
    </p:spTree>
    <p:extLst>
      <p:ext uri="{BB962C8B-B14F-4D97-AF65-F5344CB8AC3E}">
        <p14:creationId xmlns:p14="http://schemas.microsoft.com/office/powerpoint/2010/main" val="28398212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p:cNvSpPr>
            <a:spLocks noGrp="1"/>
          </p:cNvSpPr>
          <p:nvPr/>
        </p:nvSpPr>
        <p:spPr>
          <a:xfrm>
            <a:off x="1345537" y="1349694"/>
            <a:ext cx="9144000" cy="25595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6600" b="1" dirty="0">
                <a:solidFill>
                  <a:srgbClr val="00B050"/>
                </a:solidFill>
              </a:rPr>
              <a:t>PART 3C</a:t>
            </a:r>
          </a:p>
          <a:p>
            <a:r>
              <a:rPr lang="en-US" sz="5400" dirty="0">
                <a:solidFill>
                  <a:srgbClr val="FFFFFF"/>
                </a:solidFill>
              </a:rPr>
              <a:t>Muhammad prophesized with his common titles</a:t>
            </a:r>
          </a:p>
        </p:txBody>
      </p:sp>
      <p:sp>
        <p:nvSpPr>
          <p:cNvPr id="2" name="Footer Placeholder 1">
            <a:extLst>
              <a:ext uri="{FF2B5EF4-FFF2-40B4-BE49-F238E27FC236}">
                <a16:creationId xmlns:a16="http://schemas.microsoft.com/office/drawing/2014/main" id="{16A39BA2-7C3E-4237-91B8-295B9879D96D}"/>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3" name="Slide Number Placeholder 2">
            <a:extLst>
              <a:ext uri="{FF2B5EF4-FFF2-40B4-BE49-F238E27FC236}">
                <a16:creationId xmlns:a16="http://schemas.microsoft.com/office/drawing/2014/main" id="{4891D031-D7F0-432B-849C-317B2B22D6E5}"/>
              </a:ext>
            </a:extLst>
          </p:cNvPr>
          <p:cNvSpPr>
            <a:spLocks noGrp="1"/>
          </p:cNvSpPr>
          <p:nvPr>
            <p:ph type="sldNum" sz="quarter" idx="12"/>
          </p:nvPr>
        </p:nvSpPr>
        <p:spPr/>
        <p:txBody>
          <a:bodyPr/>
          <a:lstStyle/>
          <a:p>
            <a:fld id="{9C34C810-059C-4551-8D0F-61E3E79FC1CC}" type="slidenum">
              <a:rPr lang="en-GB" smtClean="0"/>
              <a:t>36</a:t>
            </a:fld>
            <a:endParaRPr lang="en-GB"/>
          </a:p>
        </p:txBody>
      </p:sp>
    </p:spTree>
    <p:extLst>
      <p:ext uri="{BB962C8B-B14F-4D97-AF65-F5344CB8AC3E}">
        <p14:creationId xmlns:p14="http://schemas.microsoft.com/office/powerpoint/2010/main" val="3489931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63E5672C-E6C4-4842-B08D-5106D2B309A6}"/>
              </a:ext>
            </a:extLst>
          </p:cNvPr>
          <p:cNvSpPr>
            <a:spLocks noGrp="1"/>
          </p:cNvSpPr>
          <p:nvPr>
            <p:ph type="ctrTitle"/>
          </p:nvPr>
        </p:nvSpPr>
        <p:spPr>
          <a:xfrm>
            <a:off x="3045368" y="2043663"/>
            <a:ext cx="6105194" cy="2031055"/>
          </a:xfrm>
        </p:spPr>
        <p:txBody>
          <a:bodyPr>
            <a:normAutofit/>
          </a:bodyPr>
          <a:lstStyle/>
          <a:p>
            <a:r>
              <a:rPr lang="en-US" dirty="0">
                <a:solidFill>
                  <a:srgbClr val="FFFFFF"/>
                </a:solidFill>
              </a:rPr>
              <a:t>Prophecies 5</a:t>
            </a:r>
          </a:p>
        </p:txBody>
      </p:sp>
      <p:sp>
        <p:nvSpPr>
          <p:cNvPr id="5" name="Subtitle 4">
            <a:extLst>
              <a:ext uri="{FF2B5EF4-FFF2-40B4-BE49-F238E27FC236}">
                <a16:creationId xmlns:a16="http://schemas.microsoft.com/office/drawing/2014/main" id="{AF22F5FF-DD11-4BA1-ABD4-731D11CD9505}"/>
              </a:ext>
            </a:extLst>
          </p:cNvPr>
          <p:cNvSpPr>
            <a:spLocks noGrp="1"/>
          </p:cNvSpPr>
          <p:nvPr>
            <p:ph type="subTitle" idx="1"/>
          </p:nvPr>
        </p:nvSpPr>
        <p:spPr>
          <a:xfrm>
            <a:off x="3045368" y="4074718"/>
            <a:ext cx="6105194" cy="682079"/>
          </a:xfrm>
        </p:spPr>
        <p:txBody>
          <a:bodyPr>
            <a:normAutofit/>
          </a:bodyPr>
          <a:lstStyle/>
          <a:p>
            <a:r>
              <a:rPr lang="en-US" dirty="0">
                <a:solidFill>
                  <a:srgbClr val="FFFFFF"/>
                </a:solidFill>
              </a:rPr>
              <a:t>Prophesized by name “Ahmad”</a:t>
            </a:r>
          </a:p>
        </p:txBody>
      </p:sp>
      <p:sp>
        <p:nvSpPr>
          <p:cNvPr id="2" name="Footer Placeholder 1">
            <a:extLst>
              <a:ext uri="{FF2B5EF4-FFF2-40B4-BE49-F238E27FC236}">
                <a16:creationId xmlns:a16="http://schemas.microsoft.com/office/drawing/2014/main" id="{4A5548F3-AC39-475B-9F43-5379DE3C5A5F}"/>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3" name="Slide Number Placeholder 2">
            <a:extLst>
              <a:ext uri="{FF2B5EF4-FFF2-40B4-BE49-F238E27FC236}">
                <a16:creationId xmlns:a16="http://schemas.microsoft.com/office/drawing/2014/main" id="{5EEF7368-1EB9-479D-AE7F-885AAB3CFCFF}"/>
              </a:ext>
            </a:extLst>
          </p:cNvPr>
          <p:cNvSpPr>
            <a:spLocks noGrp="1"/>
          </p:cNvSpPr>
          <p:nvPr>
            <p:ph type="sldNum" sz="quarter" idx="12"/>
          </p:nvPr>
        </p:nvSpPr>
        <p:spPr/>
        <p:txBody>
          <a:bodyPr/>
          <a:lstStyle/>
          <a:p>
            <a:fld id="{9C34C810-059C-4551-8D0F-61E3E79FC1CC}" type="slidenum">
              <a:rPr lang="en-GB" smtClean="0"/>
              <a:t>37</a:t>
            </a:fld>
            <a:endParaRPr lang="en-GB"/>
          </a:p>
        </p:txBody>
      </p:sp>
    </p:spTree>
    <p:extLst>
      <p:ext uri="{BB962C8B-B14F-4D97-AF65-F5344CB8AC3E}">
        <p14:creationId xmlns:p14="http://schemas.microsoft.com/office/powerpoint/2010/main" val="19429721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GB" dirty="0">
                <a:solidFill>
                  <a:srgbClr val="FFFFFF"/>
                </a:solidFill>
              </a:rPr>
              <a:t>Vedas</a:t>
            </a:r>
            <a:br>
              <a:rPr lang="en-GB" dirty="0">
                <a:solidFill>
                  <a:srgbClr val="FFFFFF"/>
                </a:solidFill>
              </a:rPr>
            </a:br>
            <a:r>
              <a:rPr lang="en-GB" sz="2800" dirty="0" err="1">
                <a:solidFill>
                  <a:srgbClr val="FFFFFF"/>
                </a:solidFill>
              </a:rPr>
              <a:t>Samveda</a:t>
            </a:r>
            <a:br>
              <a:rPr lang="en-GB" sz="2800" dirty="0">
                <a:solidFill>
                  <a:srgbClr val="FFFFFF"/>
                </a:solidFill>
              </a:rPr>
            </a:br>
            <a:r>
              <a:rPr lang="en-GB" sz="2800" dirty="0">
                <a:solidFill>
                  <a:srgbClr val="FFFFFF"/>
                </a:solidFill>
              </a:rPr>
              <a:t>Yajurveda</a:t>
            </a:r>
            <a:br>
              <a:rPr lang="en-GB" sz="2800" dirty="0">
                <a:solidFill>
                  <a:srgbClr val="FFFFFF"/>
                </a:solidFill>
              </a:rPr>
            </a:br>
            <a:r>
              <a:rPr lang="en-GB" sz="2800" dirty="0">
                <a:solidFill>
                  <a:srgbClr val="FFFFFF"/>
                </a:solidFill>
              </a:rPr>
              <a:t>Rigveda</a:t>
            </a:r>
            <a:br>
              <a:rPr lang="en-GB" sz="2800" dirty="0">
                <a:solidFill>
                  <a:srgbClr val="FFFFFF"/>
                </a:solidFill>
              </a:rPr>
            </a:br>
            <a:r>
              <a:rPr lang="en-GB" sz="2800" dirty="0">
                <a:solidFill>
                  <a:srgbClr val="FFFFFF"/>
                </a:solidFill>
              </a:rPr>
              <a:t>Atharvaveda</a:t>
            </a:r>
            <a:endParaRPr lang="en-GB" dirty="0">
              <a:solidFill>
                <a:srgbClr val="FFFFFF"/>
              </a:solidFill>
            </a:endParaRPr>
          </a:p>
        </p:txBody>
      </p:sp>
      <p:sp>
        <p:nvSpPr>
          <p:cNvPr id="3" name="Content Placeholder 2"/>
          <p:cNvSpPr>
            <a:spLocks noGrp="1"/>
          </p:cNvSpPr>
          <p:nvPr>
            <p:ph idx="1"/>
          </p:nvPr>
        </p:nvSpPr>
        <p:spPr>
          <a:xfrm>
            <a:off x="5548745" y="801866"/>
            <a:ext cx="6082110" cy="5230634"/>
          </a:xfrm>
        </p:spPr>
        <p:txBody>
          <a:bodyPr anchor="ctr">
            <a:normAutofit fontScale="85000" lnSpcReduction="20000"/>
          </a:bodyPr>
          <a:lstStyle/>
          <a:p>
            <a:pPr marL="0" indent="0">
              <a:buNone/>
            </a:pPr>
            <a:r>
              <a:rPr lang="en-US" sz="2000" b="1" dirty="0"/>
              <a:t> </a:t>
            </a:r>
            <a:endParaRPr lang="en-US" sz="2000" dirty="0"/>
          </a:p>
          <a:p>
            <a:pPr marL="457200" lvl="0" indent="-457200">
              <a:buFont typeface="+mj-lt"/>
              <a:buAutoNum type="arabicPeriod"/>
            </a:pPr>
            <a:r>
              <a:rPr lang="en-US" sz="2000" b="1" dirty="0" err="1"/>
              <a:t>Samveda</a:t>
            </a:r>
            <a:r>
              <a:rPr lang="en-US" sz="2000" b="1" dirty="0"/>
              <a:t> </a:t>
            </a:r>
            <a:r>
              <a:rPr lang="en-US" sz="2000" b="1" dirty="0" err="1"/>
              <a:t>Uttararchika</a:t>
            </a:r>
            <a:r>
              <a:rPr lang="en-US" sz="2000" b="1" dirty="0"/>
              <a:t>, mantra 1500</a:t>
            </a:r>
            <a:endParaRPr lang="en-US" sz="2000" dirty="0"/>
          </a:p>
          <a:p>
            <a:pPr marL="457200" lvl="0" indent="-457200">
              <a:buFont typeface="+mj-lt"/>
              <a:buAutoNum type="arabicPeriod"/>
            </a:pPr>
            <a:r>
              <a:rPr lang="en-US" sz="2000" b="1" dirty="0"/>
              <a:t>(</a:t>
            </a:r>
            <a:r>
              <a:rPr lang="en-US" sz="2000" b="1" dirty="0" err="1"/>
              <a:t>Samveda</a:t>
            </a:r>
            <a:r>
              <a:rPr lang="en-US" sz="2000" b="1" dirty="0"/>
              <a:t> Part 2 Book 7 chapter 1 section 5 verse 1) and</a:t>
            </a:r>
            <a:endParaRPr lang="en-US" sz="2000" dirty="0"/>
          </a:p>
          <a:p>
            <a:pPr marL="457200" lvl="0" indent="-457200">
              <a:buFont typeface="+mj-lt"/>
              <a:buAutoNum type="arabicPeriod"/>
            </a:pPr>
            <a:r>
              <a:rPr lang="fr-FR" sz="2000" b="1" dirty="0" err="1"/>
              <a:t>Samveda</a:t>
            </a:r>
            <a:r>
              <a:rPr lang="fr-FR" sz="2000" b="1" dirty="0"/>
              <a:t> Indra </a:t>
            </a:r>
            <a:r>
              <a:rPr lang="fr-FR" sz="2000" b="1" dirty="0" err="1"/>
              <a:t>chapter</a:t>
            </a:r>
            <a:r>
              <a:rPr lang="fr-FR" sz="2000" b="1" dirty="0"/>
              <a:t> 2 mantra 152</a:t>
            </a:r>
            <a:endParaRPr lang="en-US" sz="2000" dirty="0"/>
          </a:p>
          <a:p>
            <a:pPr marL="457200" lvl="0" indent="-457200">
              <a:buFont typeface="+mj-lt"/>
              <a:buAutoNum type="arabicPeriod"/>
            </a:pPr>
            <a:r>
              <a:rPr lang="en-US" sz="2000" b="1" dirty="0"/>
              <a:t>(</a:t>
            </a:r>
            <a:r>
              <a:rPr lang="en-US" sz="2000" b="1" dirty="0" err="1"/>
              <a:t>Samveda</a:t>
            </a:r>
            <a:r>
              <a:rPr lang="en-US" sz="2000" b="1" dirty="0"/>
              <a:t> Book 2 chapter 2 decade 1 verse 8)</a:t>
            </a:r>
            <a:endParaRPr lang="en-US" sz="2000" dirty="0"/>
          </a:p>
          <a:p>
            <a:pPr marL="457200" lvl="0" indent="-457200">
              <a:buFont typeface="+mj-lt"/>
              <a:buAutoNum type="arabicPeriod"/>
            </a:pPr>
            <a:r>
              <a:rPr lang="en-US" sz="2000" b="1" dirty="0"/>
              <a:t>Yajurveda chapter 31 verse 18          </a:t>
            </a:r>
            <a:endParaRPr lang="en-US" sz="2000" dirty="0"/>
          </a:p>
          <a:p>
            <a:pPr marL="457200" lvl="0" indent="-457200">
              <a:buFont typeface="+mj-lt"/>
              <a:buAutoNum type="arabicPeriod"/>
            </a:pPr>
            <a:r>
              <a:rPr lang="en-US" sz="2000" b="1" dirty="0"/>
              <a:t>Rigveda Book 8 hymn 6 verse 10</a:t>
            </a:r>
            <a:endParaRPr lang="en-US" sz="2000" dirty="0"/>
          </a:p>
          <a:p>
            <a:pPr marL="457200" lvl="0" indent="-457200">
              <a:buFont typeface="+mj-lt"/>
              <a:buAutoNum type="arabicPeriod"/>
            </a:pPr>
            <a:r>
              <a:rPr lang="en-US" sz="2000" b="1" dirty="0"/>
              <a:t>Atharvaveda Book 8 chapter 5 verse 16</a:t>
            </a:r>
            <a:endParaRPr lang="en-US" sz="2000" dirty="0"/>
          </a:p>
          <a:p>
            <a:pPr marL="457200" lvl="0" indent="-457200">
              <a:buFont typeface="+mj-lt"/>
              <a:buAutoNum type="arabicPeriod"/>
            </a:pPr>
            <a:r>
              <a:rPr lang="nb-NO" sz="2000" b="1" dirty="0"/>
              <a:t>Atharvaveda Book 20 chapter 126 verse 14</a:t>
            </a:r>
          </a:p>
          <a:p>
            <a:pPr marL="457200" lvl="0" indent="-457200">
              <a:buFont typeface="+mj-lt"/>
              <a:buAutoNum type="arabicPeriod"/>
            </a:pPr>
            <a:endParaRPr lang="nb-NO" sz="2000" b="1" dirty="0"/>
          </a:p>
          <a:p>
            <a:pPr marL="0" indent="0">
              <a:buNone/>
            </a:pPr>
            <a:r>
              <a:rPr lang="en-US" b="1" dirty="0">
                <a:solidFill>
                  <a:srgbClr val="FF0000"/>
                </a:solidFill>
              </a:rPr>
              <a:t>Part II, Book 7 chapter 1 section 5 verse 1 and </a:t>
            </a:r>
            <a:r>
              <a:rPr lang="en-US" b="1" dirty="0" err="1">
                <a:solidFill>
                  <a:srgbClr val="FF0000"/>
                </a:solidFill>
              </a:rPr>
              <a:t>Samved</a:t>
            </a:r>
            <a:r>
              <a:rPr lang="en-US" b="1" dirty="0">
                <a:solidFill>
                  <a:srgbClr val="FF0000"/>
                </a:solidFill>
              </a:rPr>
              <a:t> Indra chapter 2 mantra 152 Book 2 chapter 2 decade 1 verse 8)</a:t>
            </a:r>
            <a:endParaRPr lang="en-US" dirty="0">
              <a:solidFill>
                <a:srgbClr val="FF0000"/>
              </a:solidFill>
            </a:endParaRPr>
          </a:p>
          <a:p>
            <a:pPr marL="0" indent="0">
              <a:buNone/>
            </a:pPr>
            <a:r>
              <a:rPr lang="en-US" b="1" dirty="0"/>
              <a:t>“Ahmad acquired from his Lord the knowledge of eternal law. I received light from him just as from the sun”.</a:t>
            </a:r>
            <a:endParaRPr lang="en-US" sz="2000" dirty="0"/>
          </a:p>
        </p:txBody>
      </p:sp>
      <p:sp>
        <p:nvSpPr>
          <p:cNvPr id="4" name="Footer Placeholder 3">
            <a:extLst>
              <a:ext uri="{FF2B5EF4-FFF2-40B4-BE49-F238E27FC236}">
                <a16:creationId xmlns:a16="http://schemas.microsoft.com/office/drawing/2014/main" id="{4ACFDB95-5487-4A4F-AAFE-C451F0DB7415}"/>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5" name="Slide Number Placeholder 4">
            <a:extLst>
              <a:ext uri="{FF2B5EF4-FFF2-40B4-BE49-F238E27FC236}">
                <a16:creationId xmlns:a16="http://schemas.microsoft.com/office/drawing/2014/main" id="{67A3DCC4-DB9F-4B19-BFE8-310A840D6089}"/>
              </a:ext>
            </a:extLst>
          </p:cNvPr>
          <p:cNvSpPr>
            <a:spLocks noGrp="1"/>
          </p:cNvSpPr>
          <p:nvPr>
            <p:ph type="sldNum" sz="quarter" idx="12"/>
          </p:nvPr>
        </p:nvSpPr>
        <p:spPr/>
        <p:txBody>
          <a:bodyPr/>
          <a:lstStyle/>
          <a:p>
            <a:fld id="{9C34C810-059C-4551-8D0F-61E3E79FC1CC}" type="slidenum">
              <a:rPr lang="en-GB" smtClean="0"/>
              <a:t>38</a:t>
            </a:fld>
            <a:endParaRPr lang="en-GB"/>
          </a:p>
        </p:txBody>
      </p:sp>
    </p:spTree>
    <p:extLst>
      <p:ext uri="{BB962C8B-B14F-4D97-AF65-F5344CB8AC3E}">
        <p14:creationId xmlns:p14="http://schemas.microsoft.com/office/powerpoint/2010/main" val="600328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63E5672C-E6C4-4842-B08D-5106D2B309A6}"/>
              </a:ext>
            </a:extLst>
          </p:cNvPr>
          <p:cNvSpPr>
            <a:spLocks noGrp="1"/>
          </p:cNvSpPr>
          <p:nvPr>
            <p:ph type="ctrTitle"/>
          </p:nvPr>
        </p:nvSpPr>
        <p:spPr>
          <a:xfrm>
            <a:off x="3045368" y="2043663"/>
            <a:ext cx="6105194" cy="2031055"/>
          </a:xfrm>
        </p:spPr>
        <p:txBody>
          <a:bodyPr>
            <a:normAutofit/>
          </a:bodyPr>
          <a:lstStyle/>
          <a:p>
            <a:r>
              <a:rPr lang="en-US" dirty="0">
                <a:solidFill>
                  <a:srgbClr val="FFFFFF"/>
                </a:solidFill>
              </a:rPr>
              <a:t>Prophecies 6</a:t>
            </a:r>
          </a:p>
        </p:txBody>
      </p:sp>
      <p:sp>
        <p:nvSpPr>
          <p:cNvPr id="5" name="Subtitle 4">
            <a:extLst>
              <a:ext uri="{FF2B5EF4-FFF2-40B4-BE49-F238E27FC236}">
                <a16:creationId xmlns:a16="http://schemas.microsoft.com/office/drawing/2014/main" id="{AF22F5FF-DD11-4BA1-ABD4-731D11CD9505}"/>
              </a:ext>
            </a:extLst>
          </p:cNvPr>
          <p:cNvSpPr>
            <a:spLocks noGrp="1"/>
          </p:cNvSpPr>
          <p:nvPr>
            <p:ph type="subTitle" idx="1"/>
          </p:nvPr>
        </p:nvSpPr>
        <p:spPr>
          <a:xfrm>
            <a:off x="3045368" y="4074718"/>
            <a:ext cx="6105194" cy="682079"/>
          </a:xfrm>
        </p:spPr>
        <p:txBody>
          <a:bodyPr>
            <a:normAutofit/>
          </a:bodyPr>
          <a:lstStyle/>
          <a:p>
            <a:r>
              <a:rPr lang="en-US" dirty="0">
                <a:solidFill>
                  <a:srgbClr val="FFFFFF"/>
                </a:solidFill>
              </a:rPr>
              <a:t>Prophesized as </a:t>
            </a:r>
            <a:r>
              <a:rPr lang="en-US" dirty="0" err="1">
                <a:solidFill>
                  <a:srgbClr val="FFFFFF"/>
                </a:solidFill>
              </a:rPr>
              <a:t>Narashansah</a:t>
            </a:r>
            <a:endParaRPr lang="en-US" dirty="0">
              <a:solidFill>
                <a:srgbClr val="FFFFFF"/>
              </a:solidFill>
            </a:endParaRPr>
          </a:p>
        </p:txBody>
      </p:sp>
      <p:sp>
        <p:nvSpPr>
          <p:cNvPr id="2" name="Footer Placeholder 1">
            <a:extLst>
              <a:ext uri="{FF2B5EF4-FFF2-40B4-BE49-F238E27FC236}">
                <a16:creationId xmlns:a16="http://schemas.microsoft.com/office/drawing/2014/main" id="{EAD45C37-77E0-4521-9B82-C6C6F549AA47}"/>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3" name="Slide Number Placeholder 2">
            <a:extLst>
              <a:ext uri="{FF2B5EF4-FFF2-40B4-BE49-F238E27FC236}">
                <a16:creationId xmlns:a16="http://schemas.microsoft.com/office/drawing/2014/main" id="{596903B1-5B1B-4EFD-9B4F-8EE23E458B82}"/>
              </a:ext>
            </a:extLst>
          </p:cNvPr>
          <p:cNvSpPr>
            <a:spLocks noGrp="1"/>
          </p:cNvSpPr>
          <p:nvPr>
            <p:ph type="sldNum" sz="quarter" idx="12"/>
          </p:nvPr>
        </p:nvSpPr>
        <p:spPr/>
        <p:txBody>
          <a:bodyPr/>
          <a:lstStyle/>
          <a:p>
            <a:fld id="{9C34C810-059C-4551-8D0F-61E3E79FC1CC}" type="slidenum">
              <a:rPr lang="en-GB" smtClean="0"/>
              <a:t>39</a:t>
            </a:fld>
            <a:endParaRPr lang="en-GB"/>
          </a:p>
        </p:txBody>
      </p:sp>
    </p:spTree>
    <p:extLst>
      <p:ext uri="{BB962C8B-B14F-4D97-AF65-F5344CB8AC3E}">
        <p14:creationId xmlns:p14="http://schemas.microsoft.com/office/powerpoint/2010/main" val="2909589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0CE27-7E61-41C6-8994-E65A51692194}"/>
              </a:ext>
            </a:extLst>
          </p:cNvPr>
          <p:cNvSpPr>
            <a:spLocks noGrp="1"/>
          </p:cNvSpPr>
          <p:nvPr>
            <p:ph type="title"/>
          </p:nvPr>
        </p:nvSpPr>
        <p:spPr/>
        <p:txBody>
          <a:bodyPr/>
          <a:lstStyle/>
          <a:p>
            <a:r>
              <a:rPr lang="en-US" dirty="0"/>
              <a:t>Contents to Lecture Series</a:t>
            </a:r>
          </a:p>
        </p:txBody>
      </p:sp>
      <p:sp>
        <p:nvSpPr>
          <p:cNvPr id="3" name="Content Placeholder 2">
            <a:extLst>
              <a:ext uri="{FF2B5EF4-FFF2-40B4-BE49-F238E27FC236}">
                <a16:creationId xmlns:a16="http://schemas.microsoft.com/office/drawing/2014/main" id="{8709AC40-BD51-4E2E-AC84-1427917F9FA2}"/>
              </a:ext>
            </a:extLst>
          </p:cNvPr>
          <p:cNvSpPr>
            <a:spLocks noGrp="1"/>
          </p:cNvSpPr>
          <p:nvPr>
            <p:ph idx="1"/>
          </p:nvPr>
        </p:nvSpPr>
        <p:spPr/>
        <p:txBody>
          <a:bodyPr/>
          <a:lstStyle/>
          <a:p>
            <a:pPr marL="0" indent="0">
              <a:buNone/>
            </a:pPr>
            <a:r>
              <a:rPr lang="en-US" strike="sngStrike" dirty="0"/>
              <a:t>PART 1	-	Introduction to Prophecies</a:t>
            </a:r>
          </a:p>
          <a:p>
            <a:pPr marL="0" indent="0">
              <a:buNone/>
            </a:pPr>
            <a:r>
              <a:rPr lang="en-US" strike="sngStrike" dirty="0"/>
              <a:t>PART 2	-	Muhammad (s) in Judeo-Christian Scriptures</a:t>
            </a:r>
          </a:p>
          <a:p>
            <a:pPr marL="0" indent="0">
              <a:buNone/>
            </a:pPr>
            <a:r>
              <a:rPr lang="en-US" b="1" dirty="0"/>
              <a:t>PART 3	-	Muhammad (s) in Hindu Scriptures</a:t>
            </a:r>
          </a:p>
          <a:p>
            <a:pPr marL="0" indent="0">
              <a:buNone/>
            </a:pPr>
            <a:r>
              <a:rPr lang="en-US" dirty="0"/>
              <a:t>PART 4	-	Muhammad (s) in Zoroastrian &amp; Buddhist 				Scriptures</a:t>
            </a:r>
          </a:p>
        </p:txBody>
      </p:sp>
      <p:sp>
        <p:nvSpPr>
          <p:cNvPr id="4" name="Footer Placeholder 3">
            <a:extLst>
              <a:ext uri="{FF2B5EF4-FFF2-40B4-BE49-F238E27FC236}">
                <a16:creationId xmlns:a16="http://schemas.microsoft.com/office/drawing/2014/main" id="{C61DB240-8C5B-4F90-B640-B3331E2D86B3}"/>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5" name="Slide Number Placeholder 4">
            <a:extLst>
              <a:ext uri="{FF2B5EF4-FFF2-40B4-BE49-F238E27FC236}">
                <a16:creationId xmlns:a16="http://schemas.microsoft.com/office/drawing/2014/main" id="{05DEA278-74B5-4521-BAF5-6B1ED4F164CD}"/>
              </a:ext>
            </a:extLst>
          </p:cNvPr>
          <p:cNvSpPr>
            <a:spLocks noGrp="1"/>
          </p:cNvSpPr>
          <p:nvPr>
            <p:ph type="sldNum" sz="quarter" idx="12"/>
          </p:nvPr>
        </p:nvSpPr>
        <p:spPr/>
        <p:txBody>
          <a:bodyPr/>
          <a:lstStyle/>
          <a:p>
            <a:fld id="{9C34C810-059C-4551-8D0F-61E3E79FC1CC}" type="slidenum">
              <a:rPr lang="en-GB" smtClean="0"/>
              <a:t>4</a:t>
            </a:fld>
            <a:endParaRPr lang="en-GB"/>
          </a:p>
        </p:txBody>
      </p:sp>
    </p:spTree>
    <p:extLst>
      <p:ext uri="{BB962C8B-B14F-4D97-AF65-F5344CB8AC3E}">
        <p14:creationId xmlns:p14="http://schemas.microsoft.com/office/powerpoint/2010/main" val="34823965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b="1" dirty="0">
                <a:solidFill>
                  <a:schemeClr val="bg1"/>
                </a:solidFill>
              </a:rPr>
              <a:t>Atharvaveda (20:9:31)</a:t>
            </a:r>
            <a:endParaRPr lang="en-US" dirty="0">
              <a:solidFill>
                <a:schemeClr val="bg1"/>
              </a:solidFill>
            </a:endParaRPr>
          </a:p>
        </p:txBody>
      </p:sp>
      <p:sp>
        <p:nvSpPr>
          <p:cNvPr id="3" name="Content Placeholder 2"/>
          <p:cNvSpPr>
            <a:spLocks noGrp="1"/>
          </p:cNvSpPr>
          <p:nvPr>
            <p:ph idx="1"/>
          </p:nvPr>
        </p:nvSpPr>
        <p:spPr>
          <a:xfrm>
            <a:off x="5548745" y="801866"/>
            <a:ext cx="6082110" cy="5230634"/>
          </a:xfrm>
        </p:spPr>
        <p:txBody>
          <a:bodyPr anchor="ctr">
            <a:normAutofit fontScale="92500" lnSpcReduction="10000"/>
          </a:bodyPr>
          <a:lstStyle/>
          <a:p>
            <a:pPr marL="0" indent="0">
              <a:buNone/>
            </a:pPr>
            <a:r>
              <a:rPr lang="en-US" b="1" u="sng" dirty="0">
                <a:solidFill>
                  <a:srgbClr val="FF0000"/>
                </a:solidFill>
              </a:rPr>
              <a:t>Mantra 1</a:t>
            </a:r>
            <a:endParaRPr lang="en-US" dirty="0">
              <a:solidFill>
                <a:srgbClr val="FF0000"/>
              </a:solidFill>
            </a:endParaRPr>
          </a:p>
          <a:p>
            <a:pPr marL="0" indent="0">
              <a:buNone/>
            </a:pPr>
            <a:r>
              <a:rPr lang="en-US" b="1" dirty="0"/>
              <a:t>He is </a:t>
            </a:r>
            <a:r>
              <a:rPr lang="en-US" b="1" dirty="0" err="1"/>
              <a:t>narashansah</a:t>
            </a:r>
            <a:r>
              <a:rPr lang="en-US" b="1" dirty="0"/>
              <a:t> </a:t>
            </a:r>
          </a:p>
          <a:p>
            <a:pPr marL="0" indent="0">
              <a:buNone/>
            </a:pPr>
            <a:r>
              <a:rPr lang="en-US" b="1" dirty="0"/>
              <a:t>He is </a:t>
            </a:r>
            <a:r>
              <a:rPr lang="en-US" b="1" dirty="0" err="1"/>
              <a:t>Kaurama</a:t>
            </a:r>
            <a:r>
              <a:rPr lang="en-US" b="1" dirty="0"/>
              <a:t> the prince of peace or the emigrant, who is safe even amongst a host of 60,090 enemies.</a:t>
            </a:r>
            <a:endParaRPr lang="en-US" dirty="0"/>
          </a:p>
          <a:p>
            <a:pPr marL="0" indent="0">
              <a:buNone/>
            </a:pPr>
            <a:r>
              <a:rPr lang="en-US" b="1" u="sng" dirty="0">
                <a:solidFill>
                  <a:srgbClr val="FF0000"/>
                </a:solidFill>
              </a:rPr>
              <a:t>Mantra 2.</a:t>
            </a:r>
            <a:endParaRPr lang="en-US" dirty="0">
              <a:solidFill>
                <a:srgbClr val="FF0000"/>
              </a:solidFill>
            </a:endParaRPr>
          </a:p>
          <a:p>
            <a:pPr marL="0" indent="0">
              <a:buNone/>
            </a:pPr>
            <a:r>
              <a:rPr lang="en-US" b="1" dirty="0"/>
              <a:t>He is a camel-riding Rishi, whose chariot touches the heaven. </a:t>
            </a:r>
            <a:endParaRPr lang="en-US" dirty="0"/>
          </a:p>
          <a:p>
            <a:pPr marL="0" indent="0">
              <a:buNone/>
            </a:pPr>
            <a:r>
              <a:rPr lang="en-US" b="1" u="sng" dirty="0">
                <a:solidFill>
                  <a:srgbClr val="FF0000"/>
                </a:solidFill>
              </a:rPr>
              <a:t>Mantra 3.</a:t>
            </a:r>
            <a:endParaRPr lang="en-US" dirty="0">
              <a:solidFill>
                <a:srgbClr val="FF0000"/>
              </a:solidFill>
            </a:endParaRPr>
          </a:p>
          <a:p>
            <a:pPr marL="0" indent="0">
              <a:buNone/>
            </a:pPr>
            <a:r>
              <a:rPr lang="en-US" b="1" dirty="0"/>
              <a:t>He is </a:t>
            </a:r>
            <a:r>
              <a:rPr lang="en-US" b="1" dirty="0" err="1"/>
              <a:t>Mamah</a:t>
            </a:r>
            <a:r>
              <a:rPr lang="en-US" b="1" dirty="0"/>
              <a:t> Rishi.</a:t>
            </a:r>
          </a:p>
          <a:p>
            <a:pPr marL="0" indent="0">
              <a:buNone/>
            </a:pPr>
            <a:r>
              <a:rPr lang="en-US" b="1" u="sng" dirty="0">
                <a:solidFill>
                  <a:srgbClr val="FF0000"/>
                </a:solidFill>
              </a:rPr>
              <a:t>Mantra 4</a:t>
            </a:r>
            <a:endParaRPr lang="en-US" b="1" dirty="0">
              <a:solidFill>
                <a:srgbClr val="FF0000"/>
              </a:solidFill>
            </a:endParaRPr>
          </a:p>
          <a:p>
            <a:pPr marL="0" indent="0">
              <a:buNone/>
            </a:pPr>
            <a:r>
              <a:rPr lang="en-US" b="1" dirty="0" err="1"/>
              <a:t>Vachyesv</a:t>
            </a:r>
            <a:r>
              <a:rPr lang="en-US" b="1" dirty="0"/>
              <a:t> </a:t>
            </a:r>
            <a:r>
              <a:rPr lang="en-US" b="1" dirty="0" err="1"/>
              <a:t>rebh</a:t>
            </a:r>
            <a:r>
              <a:rPr lang="en-US" b="1" dirty="0"/>
              <a:t> (‘Oh! Ye who glorifies.’)</a:t>
            </a:r>
            <a:endParaRPr lang="en-US" dirty="0"/>
          </a:p>
        </p:txBody>
      </p:sp>
      <p:sp>
        <p:nvSpPr>
          <p:cNvPr id="4" name="Footer Placeholder 3">
            <a:extLst>
              <a:ext uri="{FF2B5EF4-FFF2-40B4-BE49-F238E27FC236}">
                <a16:creationId xmlns:a16="http://schemas.microsoft.com/office/drawing/2014/main" id="{17D9733B-8A5D-43F5-9382-AC58A4DAA7CE}"/>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5" name="Slide Number Placeholder 4">
            <a:extLst>
              <a:ext uri="{FF2B5EF4-FFF2-40B4-BE49-F238E27FC236}">
                <a16:creationId xmlns:a16="http://schemas.microsoft.com/office/drawing/2014/main" id="{9F57ACE6-4BBB-4E3A-ADCA-1C7A2051FE31}"/>
              </a:ext>
            </a:extLst>
          </p:cNvPr>
          <p:cNvSpPr>
            <a:spLocks noGrp="1"/>
          </p:cNvSpPr>
          <p:nvPr>
            <p:ph type="sldNum" sz="quarter" idx="12"/>
          </p:nvPr>
        </p:nvSpPr>
        <p:spPr/>
        <p:txBody>
          <a:bodyPr/>
          <a:lstStyle/>
          <a:p>
            <a:fld id="{9C34C810-059C-4551-8D0F-61E3E79FC1CC}" type="slidenum">
              <a:rPr lang="en-GB" smtClean="0"/>
              <a:t>40</a:t>
            </a:fld>
            <a:endParaRPr lang="en-GB"/>
          </a:p>
        </p:txBody>
      </p:sp>
    </p:spTree>
    <p:extLst>
      <p:ext uri="{BB962C8B-B14F-4D97-AF65-F5344CB8AC3E}">
        <p14:creationId xmlns:p14="http://schemas.microsoft.com/office/powerpoint/2010/main" val="10645449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b="1" dirty="0">
                <a:solidFill>
                  <a:schemeClr val="bg1"/>
                </a:solidFill>
              </a:rPr>
              <a:t>Atharvaveda (20:9:31)</a:t>
            </a:r>
            <a:endParaRPr lang="en-US" dirty="0">
              <a:solidFill>
                <a:schemeClr val="bg1"/>
              </a:solidFill>
            </a:endParaRPr>
          </a:p>
        </p:txBody>
      </p:sp>
      <p:sp>
        <p:nvSpPr>
          <p:cNvPr id="3" name="Content Placeholder 2"/>
          <p:cNvSpPr>
            <a:spLocks noGrp="1"/>
          </p:cNvSpPr>
          <p:nvPr>
            <p:ph idx="1"/>
          </p:nvPr>
        </p:nvSpPr>
        <p:spPr>
          <a:xfrm>
            <a:off x="5548745" y="529936"/>
            <a:ext cx="6082110" cy="5870864"/>
          </a:xfrm>
        </p:spPr>
        <p:txBody>
          <a:bodyPr anchor="ctr">
            <a:normAutofit fontScale="77500" lnSpcReduction="20000"/>
          </a:bodyPr>
          <a:lstStyle/>
          <a:p>
            <a:pPr marL="0" indent="0">
              <a:buNone/>
            </a:pPr>
            <a:r>
              <a:rPr lang="en-US" b="1" u="sng" dirty="0">
                <a:solidFill>
                  <a:srgbClr val="FF0000"/>
                </a:solidFill>
              </a:rPr>
              <a:t>Mantra 5</a:t>
            </a:r>
            <a:endParaRPr lang="en-US" b="1" dirty="0">
              <a:solidFill>
                <a:srgbClr val="FF0000"/>
              </a:solidFill>
            </a:endParaRPr>
          </a:p>
          <a:p>
            <a:pPr marL="0" indent="0">
              <a:buNone/>
            </a:pPr>
            <a:r>
              <a:rPr lang="en-US" b="1" dirty="0"/>
              <a:t>“The followers of, of the “one who praises” are marching ahead with praise of the Lord on their lips; while back home their children are waiting anxiously for their return”</a:t>
            </a:r>
            <a:endParaRPr lang="en-US" dirty="0"/>
          </a:p>
          <a:p>
            <a:pPr marL="0" indent="0">
              <a:buNone/>
            </a:pPr>
            <a:r>
              <a:rPr lang="en-US" b="1" u="sng" dirty="0">
                <a:solidFill>
                  <a:srgbClr val="FF0000"/>
                </a:solidFill>
              </a:rPr>
              <a:t>Mantra 6</a:t>
            </a:r>
            <a:endParaRPr lang="en-US" b="1" dirty="0">
              <a:solidFill>
                <a:srgbClr val="FF0000"/>
              </a:solidFill>
            </a:endParaRPr>
          </a:p>
          <a:p>
            <a:pPr marL="0" indent="0">
              <a:buNone/>
            </a:pPr>
            <a:r>
              <a:rPr lang="en-US" b="1" dirty="0"/>
              <a:t>“Oh Rishi Reva arm yourself with Wisdom and </a:t>
            </a:r>
            <a:r>
              <a:rPr lang="en-US" b="1" dirty="0" err="1"/>
              <a:t>Hyms</a:t>
            </a:r>
            <a:r>
              <a:rPr lang="en-US" b="1" dirty="0"/>
              <a:t> of Praise</a:t>
            </a:r>
            <a:endParaRPr lang="en-US" dirty="0"/>
          </a:p>
          <a:p>
            <a:pPr marL="0" indent="0">
              <a:buNone/>
            </a:pPr>
            <a:r>
              <a:rPr lang="en-US" b="1" u="sng" dirty="0">
                <a:solidFill>
                  <a:srgbClr val="FF0000"/>
                </a:solidFill>
              </a:rPr>
              <a:t>Mantra 7</a:t>
            </a:r>
            <a:endParaRPr lang="en-US" b="1" dirty="0">
              <a:solidFill>
                <a:srgbClr val="FF0000"/>
              </a:solidFill>
            </a:endParaRPr>
          </a:p>
          <a:p>
            <a:pPr marL="0" indent="0">
              <a:buNone/>
            </a:pPr>
            <a:r>
              <a:rPr lang="en-US" b="1" dirty="0"/>
              <a:t>He will assume the power of a king and establish peace among the people. His message of peace and justice will be for mankind. </a:t>
            </a:r>
            <a:endParaRPr lang="en-US" dirty="0"/>
          </a:p>
          <a:p>
            <a:pPr marL="0" indent="0">
              <a:buNone/>
            </a:pPr>
            <a:r>
              <a:rPr lang="en-US" b="1" u="sng" dirty="0">
                <a:solidFill>
                  <a:srgbClr val="FF0000"/>
                </a:solidFill>
              </a:rPr>
              <a:t>Mantra 11</a:t>
            </a:r>
            <a:endParaRPr lang="en-US" b="1" dirty="0">
              <a:solidFill>
                <a:srgbClr val="FF0000"/>
              </a:solidFill>
            </a:endParaRPr>
          </a:p>
          <a:p>
            <a:pPr marL="0" indent="0">
              <a:buNone/>
            </a:pPr>
            <a:r>
              <a:rPr lang="en-US" b="1" dirty="0"/>
              <a:t>“the one who praises (the Lord)”</a:t>
            </a:r>
            <a:endParaRPr lang="en-US" dirty="0"/>
          </a:p>
          <a:p>
            <a:pPr marL="0" indent="0">
              <a:buNone/>
            </a:pPr>
            <a:r>
              <a:rPr lang="en-US" b="1" u="sng" dirty="0">
                <a:solidFill>
                  <a:srgbClr val="FF0000"/>
                </a:solidFill>
              </a:rPr>
              <a:t>Mantra 14</a:t>
            </a:r>
            <a:endParaRPr lang="en-US" b="1" dirty="0">
              <a:solidFill>
                <a:srgbClr val="FF0000"/>
              </a:solidFill>
            </a:endParaRPr>
          </a:p>
          <a:p>
            <a:pPr marL="0" indent="0">
              <a:buNone/>
            </a:pPr>
            <a:r>
              <a:rPr lang="en-US" b="1" dirty="0"/>
              <a:t>We glorify or praise the great hero with a song of praise and a prayer. Please accept this praise so that evil may not befall us.</a:t>
            </a:r>
            <a:endParaRPr lang="en-US" dirty="0"/>
          </a:p>
        </p:txBody>
      </p:sp>
      <p:sp>
        <p:nvSpPr>
          <p:cNvPr id="4" name="Footer Placeholder 3">
            <a:extLst>
              <a:ext uri="{FF2B5EF4-FFF2-40B4-BE49-F238E27FC236}">
                <a16:creationId xmlns:a16="http://schemas.microsoft.com/office/drawing/2014/main" id="{C2AD46B8-5A40-4388-B081-C8B8BDE1FC06}"/>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5" name="Slide Number Placeholder 4">
            <a:extLst>
              <a:ext uri="{FF2B5EF4-FFF2-40B4-BE49-F238E27FC236}">
                <a16:creationId xmlns:a16="http://schemas.microsoft.com/office/drawing/2014/main" id="{8C2922F6-B51F-4967-8981-56F1DC07B478}"/>
              </a:ext>
            </a:extLst>
          </p:cNvPr>
          <p:cNvSpPr>
            <a:spLocks noGrp="1"/>
          </p:cNvSpPr>
          <p:nvPr>
            <p:ph type="sldNum" sz="quarter" idx="12"/>
          </p:nvPr>
        </p:nvSpPr>
        <p:spPr/>
        <p:txBody>
          <a:bodyPr/>
          <a:lstStyle/>
          <a:p>
            <a:fld id="{9C34C810-059C-4551-8D0F-61E3E79FC1CC}" type="slidenum">
              <a:rPr lang="en-GB" smtClean="0"/>
              <a:t>41</a:t>
            </a:fld>
            <a:endParaRPr lang="en-GB"/>
          </a:p>
        </p:txBody>
      </p:sp>
    </p:spTree>
    <p:extLst>
      <p:ext uri="{BB962C8B-B14F-4D97-AF65-F5344CB8AC3E}">
        <p14:creationId xmlns:p14="http://schemas.microsoft.com/office/powerpoint/2010/main" val="39548475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63E5672C-E6C4-4842-B08D-5106D2B309A6}"/>
              </a:ext>
            </a:extLst>
          </p:cNvPr>
          <p:cNvSpPr>
            <a:spLocks noGrp="1"/>
          </p:cNvSpPr>
          <p:nvPr>
            <p:ph type="ctrTitle"/>
          </p:nvPr>
        </p:nvSpPr>
        <p:spPr>
          <a:xfrm>
            <a:off x="3045368" y="2043663"/>
            <a:ext cx="6105194" cy="2031055"/>
          </a:xfrm>
        </p:spPr>
        <p:txBody>
          <a:bodyPr>
            <a:normAutofit/>
          </a:bodyPr>
          <a:lstStyle/>
          <a:p>
            <a:r>
              <a:rPr lang="en-US" dirty="0">
                <a:solidFill>
                  <a:srgbClr val="FFFFFF"/>
                </a:solidFill>
              </a:rPr>
              <a:t>Prophecies 7</a:t>
            </a:r>
          </a:p>
        </p:txBody>
      </p:sp>
      <p:sp>
        <p:nvSpPr>
          <p:cNvPr id="5" name="Subtitle 4">
            <a:extLst>
              <a:ext uri="{FF2B5EF4-FFF2-40B4-BE49-F238E27FC236}">
                <a16:creationId xmlns:a16="http://schemas.microsoft.com/office/drawing/2014/main" id="{AF22F5FF-DD11-4BA1-ABD4-731D11CD9505}"/>
              </a:ext>
            </a:extLst>
          </p:cNvPr>
          <p:cNvSpPr>
            <a:spLocks noGrp="1"/>
          </p:cNvSpPr>
          <p:nvPr>
            <p:ph type="subTitle" idx="1"/>
          </p:nvPr>
        </p:nvSpPr>
        <p:spPr>
          <a:xfrm>
            <a:off x="3045368" y="4074718"/>
            <a:ext cx="6105194" cy="682079"/>
          </a:xfrm>
        </p:spPr>
        <p:txBody>
          <a:bodyPr>
            <a:normAutofit fontScale="85000" lnSpcReduction="20000"/>
          </a:bodyPr>
          <a:lstStyle/>
          <a:p>
            <a:r>
              <a:rPr lang="en-US" dirty="0">
                <a:solidFill>
                  <a:srgbClr val="FFFFFF"/>
                </a:solidFill>
              </a:rPr>
              <a:t>Prophesized as </a:t>
            </a:r>
            <a:r>
              <a:rPr lang="en-US" dirty="0" err="1">
                <a:solidFill>
                  <a:srgbClr val="FFFFFF"/>
                </a:solidFill>
              </a:rPr>
              <a:t>Narashansah</a:t>
            </a:r>
            <a:r>
              <a:rPr lang="en-US" dirty="0">
                <a:solidFill>
                  <a:srgbClr val="FFFFFF"/>
                </a:solidFill>
              </a:rPr>
              <a:t> in </a:t>
            </a:r>
          </a:p>
          <a:p>
            <a:r>
              <a:rPr lang="en-US" dirty="0">
                <a:solidFill>
                  <a:srgbClr val="FFFFFF"/>
                </a:solidFill>
              </a:rPr>
              <a:t>Rigveda  /  </a:t>
            </a:r>
            <a:r>
              <a:rPr lang="en-US" dirty="0" err="1">
                <a:solidFill>
                  <a:srgbClr val="FFFFFF"/>
                </a:solidFill>
              </a:rPr>
              <a:t>Samveda</a:t>
            </a:r>
            <a:r>
              <a:rPr lang="en-US" dirty="0">
                <a:solidFill>
                  <a:srgbClr val="FFFFFF"/>
                </a:solidFill>
              </a:rPr>
              <a:t>  /  Yajurveda</a:t>
            </a:r>
          </a:p>
        </p:txBody>
      </p:sp>
      <p:sp>
        <p:nvSpPr>
          <p:cNvPr id="2" name="Footer Placeholder 1">
            <a:extLst>
              <a:ext uri="{FF2B5EF4-FFF2-40B4-BE49-F238E27FC236}">
                <a16:creationId xmlns:a16="http://schemas.microsoft.com/office/drawing/2014/main" id="{E51E14F5-E87E-4F99-B523-DA191B285249}"/>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3" name="Slide Number Placeholder 2">
            <a:extLst>
              <a:ext uri="{FF2B5EF4-FFF2-40B4-BE49-F238E27FC236}">
                <a16:creationId xmlns:a16="http://schemas.microsoft.com/office/drawing/2014/main" id="{CB149203-ED5B-44C6-BBAE-C8E764483C33}"/>
              </a:ext>
            </a:extLst>
          </p:cNvPr>
          <p:cNvSpPr>
            <a:spLocks noGrp="1"/>
          </p:cNvSpPr>
          <p:nvPr>
            <p:ph type="sldNum" sz="quarter" idx="12"/>
          </p:nvPr>
        </p:nvSpPr>
        <p:spPr/>
        <p:txBody>
          <a:bodyPr/>
          <a:lstStyle/>
          <a:p>
            <a:fld id="{9C34C810-059C-4551-8D0F-61E3E79FC1CC}" type="slidenum">
              <a:rPr lang="en-GB" smtClean="0"/>
              <a:t>42</a:t>
            </a:fld>
            <a:endParaRPr lang="en-GB"/>
          </a:p>
        </p:txBody>
      </p:sp>
    </p:spTree>
    <p:extLst>
      <p:ext uri="{BB962C8B-B14F-4D97-AF65-F5344CB8AC3E}">
        <p14:creationId xmlns:p14="http://schemas.microsoft.com/office/powerpoint/2010/main" val="24970095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sz="4000" b="1" dirty="0">
                <a:solidFill>
                  <a:schemeClr val="bg1"/>
                </a:solidFill>
              </a:rPr>
              <a:t>“</a:t>
            </a:r>
            <a:r>
              <a:rPr lang="en-US" sz="4000" b="1" dirty="0" err="1">
                <a:solidFill>
                  <a:schemeClr val="bg1"/>
                </a:solidFill>
              </a:rPr>
              <a:t>Narashansa</a:t>
            </a:r>
            <a:r>
              <a:rPr lang="en-US" sz="4000" b="1" dirty="0">
                <a:solidFill>
                  <a:schemeClr val="bg1"/>
                </a:solidFill>
              </a:rPr>
              <a:t>”</a:t>
            </a:r>
            <a:br>
              <a:rPr lang="en-US" sz="4000" b="1" dirty="0">
                <a:solidFill>
                  <a:schemeClr val="bg1"/>
                </a:solidFill>
              </a:rPr>
            </a:br>
            <a:r>
              <a:rPr lang="en-US" sz="4000" dirty="0">
                <a:solidFill>
                  <a:schemeClr val="bg1"/>
                </a:solidFill>
              </a:rPr>
              <a:t>(Praised one)</a:t>
            </a:r>
          </a:p>
        </p:txBody>
      </p:sp>
      <p:sp>
        <p:nvSpPr>
          <p:cNvPr id="3" name="Content Placeholder 2"/>
          <p:cNvSpPr>
            <a:spLocks noGrp="1"/>
          </p:cNvSpPr>
          <p:nvPr>
            <p:ph idx="1"/>
          </p:nvPr>
        </p:nvSpPr>
        <p:spPr>
          <a:xfrm>
            <a:off x="5548745" y="801866"/>
            <a:ext cx="6213764" cy="6056134"/>
          </a:xfrm>
        </p:spPr>
        <p:txBody>
          <a:bodyPr anchor="ctr">
            <a:normAutofit fontScale="55000" lnSpcReduction="20000"/>
          </a:bodyPr>
          <a:lstStyle/>
          <a:p>
            <a:pPr marL="514350" lvl="0" indent="-514350">
              <a:buFont typeface="+mj-lt"/>
              <a:buAutoNum type="arabicPeriod"/>
            </a:pPr>
            <a:r>
              <a:rPr lang="en-US" b="1" dirty="0"/>
              <a:t>Rigveda Book 1 hymn 13 verse 3</a:t>
            </a:r>
            <a:endParaRPr lang="en-US" dirty="0"/>
          </a:p>
          <a:p>
            <a:pPr marL="514350" lvl="0" indent="-514350">
              <a:buFont typeface="+mj-lt"/>
              <a:buAutoNum type="arabicPeriod"/>
            </a:pPr>
            <a:r>
              <a:rPr lang="en-US" b="1" dirty="0"/>
              <a:t>Rigveda Book 1 hymn 18 verse 9</a:t>
            </a:r>
            <a:endParaRPr lang="en-US" dirty="0"/>
          </a:p>
          <a:p>
            <a:pPr marL="514350" lvl="0" indent="-514350">
              <a:buFont typeface="+mj-lt"/>
              <a:buAutoNum type="arabicPeriod"/>
            </a:pPr>
            <a:r>
              <a:rPr lang="en-US" b="1" dirty="0"/>
              <a:t>Rigveda Book 1 hymn 106 verse 4</a:t>
            </a:r>
            <a:endParaRPr lang="en-US" dirty="0"/>
          </a:p>
          <a:p>
            <a:pPr marL="514350" lvl="0" indent="-514350">
              <a:buFont typeface="+mj-lt"/>
              <a:buAutoNum type="arabicPeriod"/>
            </a:pPr>
            <a:r>
              <a:rPr lang="en-US" b="1" dirty="0"/>
              <a:t>Rigveda Book 1 hymn 142 verse 3</a:t>
            </a:r>
            <a:endParaRPr lang="en-US" dirty="0"/>
          </a:p>
          <a:p>
            <a:pPr marL="514350" lvl="0" indent="-514350">
              <a:buFont typeface="+mj-lt"/>
              <a:buAutoNum type="arabicPeriod"/>
            </a:pPr>
            <a:r>
              <a:rPr lang="en-US" b="1" dirty="0"/>
              <a:t>Rigveda Book 2 hymn 3 verse 2</a:t>
            </a:r>
            <a:endParaRPr lang="en-US" dirty="0"/>
          </a:p>
          <a:p>
            <a:pPr marL="514350" lvl="0" indent="-514350">
              <a:buFont typeface="+mj-lt"/>
              <a:buAutoNum type="arabicPeriod"/>
            </a:pPr>
            <a:r>
              <a:rPr lang="nb-NO" b="1" dirty="0"/>
              <a:t>Rigveda Book 3 hymn 29 verse 11</a:t>
            </a:r>
            <a:endParaRPr lang="en-US" dirty="0"/>
          </a:p>
          <a:p>
            <a:pPr marL="514350" lvl="0" indent="-514350">
              <a:buFont typeface="+mj-lt"/>
              <a:buAutoNum type="arabicPeriod"/>
            </a:pPr>
            <a:r>
              <a:rPr lang="en-US" b="1" dirty="0"/>
              <a:t>Rigveda Book 5 hymn 5 verse 2</a:t>
            </a:r>
            <a:endParaRPr lang="en-US" dirty="0"/>
          </a:p>
          <a:p>
            <a:pPr marL="514350" lvl="0" indent="-514350">
              <a:buFont typeface="+mj-lt"/>
              <a:buAutoNum type="arabicPeriod"/>
            </a:pPr>
            <a:r>
              <a:rPr lang="en-US" b="1" dirty="0"/>
              <a:t>Rigveda Book 7 hymn 2 verse 2</a:t>
            </a:r>
            <a:endParaRPr lang="en-US" dirty="0"/>
          </a:p>
          <a:p>
            <a:pPr marL="514350" lvl="0" indent="-514350">
              <a:buFont typeface="+mj-lt"/>
              <a:buAutoNum type="arabicPeriod"/>
            </a:pPr>
            <a:r>
              <a:rPr lang="en-US" b="1" dirty="0"/>
              <a:t>Rigveda Book 10 hymn 64 verse 3</a:t>
            </a:r>
            <a:endParaRPr lang="en-US" dirty="0"/>
          </a:p>
          <a:p>
            <a:pPr marL="514350" lvl="0" indent="-514350">
              <a:buFont typeface="+mj-lt"/>
              <a:buAutoNum type="arabicPeriod"/>
            </a:pPr>
            <a:r>
              <a:rPr lang="en-US" b="1" dirty="0"/>
              <a:t>Rigveda Book 10 hymn 182 verse 2</a:t>
            </a:r>
          </a:p>
          <a:p>
            <a:pPr marL="514350" indent="-514350">
              <a:buFont typeface="+mj-lt"/>
              <a:buAutoNum type="arabicPeriod"/>
            </a:pPr>
            <a:r>
              <a:rPr lang="en-US" b="1" dirty="0" err="1">
                <a:solidFill>
                  <a:schemeClr val="bg2">
                    <a:lumMod val="75000"/>
                  </a:schemeClr>
                </a:solidFill>
              </a:rPr>
              <a:t>Samveda</a:t>
            </a:r>
            <a:r>
              <a:rPr lang="en-US" b="1" dirty="0">
                <a:solidFill>
                  <a:schemeClr val="bg2">
                    <a:lumMod val="75000"/>
                  </a:schemeClr>
                </a:solidFill>
              </a:rPr>
              <a:t> </a:t>
            </a:r>
            <a:r>
              <a:rPr lang="en-US" b="1" dirty="0" err="1">
                <a:solidFill>
                  <a:schemeClr val="bg2">
                    <a:lumMod val="75000"/>
                  </a:schemeClr>
                </a:solidFill>
              </a:rPr>
              <a:t>Uttararchik</a:t>
            </a:r>
            <a:r>
              <a:rPr lang="en-US" b="1" dirty="0">
                <a:solidFill>
                  <a:schemeClr val="bg2">
                    <a:lumMod val="75000"/>
                  </a:schemeClr>
                </a:solidFill>
              </a:rPr>
              <a:t> mantra 1349</a:t>
            </a:r>
          </a:p>
          <a:p>
            <a:pPr marL="514350" lvl="0" indent="-514350">
              <a:buFont typeface="+mj-lt"/>
              <a:buAutoNum type="arabicPeriod"/>
            </a:pPr>
            <a:r>
              <a:rPr lang="en-US" b="1" dirty="0" err="1">
                <a:solidFill>
                  <a:schemeClr val="accent1"/>
                </a:solidFill>
              </a:rPr>
              <a:t>Yajurved</a:t>
            </a:r>
            <a:r>
              <a:rPr lang="en-US" b="1" dirty="0">
                <a:solidFill>
                  <a:schemeClr val="accent1"/>
                </a:solidFill>
              </a:rPr>
              <a:t> chapter 29 verse 27</a:t>
            </a:r>
            <a:endParaRPr lang="en-US" dirty="0">
              <a:solidFill>
                <a:schemeClr val="accent1"/>
              </a:solidFill>
            </a:endParaRPr>
          </a:p>
          <a:p>
            <a:pPr marL="514350" lvl="0" indent="-514350">
              <a:buFont typeface="+mj-lt"/>
              <a:buAutoNum type="arabicPeriod"/>
            </a:pPr>
            <a:r>
              <a:rPr lang="en-US" b="1" dirty="0" err="1">
                <a:solidFill>
                  <a:schemeClr val="accent1"/>
                </a:solidFill>
              </a:rPr>
              <a:t>Yajurved</a:t>
            </a:r>
            <a:r>
              <a:rPr lang="en-US" b="1" dirty="0">
                <a:solidFill>
                  <a:schemeClr val="accent1"/>
                </a:solidFill>
              </a:rPr>
              <a:t> Book 1 chapter 6 verse 4</a:t>
            </a:r>
            <a:endParaRPr lang="en-US" dirty="0">
              <a:solidFill>
                <a:schemeClr val="accent1"/>
              </a:solidFill>
            </a:endParaRPr>
          </a:p>
          <a:p>
            <a:pPr marL="514350" lvl="0" indent="-514350">
              <a:buFont typeface="+mj-lt"/>
              <a:buAutoNum type="arabicPeriod"/>
            </a:pPr>
            <a:r>
              <a:rPr lang="en-US" b="1" dirty="0" err="1">
                <a:solidFill>
                  <a:schemeClr val="accent1"/>
                </a:solidFill>
              </a:rPr>
              <a:t>Yajurved</a:t>
            </a:r>
            <a:r>
              <a:rPr lang="en-US" b="1" dirty="0">
                <a:solidFill>
                  <a:schemeClr val="accent1"/>
                </a:solidFill>
              </a:rPr>
              <a:t> Book 1 chapter 7 verse 4</a:t>
            </a:r>
            <a:endParaRPr lang="en-US" dirty="0">
              <a:solidFill>
                <a:schemeClr val="accent1"/>
              </a:solidFill>
            </a:endParaRPr>
          </a:p>
          <a:p>
            <a:pPr marL="514350" lvl="0" indent="-514350">
              <a:buFont typeface="+mj-lt"/>
              <a:buAutoNum type="arabicPeriod"/>
            </a:pPr>
            <a:r>
              <a:rPr lang="en-US" b="1" dirty="0" err="1">
                <a:solidFill>
                  <a:schemeClr val="accent1"/>
                </a:solidFill>
              </a:rPr>
              <a:t>Yajurved</a:t>
            </a:r>
            <a:r>
              <a:rPr lang="en-US" b="1" dirty="0">
                <a:solidFill>
                  <a:schemeClr val="accent1"/>
                </a:solidFill>
              </a:rPr>
              <a:t> chapter 20 verse 37</a:t>
            </a:r>
            <a:endParaRPr lang="en-US" dirty="0">
              <a:solidFill>
                <a:schemeClr val="accent1"/>
              </a:solidFill>
            </a:endParaRPr>
          </a:p>
          <a:p>
            <a:pPr marL="514350" lvl="0" indent="-514350">
              <a:buFont typeface="+mj-lt"/>
              <a:buAutoNum type="arabicPeriod"/>
            </a:pPr>
            <a:r>
              <a:rPr lang="en-US" b="1" dirty="0" err="1">
                <a:solidFill>
                  <a:schemeClr val="accent1"/>
                </a:solidFill>
              </a:rPr>
              <a:t>Yajurved</a:t>
            </a:r>
            <a:r>
              <a:rPr lang="en-US" b="1" dirty="0">
                <a:solidFill>
                  <a:schemeClr val="accent1"/>
                </a:solidFill>
              </a:rPr>
              <a:t> chapter 20 verse 57</a:t>
            </a:r>
            <a:endParaRPr lang="en-US" dirty="0">
              <a:solidFill>
                <a:schemeClr val="accent1"/>
              </a:solidFill>
            </a:endParaRPr>
          </a:p>
          <a:p>
            <a:pPr marL="514350" lvl="0" indent="-514350">
              <a:buFont typeface="+mj-lt"/>
              <a:buAutoNum type="arabicPeriod"/>
            </a:pPr>
            <a:r>
              <a:rPr lang="en-US" b="1" dirty="0" err="1">
                <a:solidFill>
                  <a:schemeClr val="accent1"/>
                </a:solidFill>
              </a:rPr>
              <a:t>Yajurved</a:t>
            </a:r>
            <a:r>
              <a:rPr lang="en-US" b="1" dirty="0">
                <a:solidFill>
                  <a:schemeClr val="accent1"/>
                </a:solidFill>
              </a:rPr>
              <a:t> chapter 21 verse 31</a:t>
            </a:r>
            <a:endParaRPr lang="en-US" dirty="0">
              <a:solidFill>
                <a:schemeClr val="accent1"/>
              </a:solidFill>
            </a:endParaRPr>
          </a:p>
          <a:p>
            <a:pPr marL="514350" lvl="0" indent="-514350">
              <a:buFont typeface="+mj-lt"/>
              <a:buAutoNum type="arabicPeriod"/>
            </a:pPr>
            <a:r>
              <a:rPr lang="en-US" b="1" dirty="0" err="1">
                <a:solidFill>
                  <a:schemeClr val="accent1"/>
                </a:solidFill>
              </a:rPr>
              <a:t>Yajurved</a:t>
            </a:r>
            <a:r>
              <a:rPr lang="en-US" b="1" dirty="0">
                <a:solidFill>
                  <a:schemeClr val="accent1"/>
                </a:solidFill>
              </a:rPr>
              <a:t> chapter 21 verse 55</a:t>
            </a:r>
            <a:endParaRPr lang="en-US" dirty="0">
              <a:solidFill>
                <a:schemeClr val="accent1"/>
              </a:solidFill>
            </a:endParaRPr>
          </a:p>
          <a:p>
            <a:pPr marL="514350" lvl="0" indent="-514350">
              <a:buFont typeface="+mj-lt"/>
              <a:buAutoNum type="arabicPeriod"/>
            </a:pPr>
            <a:r>
              <a:rPr lang="en-US" b="1" dirty="0" err="1">
                <a:solidFill>
                  <a:schemeClr val="accent1"/>
                </a:solidFill>
              </a:rPr>
              <a:t>Yajurved</a:t>
            </a:r>
            <a:r>
              <a:rPr lang="en-US" b="1" dirty="0">
                <a:solidFill>
                  <a:schemeClr val="accent1"/>
                </a:solidFill>
              </a:rPr>
              <a:t> chapter 28 verse 2</a:t>
            </a:r>
            <a:endParaRPr lang="en-US" dirty="0">
              <a:solidFill>
                <a:schemeClr val="accent1"/>
              </a:solidFill>
            </a:endParaRPr>
          </a:p>
          <a:p>
            <a:pPr marL="514350" lvl="0" indent="-514350">
              <a:buFont typeface="+mj-lt"/>
              <a:buAutoNum type="arabicPeriod"/>
            </a:pPr>
            <a:r>
              <a:rPr lang="en-US" b="1" dirty="0" err="1">
                <a:solidFill>
                  <a:schemeClr val="accent1"/>
                </a:solidFill>
              </a:rPr>
              <a:t>Yajurved</a:t>
            </a:r>
            <a:r>
              <a:rPr lang="en-US" b="1" dirty="0">
                <a:solidFill>
                  <a:schemeClr val="accent1"/>
                </a:solidFill>
              </a:rPr>
              <a:t> chapter 28 verse 19</a:t>
            </a:r>
            <a:endParaRPr lang="en-US" dirty="0">
              <a:solidFill>
                <a:schemeClr val="accent1"/>
              </a:solidFill>
            </a:endParaRPr>
          </a:p>
          <a:p>
            <a:pPr marL="514350" lvl="0" indent="-514350">
              <a:buFont typeface="+mj-lt"/>
              <a:buAutoNum type="arabicPeriod"/>
            </a:pPr>
            <a:r>
              <a:rPr lang="en-US" b="1" dirty="0" err="1">
                <a:solidFill>
                  <a:schemeClr val="accent1"/>
                </a:solidFill>
              </a:rPr>
              <a:t>Yajurved</a:t>
            </a:r>
            <a:r>
              <a:rPr lang="en-US" b="1" dirty="0">
                <a:solidFill>
                  <a:schemeClr val="accent1"/>
                </a:solidFill>
              </a:rPr>
              <a:t> chapter 28 verse 42</a:t>
            </a:r>
            <a:endParaRPr lang="en-US" dirty="0">
              <a:solidFill>
                <a:schemeClr val="accent1"/>
              </a:solidFill>
            </a:endParaRPr>
          </a:p>
          <a:p>
            <a:pPr marL="0" indent="0">
              <a:buNone/>
            </a:pPr>
            <a:endParaRPr lang="en-US" dirty="0"/>
          </a:p>
          <a:p>
            <a:pPr marL="0" lvl="0" indent="0">
              <a:buNone/>
            </a:pPr>
            <a:endParaRPr lang="en-US" dirty="0"/>
          </a:p>
        </p:txBody>
      </p:sp>
      <p:sp>
        <p:nvSpPr>
          <p:cNvPr id="4" name="Footer Placeholder 3">
            <a:extLst>
              <a:ext uri="{FF2B5EF4-FFF2-40B4-BE49-F238E27FC236}">
                <a16:creationId xmlns:a16="http://schemas.microsoft.com/office/drawing/2014/main" id="{73000F85-3962-4CF0-86E4-C7B833C342FA}"/>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5" name="Slide Number Placeholder 4">
            <a:extLst>
              <a:ext uri="{FF2B5EF4-FFF2-40B4-BE49-F238E27FC236}">
                <a16:creationId xmlns:a16="http://schemas.microsoft.com/office/drawing/2014/main" id="{AC8CFB1B-1815-45CA-9836-7FB6297273F7}"/>
              </a:ext>
            </a:extLst>
          </p:cNvPr>
          <p:cNvSpPr>
            <a:spLocks noGrp="1"/>
          </p:cNvSpPr>
          <p:nvPr>
            <p:ph type="sldNum" sz="quarter" idx="12"/>
          </p:nvPr>
        </p:nvSpPr>
        <p:spPr/>
        <p:txBody>
          <a:bodyPr/>
          <a:lstStyle/>
          <a:p>
            <a:fld id="{9C34C810-059C-4551-8D0F-61E3E79FC1CC}" type="slidenum">
              <a:rPr lang="en-GB" smtClean="0"/>
              <a:t>43</a:t>
            </a:fld>
            <a:endParaRPr lang="en-GB"/>
          </a:p>
        </p:txBody>
      </p:sp>
    </p:spTree>
    <p:extLst>
      <p:ext uri="{BB962C8B-B14F-4D97-AF65-F5344CB8AC3E}">
        <p14:creationId xmlns:p14="http://schemas.microsoft.com/office/powerpoint/2010/main" val="10018991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63E5672C-E6C4-4842-B08D-5106D2B309A6}"/>
              </a:ext>
            </a:extLst>
          </p:cNvPr>
          <p:cNvSpPr>
            <a:spLocks noGrp="1"/>
          </p:cNvSpPr>
          <p:nvPr>
            <p:ph type="ctrTitle"/>
          </p:nvPr>
        </p:nvSpPr>
        <p:spPr>
          <a:xfrm>
            <a:off x="3045368" y="2043663"/>
            <a:ext cx="6105194" cy="2031055"/>
          </a:xfrm>
        </p:spPr>
        <p:txBody>
          <a:bodyPr>
            <a:normAutofit/>
          </a:bodyPr>
          <a:lstStyle/>
          <a:p>
            <a:r>
              <a:rPr lang="en-US" dirty="0">
                <a:solidFill>
                  <a:srgbClr val="FFFFFF"/>
                </a:solidFill>
              </a:rPr>
              <a:t>Prophecies 8</a:t>
            </a:r>
          </a:p>
        </p:txBody>
      </p:sp>
      <p:sp>
        <p:nvSpPr>
          <p:cNvPr id="5" name="Subtitle 4">
            <a:extLst>
              <a:ext uri="{FF2B5EF4-FFF2-40B4-BE49-F238E27FC236}">
                <a16:creationId xmlns:a16="http://schemas.microsoft.com/office/drawing/2014/main" id="{AF22F5FF-DD11-4BA1-ABD4-731D11CD9505}"/>
              </a:ext>
            </a:extLst>
          </p:cNvPr>
          <p:cNvSpPr>
            <a:spLocks noGrp="1"/>
          </p:cNvSpPr>
          <p:nvPr>
            <p:ph type="subTitle" idx="1"/>
          </p:nvPr>
        </p:nvSpPr>
        <p:spPr>
          <a:xfrm>
            <a:off x="3045368" y="4074718"/>
            <a:ext cx="6105194" cy="682079"/>
          </a:xfrm>
        </p:spPr>
        <p:txBody>
          <a:bodyPr>
            <a:normAutofit/>
          </a:bodyPr>
          <a:lstStyle/>
          <a:p>
            <a:r>
              <a:rPr lang="en-US" dirty="0" err="1">
                <a:solidFill>
                  <a:srgbClr val="FFFFFF"/>
                </a:solidFill>
              </a:rPr>
              <a:t>Kabah</a:t>
            </a:r>
            <a:r>
              <a:rPr lang="en-US" dirty="0">
                <a:solidFill>
                  <a:srgbClr val="FFFFFF"/>
                </a:solidFill>
              </a:rPr>
              <a:t> described in </a:t>
            </a:r>
            <a:r>
              <a:rPr lang="en-US" dirty="0" err="1">
                <a:solidFill>
                  <a:srgbClr val="FFFFFF"/>
                </a:solidFill>
              </a:rPr>
              <a:t>Atharvaved</a:t>
            </a:r>
            <a:endParaRPr lang="en-US" dirty="0">
              <a:solidFill>
                <a:srgbClr val="FFFFFF"/>
              </a:solidFill>
            </a:endParaRPr>
          </a:p>
        </p:txBody>
      </p:sp>
      <p:sp>
        <p:nvSpPr>
          <p:cNvPr id="2" name="Footer Placeholder 1">
            <a:extLst>
              <a:ext uri="{FF2B5EF4-FFF2-40B4-BE49-F238E27FC236}">
                <a16:creationId xmlns:a16="http://schemas.microsoft.com/office/drawing/2014/main" id="{B2F6B656-3F3A-4006-B9F8-358128492251}"/>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3" name="Slide Number Placeholder 2">
            <a:extLst>
              <a:ext uri="{FF2B5EF4-FFF2-40B4-BE49-F238E27FC236}">
                <a16:creationId xmlns:a16="http://schemas.microsoft.com/office/drawing/2014/main" id="{9AFA35F8-CF94-4716-A0B8-F825FCC13C44}"/>
              </a:ext>
            </a:extLst>
          </p:cNvPr>
          <p:cNvSpPr>
            <a:spLocks noGrp="1"/>
          </p:cNvSpPr>
          <p:nvPr>
            <p:ph type="sldNum" sz="quarter" idx="12"/>
          </p:nvPr>
        </p:nvSpPr>
        <p:spPr/>
        <p:txBody>
          <a:bodyPr/>
          <a:lstStyle/>
          <a:p>
            <a:fld id="{9C34C810-059C-4551-8D0F-61E3E79FC1CC}" type="slidenum">
              <a:rPr lang="en-GB" smtClean="0"/>
              <a:t>44</a:t>
            </a:fld>
            <a:endParaRPr lang="en-GB"/>
          </a:p>
        </p:txBody>
      </p:sp>
    </p:spTree>
    <p:extLst>
      <p:ext uri="{BB962C8B-B14F-4D97-AF65-F5344CB8AC3E}">
        <p14:creationId xmlns:p14="http://schemas.microsoft.com/office/powerpoint/2010/main" val="30293061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0317DB5-888E-4023-9056-6959351827C5}"/>
              </a:ext>
            </a:extLst>
          </p:cNvPr>
          <p:cNvSpPr>
            <a:spLocks noGrp="1"/>
          </p:cNvSpPr>
          <p:nvPr>
            <p:ph type="title"/>
          </p:nvPr>
        </p:nvSpPr>
        <p:spPr>
          <a:xfrm>
            <a:off x="6090176" y="1594058"/>
            <a:ext cx="4977976" cy="1454051"/>
          </a:xfrm>
        </p:spPr>
        <p:txBody>
          <a:bodyPr>
            <a:noAutofit/>
          </a:bodyPr>
          <a:lstStyle/>
          <a:p>
            <a:pPr lvl="0"/>
            <a:r>
              <a:rPr lang="en-US" sz="1800" dirty="0"/>
              <a:t>"Whether it is built high, its walls are in a straight line or not, but God is seen in every </a:t>
            </a:r>
            <a:r>
              <a:rPr lang="en-US" sz="1800" b="1" u="sng" dirty="0"/>
              <a:t>corner</a:t>
            </a:r>
            <a:r>
              <a:rPr lang="en-US" sz="1800" dirty="0"/>
              <a:t> of it. He who knows the </a:t>
            </a:r>
            <a:r>
              <a:rPr lang="en-US" sz="1800" b="1" u="sng" dirty="0"/>
              <a:t>House of God</a:t>
            </a:r>
            <a:r>
              <a:rPr lang="en-US" sz="1800" dirty="0"/>
              <a:t>, knows it because </a:t>
            </a:r>
            <a:r>
              <a:rPr lang="en-US" sz="1800" b="1" dirty="0"/>
              <a:t>God is remembered there</a:t>
            </a:r>
            <a:r>
              <a:rPr lang="en-US" sz="1800" dirty="0"/>
              <a:t>. This abode of the angels has </a:t>
            </a:r>
            <a:r>
              <a:rPr lang="en-US" sz="1800" b="1" dirty="0"/>
              <a:t>eight circuits and nine gates</a:t>
            </a:r>
            <a:r>
              <a:rPr lang="en-US" sz="1800" dirty="0"/>
              <a:t>. It is </a:t>
            </a:r>
            <a:r>
              <a:rPr lang="en-US" sz="1800" b="1" u="sng" dirty="0"/>
              <a:t>unconquerable</a:t>
            </a:r>
            <a:r>
              <a:rPr lang="en-US" sz="1800" dirty="0"/>
              <a:t>, there is eternal life in it and it is resplendent with Divine light."</a:t>
            </a:r>
          </a:p>
        </p:txBody>
      </p:sp>
      <p:sp>
        <p:nvSpPr>
          <p:cNvPr id="7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194" name="Picture 2" descr="Image result for kabah">
            <a:extLst>
              <a:ext uri="{FF2B5EF4-FFF2-40B4-BE49-F238E27FC236}">
                <a16:creationId xmlns:a16="http://schemas.microsoft.com/office/drawing/2014/main" id="{8C0168CF-38E6-41D7-9E4A-B39A49FEFB7E}"/>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4412" r="22054" b="2"/>
          <a:stretch/>
        </p:blipFill>
        <p:spPr bwMode="auto">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8" name="Picture 7" descr="https://www.islamawareness.net/Hinduism/hindu_files/aved10228.gif">
            <a:extLst>
              <a:ext uri="{FF2B5EF4-FFF2-40B4-BE49-F238E27FC236}">
                <a16:creationId xmlns:a16="http://schemas.microsoft.com/office/drawing/2014/main" id="{F01C4D1D-72D5-40E1-A20F-11F301F7689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911451" y="371579"/>
            <a:ext cx="4241165" cy="850900"/>
          </a:xfrm>
          <a:prstGeom prst="rect">
            <a:avLst/>
          </a:prstGeom>
          <a:noFill/>
          <a:ln>
            <a:noFill/>
          </a:ln>
        </p:spPr>
      </p:pic>
      <p:sp>
        <p:nvSpPr>
          <p:cNvPr id="5" name="Content Placeholder 4">
            <a:extLst>
              <a:ext uri="{FF2B5EF4-FFF2-40B4-BE49-F238E27FC236}">
                <a16:creationId xmlns:a16="http://schemas.microsoft.com/office/drawing/2014/main" id="{6CF002FC-B99A-49C1-82BA-6BE6CD68CBFF}"/>
              </a:ext>
            </a:extLst>
          </p:cNvPr>
          <p:cNvSpPr>
            <a:spLocks noGrp="1"/>
          </p:cNvSpPr>
          <p:nvPr>
            <p:ph idx="1"/>
          </p:nvPr>
        </p:nvSpPr>
        <p:spPr>
          <a:xfrm>
            <a:off x="6096000" y="4642167"/>
            <a:ext cx="5257800" cy="2215832"/>
          </a:xfrm>
        </p:spPr>
        <p:txBody>
          <a:bodyPr>
            <a:normAutofit/>
          </a:bodyPr>
          <a:lstStyle/>
          <a:p>
            <a:pPr marL="0" indent="0">
              <a:buNone/>
            </a:pPr>
            <a:r>
              <a:rPr lang="en-US" sz="1800" dirty="0"/>
              <a:t>"Brahma (Abraham) stayed in this abode which is illumined by heavenly light and covered with Divine blessings. It is the place that gives (spiritual) life to the people and is </a:t>
            </a:r>
            <a:r>
              <a:rPr lang="en-US" sz="1800" b="1" u="sng" dirty="0"/>
              <a:t>unconquerable</a:t>
            </a:r>
            <a:r>
              <a:rPr lang="en-US" sz="1800" dirty="0"/>
              <a:t>."</a:t>
            </a:r>
          </a:p>
          <a:p>
            <a:endParaRPr lang="en-US" dirty="0"/>
          </a:p>
        </p:txBody>
      </p:sp>
      <p:pic>
        <p:nvPicPr>
          <p:cNvPr id="11" name="Picture 10" descr="https://www.islamawareness.net/Hinduism/hindu_files/aved10233.gif">
            <a:extLst>
              <a:ext uri="{FF2B5EF4-FFF2-40B4-BE49-F238E27FC236}">
                <a16:creationId xmlns:a16="http://schemas.microsoft.com/office/drawing/2014/main" id="{822C8035-700B-4D43-B169-5EA7BA1A810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992298" y="3539544"/>
            <a:ext cx="3847465" cy="942340"/>
          </a:xfrm>
          <a:prstGeom prst="rect">
            <a:avLst/>
          </a:prstGeom>
          <a:noFill/>
          <a:ln>
            <a:noFill/>
          </a:ln>
        </p:spPr>
      </p:pic>
      <p:sp>
        <p:nvSpPr>
          <p:cNvPr id="3" name="Footer Placeholder 2">
            <a:extLst>
              <a:ext uri="{FF2B5EF4-FFF2-40B4-BE49-F238E27FC236}">
                <a16:creationId xmlns:a16="http://schemas.microsoft.com/office/drawing/2014/main" id="{6B7FF622-9DF2-4972-B663-6EDE3097BFD5}"/>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4" name="Slide Number Placeholder 3">
            <a:extLst>
              <a:ext uri="{FF2B5EF4-FFF2-40B4-BE49-F238E27FC236}">
                <a16:creationId xmlns:a16="http://schemas.microsoft.com/office/drawing/2014/main" id="{06A8D29B-907D-4F14-B581-0A8576861820}"/>
              </a:ext>
            </a:extLst>
          </p:cNvPr>
          <p:cNvSpPr>
            <a:spLocks noGrp="1"/>
          </p:cNvSpPr>
          <p:nvPr>
            <p:ph type="sldNum" sz="quarter" idx="12"/>
          </p:nvPr>
        </p:nvSpPr>
        <p:spPr/>
        <p:txBody>
          <a:bodyPr/>
          <a:lstStyle/>
          <a:p>
            <a:fld id="{9C34C810-059C-4551-8D0F-61E3E79FC1CC}" type="slidenum">
              <a:rPr lang="en-GB" smtClean="0"/>
              <a:t>45</a:t>
            </a:fld>
            <a:endParaRPr lang="en-GB"/>
          </a:p>
        </p:txBody>
      </p:sp>
    </p:spTree>
    <p:extLst>
      <p:ext uri="{BB962C8B-B14F-4D97-AF65-F5344CB8AC3E}">
        <p14:creationId xmlns:p14="http://schemas.microsoft.com/office/powerpoint/2010/main" val="34458055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26296E0-4F16-45D6-83A8-07939A3296AE}"/>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dirty="0">
                <a:solidFill>
                  <a:srgbClr val="FFFFFF"/>
                </a:solidFill>
                <a:latin typeface="+mj-lt"/>
                <a:ea typeface="+mj-ea"/>
                <a:cs typeface="+mj-cs"/>
              </a:rPr>
              <a:t>END OF PART 3</a:t>
            </a:r>
          </a:p>
        </p:txBody>
      </p:sp>
      <p:sp>
        <p:nvSpPr>
          <p:cNvPr id="3" name="Footer Placeholder 2">
            <a:extLst>
              <a:ext uri="{FF2B5EF4-FFF2-40B4-BE49-F238E27FC236}">
                <a16:creationId xmlns:a16="http://schemas.microsoft.com/office/drawing/2014/main" id="{D3050D19-D241-472C-A458-F10411E970FF}"/>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4" name="Slide Number Placeholder 3">
            <a:extLst>
              <a:ext uri="{FF2B5EF4-FFF2-40B4-BE49-F238E27FC236}">
                <a16:creationId xmlns:a16="http://schemas.microsoft.com/office/drawing/2014/main" id="{E8CCBA0D-1455-4580-8E20-764E51A51718}"/>
              </a:ext>
            </a:extLst>
          </p:cNvPr>
          <p:cNvSpPr>
            <a:spLocks noGrp="1"/>
          </p:cNvSpPr>
          <p:nvPr>
            <p:ph type="sldNum" sz="quarter" idx="12"/>
          </p:nvPr>
        </p:nvSpPr>
        <p:spPr/>
        <p:txBody>
          <a:bodyPr/>
          <a:lstStyle/>
          <a:p>
            <a:fld id="{9C34C810-059C-4551-8D0F-61E3E79FC1CC}" type="slidenum">
              <a:rPr lang="en-GB" smtClean="0"/>
              <a:t>46</a:t>
            </a:fld>
            <a:endParaRPr lang="en-GB"/>
          </a:p>
        </p:txBody>
      </p:sp>
    </p:spTree>
    <p:extLst>
      <p:ext uri="{BB962C8B-B14F-4D97-AF65-F5344CB8AC3E}">
        <p14:creationId xmlns:p14="http://schemas.microsoft.com/office/powerpoint/2010/main" val="34408138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BDB7A-2DEA-4AF3-9469-293F0F3BC15E}"/>
              </a:ext>
            </a:extLst>
          </p:cNvPr>
          <p:cNvSpPr>
            <a:spLocks noGrp="1"/>
          </p:cNvSpPr>
          <p:nvPr>
            <p:ph type="title"/>
          </p:nvPr>
        </p:nvSpPr>
        <p:spPr/>
        <p:txBody>
          <a:bodyPr/>
          <a:lstStyle/>
          <a:p>
            <a:r>
              <a:rPr lang="en-US" b="1" dirty="0"/>
              <a:t>References</a:t>
            </a:r>
          </a:p>
        </p:txBody>
      </p:sp>
      <p:sp>
        <p:nvSpPr>
          <p:cNvPr id="3" name="Content Placeholder 2">
            <a:extLst>
              <a:ext uri="{FF2B5EF4-FFF2-40B4-BE49-F238E27FC236}">
                <a16:creationId xmlns:a16="http://schemas.microsoft.com/office/drawing/2014/main" id="{A51C772A-E65D-4DA0-A22C-E784714E62A5}"/>
              </a:ext>
            </a:extLst>
          </p:cNvPr>
          <p:cNvSpPr>
            <a:spLocks noGrp="1"/>
          </p:cNvSpPr>
          <p:nvPr>
            <p:ph idx="1"/>
          </p:nvPr>
        </p:nvSpPr>
        <p:spPr/>
        <p:txBody>
          <a:bodyPr>
            <a:normAutofit/>
          </a:bodyPr>
          <a:lstStyle/>
          <a:p>
            <a:pPr lvl="1"/>
            <a:r>
              <a:rPr lang="en-US" sz="2000" dirty="0"/>
              <a:t>Abdul Haque </a:t>
            </a:r>
            <a:r>
              <a:rPr lang="en-US" sz="2000" dirty="0" err="1"/>
              <a:t>Vidyarthi</a:t>
            </a:r>
            <a:r>
              <a:rPr lang="en-US" sz="2000" dirty="0"/>
              <a:t>. (1940). </a:t>
            </a:r>
            <a:r>
              <a:rPr lang="en-US" sz="2000" i="1" dirty="0"/>
              <a:t>Mohammad in world scriptures</a:t>
            </a:r>
            <a:r>
              <a:rPr lang="en-US" sz="2000" dirty="0"/>
              <a:t>. Lahore: Dar-ul-</a:t>
            </a:r>
            <a:r>
              <a:rPr lang="en-US" sz="2000" dirty="0" err="1"/>
              <a:t>Kutub</a:t>
            </a:r>
            <a:r>
              <a:rPr lang="en-US" sz="2000" dirty="0"/>
              <a:t> Islamia.</a:t>
            </a:r>
          </a:p>
          <a:p>
            <a:pPr lvl="1"/>
            <a:r>
              <a:rPr lang="en-US" sz="2000" dirty="0" err="1"/>
              <a:t>Upaddhay</a:t>
            </a:r>
            <a:r>
              <a:rPr lang="en-US" sz="2000" dirty="0"/>
              <a:t>, V., Alamgir, M. and </a:t>
            </a:r>
            <a:r>
              <a:rPr lang="en-US" sz="2000" dirty="0" err="1"/>
              <a:t>Bandhopaddhay</a:t>
            </a:r>
            <a:r>
              <a:rPr lang="en-US" sz="2000" dirty="0"/>
              <a:t>, A. (n.d.). </a:t>
            </a:r>
            <a:r>
              <a:rPr lang="en-US" sz="2000" i="1" dirty="0"/>
              <a:t>Muhammad in the Hindu scriptures</a:t>
            </a:r>
            <a:r>
              <a:rPr lang="en-US" sz="2000" dirty="0"/>
              <a:t>.</a:t>
            </a:r>
          </a:p>
          <a:p>
            <a:pPr lvl="1"/>
            <a:r>
              <a:rPr lang="en-US" sz="2000" dirty="0">
                <a:hlinkClick r:id="rId2"/>
              </a:rPr>
              <a:t>https://www.youtube.com/watch?v=nTu7YLSustw</a:t>
            </a:r>
            <a:endParaRPr lang="en-US" sz="2000" dirty="0"/>
          </a:p>
          <a:p>
            <a:pPr lvl="1"/>
            <a:r>
              <a:rPr lang="en-US" sz="2000" dirty="0">
                <a:hlinkClick r:id="rId3"/>
              </a:rPr>
              <a:t>https://www.islamawareness.net/Hinduism/ZakirNaik/part6.html</a:t>
            </a:r>
            <a:endParaRPr lang="en-US" sz="2000" dirty="0"/>
          </a:p>
          <a:p>
            <a:pPr lvl="1"/>
            <a:r>
              <a:rPr lang="en-US" sz="2000" dirty="0">
                <a:hlinkClick r:id="rId4"/>
              </a:rPr>
              <a:t>https://www.jagatgururampalji.org/en/articles/post/bhagavad-purana-kalki-avatar-prophet-muhammad</a:t>
            </a:r>
            <a:endParaRPr lang="en-US" sz="2000" dirty="0"/>
          </a:p>
          <a:p>
            <a:pPr lvl="1"/>
            <a:r>
              <a:rPr lang="en-US" sz="2000" dirty="0">
                <a:hlinkClick r:id="rId5"/>
              </a:rPr>
              <a:t>https://www.islamawareness.net/Hinduism/hindu.html</a:t>
            </a:r>
            <a:endParaRPr lang="en-US" sz="2000" dirty="0"/>
          </a:p>
          <a:p>
            <a:pPr lvl="1"/>
            <a:r>
              <a:rPr lang="en-US" sz="2000" dirty="0">
                <a:hlinkClick r:id="rId6"/>
              </a:rPr>
              <a:t>http://www.cyberistan.org/islamic/prophhs.html#mahamad</a:t>
            </a:r>
            <a:endParaRPr lang="en-US" sz="2000" dirty="0"/>
          </a:p>
          <a:p>
            <a:pPr lvl="1"/>
            <a:r>
              <a:rPr lang="en-US" sz="2000" dirty="0">
                <a:hlinkClick r:id="rId7"/>
              </a:rPr>
              <a:t>https://www.sacred-texts.com/hin/</a:t>
            </a:r>
            <a:endParaRPr lang="en-US" sz="2000" dirty="0"/>
          </a:p>
        </p:txBody>
      </p:sp>
      <p:sp>
        <p:nvSpPr>
          <p:cNvPr id="4" name="Footer Placeholder 3">
            <a:extLst>
              <a:ext uri="{FF2B5EF4-FFF2-40B4-BE49-F238E27FC236}">
                <a16:creationId xmlns:a16="http://schemas.microsoft.com/office/drawing/2014/main" id="{76F9B9A8-0332-43BD-ADD5-711258ADC568}"/>
              </a:ext>
            </a:extLst>
          </p:cNvPr>
          <p:cNvSpPr>
            <a:spLocks noGrp="1"/>
          </p:cNvSpPr>
          <p:nvPr>
            <p:ph type="ftr" sz="quarter" idx="11"/>
          </p:nvPr>
        </p:nvSpPr>
        <p:spPr/>
        <p:txBody>
          <a:bodyPr/>
          <a:lstStyle/>
          <a:p>
            <a:r>
              <a:rPr lang="en-US" sz="800" dirty="0">
                <a:latin typeface="Trajan Pro" panose="02020502050506020301" pitchFamily="18" charset="0"/>
                <a:cs typeface="Traditional Arabic" panose="02020603050405020304" pitchFamily="18" charset="-78"/>
              </a:rPr>
              <a:t>This presentation was researched and compiled by: </a:t>
            </a:r>
          </a:p>
          <a:p>
            <a:r>
              <a:rPr lang="en-US" sz="1050" dirty="0">
                <a:latin typeface="Trajan Pro" panose="02020502050506020301" pitchFamily="18" charset="0"/>
                <a:cs typeface="Traditional Arabic" panose="02020603050405020304" pitchFamily="18" charset="-78"/>
              </a:rPr>
              <a:t>Moneeb Minhas</a:t>
            </a:r>
            <a:endParaRPr lang="en-GB" sz="1050" dirty="0">
              <a:latin typeface="Trajan Pro" panose="02020502050506020301" pitchFamily="18" charset="0"/>
              <a:cs typeface="Traditional Arabic" panose="02020603050405020304" pitchFamily="18" charset="-78"/>
            </a:endParaRPr>
          </a:p>
        </p:txBody>
      </p:sp>
      <p:sp>
        <p:nvSpPr>
          <p:cNvPr id="5" name="Slide Number Placeholder 4">
            <a:extLst>
              <a:ext uri="{FF2B5EF4-FFF2-40B4-BE49-F238E27FC236}">
                <a16:creationId xmlns:a16="http://schemas.microsoft.com/office/drawing/2014/main" id="{2BCC3CD2-D706-44B4-816B-5753B6E90BF6}"/>
              </a:ext>
            </a:extLst>
          </p:cNvPr>
          <p:cNvSpPr>
            <a:spLocks noGrp="1"/>
          </p:cNvSpPr>
          <p:nvPr>
            <p:ph type="sldNum" sz="quarter" idx="12"/>
          </p:nvPr>
        </p:nvSpPr>
        <p:spPr/>
        <p:txBody>
          <a:bodyPr/>
          <a:lstStyle/>
          <a:p>
            <a:fld id="{9C34C810-059C-4551-8D0F-61E3E79FC1CC}" type="slidenum">
              <a:rPr lang="en-GB" smtClean="0"/>
              <a:t>47</a:t>
            </a:fld>
            <a:endParaRPr lang="en-GB"/>
          </a:p>
        </p:txBody>
      </p:sp>
    </p:spTree>
    <p:extLst>
      <p:ext uri="{BB962C8B-B14F-4D97-AF65-F5344CB8AC3E}">
        <p14:creationId xmlns:p14="http://schemas.microsoft.com/office/powerpoint/2010/main" val="2497056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Picture 136">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77658ED2-6572-4B9A-9AF2-AE2FC43A8B3F}"/>
              </a:ext>
            </a:extLst>
          </p:cNvPr>
          <p:cNvSpPr>
            <a:spLocks noGrp="1"/>
          </p:cNvSpPr>
          <p:nvPr>
            <p:ph type="ctrTitle"/>
          </p:nvPr>
        </p:nvSpPr>
        <p:spPr>
          <a:xfrm>
            <a:off x="6585882" y="4267832"/>
            <a:ext cx="4805996" cy="1401448"/>
          </a:xfrm>
        </p:spPr>
        <p:txBody>
          <a:bodyPr anchor="t">
            <a:normAutofit/>
          </a:bodyPr>
          <a:lstStyle/>
          <a:p>
            <a:pPr algn="l"/>
            <a:r>
              <a:rPr lang="en-US" sz="4400" dirty="0">
                <a:solidFill>
                  <a:srgbClr val="000000"/>
                </a:solidFill>
              </a:rPr>
              <a:t>The </a:t>
            </a:r>
            <a:r>
              <a:rPr lang="en-US" sz="4400">
                <a:solidFill>
                  <a:srgbClr val="000000"/>
                </a:solidFill>
              </a:rPr>
              <a:t>Hindu Scriptures</a:t>
            </a:r>
            <a:endParaRPr lang="en-US" sz="4400" dirty="0">
              <a:solidFill>
                <a:srgbClr val="000000"/>
              </a:solidFill>
            </a:endParaRPr>
          </a:p>
        </p:txBody>
      </p:sp>
      <p:sp>
        <p:nvSpPr>
          <p:cNvPr id="5" name="Subtitle 4">
            <a:extLst>
              <a:ext uri="{FF2B5EF4-FFF2-40B4-BE49-F238E27FC236}">
                <a16:creationId xmlns:a16="http://schemas.microsoft.com/office/drawing/2014/main" id="{97055BA7-3BF3-41DD-8283-90E2BCC4E53D}"/>
              </a:ext>
            </a:extLst>
          </p:cNvPr>
          <p:cNvSpPr>
            <a:spLocks noGrp="1"/>
          </p:cNvSpPr>
          <p:nvPr>
            <p:ph type="subTitle" idx="1"/>
          </p:nvPr>
        </p:nvSpPr>
        <p:spPr>
          <a:xfrm>
            <a:off x="6586186" y="3428999"/>
            <a:ext cx="4805691" cy="838831"/>
          </a:xfrm>
        </p:spPr>
        <p:txBody>
          <a:bodyPr anchor="b">
            <a:normAutofit/>
          </a:bodyPr>
          <a:lstStyle/>
          <a:p>
            <a:pPr algn="l"/>
            <a:r>
              <a:rPr lang="en-US" sz="1800" b="1" dirty="0">
                <a:solidFill>
                  <a:srgbClr val="000000"/>
                </a:solidFill>
              </a:rPr>
              <a:t>Introduction</a:t>
            </a:r>
          </a:p>
        </p:txBody>
      </p:sp>
      <p:sp>
        <p:nvSpPr>
          <p:cNvPr id="139"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Image result for hindu scriptures">
            <a:extLst>
              <a:ext uri="{FF2B5EF4-FFF2-40B4-BE49-F238E27FC236}">
                <a16:creationId xmlns:a16="http://schemas.microsoft.com/office/drawing/2014/main" id="{134F0950-DD90-45AB-8723-E3A4B82749FA}"/>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21455" r="40092" b="1"/>
          <a:stretch/>
        </p:blipFill>
        <p:spPr bwMode="auto">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9C25E3D3-2181-4906-8EEE-46CCC80B6519}"/>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3" name="Slide Number Placeholder 2">
            <a:extLst>
              <a:ext uri="{FF2B5EF4-FFF2-40B4-BE49-F238E27FC236}">
                <a16:creationId xmlns:a16="http://schemas.microsoft.com/office/drawing/2014/main" id="{20CCCEE2-D595-4075-868A-0EA028447B29}"/>
              </a:ext>
            </a:extLst>
          </p:cNvPr>
          <p:cNvSpPr>
            <a:spLocks noGrp="1"/>
          </p:cNvSpPr>
          <p:nvPr>
            <p:ph type="sldNum" sz="quarter" idx="12"/>
          </p:nvPr>
        </p:nvSpPr>
        <p:spPr/>
        <p:txBody>
          <a:bodyPr/>
          <a:lstStyle/>
          <a:p>
            <a:fld id="{9C34C810-059C-4551-8D0F-61E3E79FC1CC}" type="slidenum">
              <a:rPr lang="en-GB" smtClean="0"/>
              <a:t>5</a:t>
            </a:fld>
            <a:endParaRPr lang="en-GB"/>
          </a:p>
        </p:txBody>
      </p:sp>
    </p:spTree>
    <p:extLst>
      <p:ext uri="{BB962C8B-B14F-4D97-AF65-F5344CB8AC3E}">
        <p14:creationId xmlns:p14="http://schemas.microsoft.com/office/powerpoint/2010/main" val="1979895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19D17-A74E-4E76-8CE2-2F4DA866EB87}"/>
              </a:ext>
            </a:extLst>
          </p:cNvPr>
          <p:cNvSpPr>
            <a:spLocks noGrp="1"/>
          </p:cNvSpPr>
          <p:nvPr>
            <p:ph type="title"/>
          </p:nvPr>
        </p:nvSpPr>
        <p:spPr>
          <a:xfrm>
            <a:off x="1030705" y="0"/>
            <a:ext cx="10515600" cy="1325563"/>
          </a:xfrm>
        </p:spPr>
        <p:txBody>
          <a:bodyPr/>
          <a:lstStyle/>
          <a:p>
            <a:pPr algn="ctr"/>
            <a:r>
              <a:rPr lang="en-US" dirty="0"/>
              <a:t>Hindu Scriptures</a:t>
            </a:r>
          </a:p>
        </p:txBody>
      </p:sp>
      <p:sp>
        <p:nvSpPr>
          <p:cNvPr id="3" name="Content Placeholder 2">
            <a:extLst>
              <a:ext uri="{FF2B5EF4-FFF2-40B4-BE49-F238E27FC236}">
                <a16:creationId xmlns:a16="http://schemas.microsoft.com/office/drawing/2014/main" id="{18B5DDD0-35C8-445E-8860-D0F6450F8E57}"/>
              </a:ext>
            </a:extLst>
          </p:cNvPr>
          <p:cNvSpPr>
            <a:spLocks noGrp="1"/>
          </p:cNvSpPr>
          <p:nvPr>
            <p:ph idx="1"/>
          </p:nvPr>
        </p:nvSpPr>
        <p:spPr>
          <a:xfrm>
            <a:off x="321015" y="3736735"/>
            <a:ext cx="2302728" cy="759691"/>
          </a:xfrm>
        </p:spPr>
        <p:txBody>
          <a:bodyPr/>
          <a:lstStyle/>
          <a:p>
            <a:pPr marL="0" indent="0" algn="ctr">
              <a:buNone/>
            </a:pPr>
            <a:r>
              <a:rPr lang="en-US" dirty="0">
                <a:solidFill>
                  <a:schemeClr val="accent5"/>
                </a:solidFill>
              </a:rPr>
              <a:t>Vedas</a:t>
            </a:r>
          </a:p>
        </p:txBody>
      </p:sp>
      <p:cxnSp>
        <p:nvCxnSpPr>
          <p:cNvPr id="5" name="Straight Arrow Connector 4">
            <a:extLst>
              <a:ext uri="{FF2B5EF4-FFF2-40B4-BE49-F238E27FC236}">
                <a16:creationId xmlns:a16="http://schemas.microsoft.com/office/drawing/2014/main" id="{24D5D963-21D8-4757-A97A-E731F65C12D9}"/>
              </a:ext>
            </a:extLst>
          </p:cNvPr>
          <p:cNvCxnSpPr>
            <a:cxnSpLocks/>
          </p:cNvCxnSpPr>
          <p:nvPr/>
        </p:nvCxnSpPr>
        <p:spPr>
          <a:xfrm flipH="1">
            <a:off x="4061861" y="1030538"/>
            <a:ext cx="1761423" cy="81509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152BAAF0-2C4C-4F84-87A0-AB5A172C1A49}"/>
              </a:ext>
            </a:extLst>
          </p:cNvPr>
          <p:cNvSpPr txBox="1">
            <a:spLocks/>
          </p:cNvSpPr>
          <p:nvPr/>
        </p:nvSpPr>
        <p:spPr>
          <a:xfrm>
            <a:off x="8765293" y="3802099"/>
            <a:ext cx="2889069"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accent5"/>
                </a:solidFill>
              </a:rPr>
              <a:t>Puranas</a:t>
            </a:r>
          </a:p>
        </p:txBody>
      </p:sp>
      <p:sp>
        <p:nvSpPr>
          <p:cNvPr id="11" name="Content Placeholder 2">
            <a:extLst>
              <a:ext uri="{FF2B5EF4-FFF2-40B4-BE49-F238E27FC236}">
                <a16:creationId xmlns:a16="http://schemas.microsoft.com/office/drawing/2014/main" id="{DCC468BA-2442-4D47-A7EA-B053709241D1}"/>
              </a:ext>
            </a:extLst>
          </p:cNvPr>
          <p:cNvSpPr txBox="1">
            <a:spLocks/>
          </p:cNvSpPr>
          <p:nvPr/>
        </p:nvSpPr>
        <p:spPr>
          <a:xfrm>
            <a:off x="2731912" y="3738665"/>
            <a:ext cx="2889069"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accent5"/>
                </a:solidFill>
              </a:rPr>
              <a:t>Upanishads</a:t>
            </a:r>
          </a:p>
        </p:txBody>
      </p:sp>
      <p:sp>
        <p:nvSpPr>
          <p:cNvPr id="12" name="Content Placeholder 2">
            <a:extLst>
              <a:ext uri="{FF2B5EF4-FFF2-40B4-BE49-F238E27FC236}">
                <a16:creationId xmlns:a16="http://schemas.microsoft.com/office/drawing/2014/main" id="{B0B78E02-C173-4AB5-82C5-5BEDB794D2AF}"/>
              </a:ext>
            </a:extLst>
          </p:cNvPr>
          <p:cNvSpPr txBox="1">
            <a:spLocks/>
          </p:cNvSpPr>
          <p:nvPr/>
        </p:nvSpPr>
        <p:spPr>
          <a:xfrm>
            <a:off x="1347537" y="1867893"/>
            <a:ext cx="3603229" cy="84159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800" b="1" dirty="0">
                <a:solidFill>
                  <a:srgbClr val="FF0000"/>
                </a:solidFill>
              </a:rPr>
              <a:t>Shrutis</a:t>
            </a:r>
            <a:endParaRPr lang="en-US" sz="2000" b="1" dirty="0">
              <a:solidFill>
                <a:srgbClr val="FF0000"/>
              </a:solidFill>
            </a:endParaRPr>
          </a:p>
          <a:p>
            <a:pPr marL="0" indent="0" algn="ctr">
              <a:buFont typeface="Arial" panose="020B0604020202020204" pitchFamily="34" charset="0"/>
              <a:buNone/>
            </a:pPr>
            <a:r>
              <a:rPr lang="en-US" sz="1300" dirty="0">
                <a:solidFill>
                  <a:srgbClr val="FF0000"/>
                </a:solidFill>
              </a:rPr>
              <a:t>(That which is heard/revealed/</a:t>
            </a:r>
            <a:r>
              <a:rPr lang="en-US" sz="1300" dirty="0" err="1">
                <a:solidFill>
                  <a:srgbClr val="FF0000"/>
                </a:solidFill>
              </a:rPr>
              <a:t>undertstood</a:t>
            </a:r>
            <a:r>
              <a:rPr lang="en-US" sz="1300" dirty="0">
                <a:solidFill>
                  <a:srgbClr val="FF0000"/>
                </a:solidFill>
              </a:rPr>
              <a:t>) – word of God</a:t>
            </a:r>
          </a:p>
        </p:txBody>
      </p:sp>
      <p:cxnSp>
        <p:nvCxnSpPr>
          <p:cNvPr id="14" name="Straight Arrow Connector 13">
            <a:extLst>
              <a:ext uri="{FF2B5EF4-FFF2-40B4-BE49-F238E27FC236}">
                <a16:creationId xmlns:a16="http://schemas.microsoft.com/office/drawing/2014/main" id="{E0A9463E-E94D-4C21-9287-6EF8D9E7FFEB}"/>
              </a:ext>
            </a:extLst>
          </p:cNvPr>
          <p:cNvCxnSpPr>
            <a:cxnSpLocks/>
          </p:cNvCxnSpPr>
          <p:nvPr/>
        </p:nvCxnSpPr>
        <p:spPr>
          <a:xfrm flipH="1">
            <a:off x="1703672" y="2709488"/>
            <a:ext cx="920071" cy="97081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6C1114B-93F5-4137-A823-D736A2F9C1AE}"/>
              </a:ext>
            </a:extLst>
          </p:cNvPr>
          <p:cNvCxnSpPr>
            <a:cxnSpLocks/>
          </p:cNvCxnSpPr>
          <p:nvPr/>
        </p:nvCxnSpPr>
        <p:spPr>
          <a:xfrm>
            <a:off x="6753728" y="1091573"/>
            <a:ext cx="2342145" cy="82071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B22836A4-24BA-4041-BD5F-5E9B5D9A5B52}"/>
              </a:ext>
            </a:extLst>
          </p:cNvPr>
          <p:cNvSpPr txBox="1">
            <a:spLocks/>
          </p:cNvSpPr>
          <p:nvPr/>
        </p:nvSpPr>
        <p:spPr>
          <a:xfrm>
            <a:off x="7616361" y="1949797"/>
            <a:ext cx="2959023" cy="759691"/>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7000" b="1" dirty="0">
                <a:solidFill>
                  <a:srgbClr val="FF0000"/>
                </a:solidFill>
              </a:rPr>
              <a:t>Smritis</a:t>
            </a:r>
          </a:p>
          <a:p>
            <a:pPr marL="0" indent="0" algn="ctr">
              <a:buNone/>
            </a:pPr>
            <a:r>
              <a:rPr lang="en-US" dirty="0">
                <a:solidFill>
                  <a:srgbClr val="FF0000"/>
                </a:solidFill>
              </a:rPr>
              <a:t>(That which is remembered)</a:t>
            </a:r>
          </a:p>
          <a:p>
            <a:pPr marL="0" indent="0" algn="ctr">
              <a:buFont typeface="Arial" panose="020B0604020202020204" pitchFamily="34" charset="0"/>
              <a:buNone/>
            </a:pPr>
            <a:endParaRPr lang="en-US" b="1" dirty="0">
              <a:solidFill>
                <a:srgbClr val="FF0000"/>
              </a:solidFill>
            </a:endParaRPr>
          </a:p>
        </p:txBody>
      </p:sp>
      <p:cxnSp>
        <p:nvCxnSpPr>
          <p:cNvPr id="23" name="Straight Arrow Connector 22">
            <a:extLst>
              <a:ext uri="{FF2B5EF4-FFF2-40B4-BE49-F238E27FC236}">
                <a16:creationId xmlns:a16="http://schemas.microsoft.com/office/drawing/2014/main" id="{27517029-8AAE-4812-A496-D6A24213B257}"/>
              </a:ext>
            </a:extLst>
          </p:cNvPr>
          <p:cNvCxnSpPr>
            <a:cxnSpLocks/>
          </p:cNvCxnSpPr>
          <p:nvPr/>
        </p:nvCxnSpPr>
        <p:spPr>
          <a:xfrm>
            <a:off x="3276658" y="2760760"/>
            <a:ext cx="785203" cy="93046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1BD2CEC-E480-4695-9CA1-63600FBBEF69}"/>
              </a:ext>
            </a:extLst>
          </p:cNvPr>
          <p:cNvCxnSpPr>
            <a:cxnSpLocks/>
          </p:cNvCxnSpPr>
          <p:nvPr/>
        </p:nvCxnSpPr>
        <p:spPr>
          <a:xfrm flipH="1">
            <a:off x="828811" y="4190205"/>
            <a:ext cx="518728" cy="78140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Content Placeholder 2">
            <a:extLst>
              <a:ext uri="{FF2B5EF4-FFF2-40B4-BE49-F238E27FC236}">
                <a16:creationId xmlns:a16="http://schemas.microsoft.com/office/drawing/2014/main" id="{D517F66E-478E-4C2C-8D96-CBB5B8FAC360}"/>
              </a:ext>
            </a:extLst>
          </p:cNvPr>
          <p:cNvSpPr txBox="1">
            <a:spLocks/>
          </p:cNvSpPr>
          <p:nvPr/>
        </p:nvSpPr>
        <p:spPr>
          <a:xfrm>
            <a:off x="-843463" y="4993870"/>
            <a:ext cx="4698267" cy="7596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err="1"/>
              <a:t>Rigved</a:t>
            </a:r>
            <a:r>
              <a:rPr lang="en-US" sz="1800" b="1" dirty="0"/>
              <a:t>  	      </a:t>
            </a:r>
            <a:r>
              <a:rPr lang="en-US" sz="1800" b="1" dirty="0" err="1"/>
              <a:t>Samved</a:t>
            </a:r>
            <a:r>
              <a:rPr lang="en-US" sz="1800" b="1" dirty="0"/>
              <a:t>       </a:t>
            </a:r>
          </a:p>
          <a:p>
            <a:pPr marL="0" indent="0" algn="ctr">
              <a:buFont typeface="Arial" panose="020B0604020202020204" pitchFamily="34" charset="0"/>
              <a:buNone/>
            </a:pPr>
            <a:r>
              <a:rPr lang="en-US" sz="1800" b="1" dirty="0"/>
              <a:t>		</a:t>
            </a:r>
            <a:r>
              <a:rPr lang="en-US" sz="1800" b="1" dirty="0" err="1"/>
              <a:t>Atharvaved</a:t>
            </a:r>
            <a:r>
              <a:rPr lang="en-US" sz="1800" b="1" dirty="0"/>
              <a:t>       </a:t>
            </a:r>
            <a:r>
              <a:rPr lang="en-US" sz="1800" b="1" dirty="0" err="1"/>
              <a:t>Yajurved</a:t>
            </a:r>
            <a:r>
              <a:rPr lang="en-US" sz="1800" b="1" dirty="0"/>
              <a:t> </a:t>
            </a:r>
          </a:p>
        </p:txBody>
      </p:sp>
      <p:cxnSp>
        <p:nvCxnSpPr>
          <p:cNvPr id="29" name="Straight Arrow Connector 28">
            <a:extLst>
              <a:ext uri="{FF2B5EF4-FFF2-40B4-BE49-F238E27FC236}">
                <a16:creationId xmlns:a16="http://schemas.microsoft.com/office/drawing/2014/main" id="{86C84A98-5B09-4381-8FAB-9E998468670C}"/>
              </a:ext>
            </a:extLst>
          </p:cNvPr>
          <p:cNvCxnSpPr>
            <a:cxnSpLocks/>
          </p:cNvCxnSpPr>
          <p:nvPr/>
        </p:nvCxnSpPr>
        <p:spPr>
          <a:xfrm>
            <a:off x="1499938" y="4137964"/>
            <a:ext cx="31025" cy="115593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0A125A7-B4D2-4C1B-A118-8C1EAE4C82DF}"/>
              </a:ext>
            </a:extLst>
          </p:cNvPr>
          <p:cNvCxnSpPr>
            <a:cxnSpLocks/>
          </p:cNvCxnSpPr>
          <p:nvPr/>
        </p:nvCxnSpPr>
        <p:spPr>
          <a:xfrm>
            <a:off x="1687717" y="4173012"/>
            <a:ext cx="341042" cy="79162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B78DFB6-8134-4F6E-94D4-D1701C39B064}"/>
              </a:ext>
            </a:extLst>
          </p:cNvPr>
          <p:cNvCxnSpPr>
            <a:cxnSpLocks/>
          </p:cNvCxnSpPr>
          <p:nvPr/>
        </p:nvCxnSpPr>
        <p:spPr>
          <a:xfrm>
            <a:off x="1805352" y="4148513"/>
            <a:ext cx="1343799" cy="114538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Content Placeholder 2">
            <a:extLst>
              <a:ext uri="{FF2B5EF4-FFF2-40B4-BE49-F238E27FC236}">
                <a16:creationId xmlns:a16="http://schemas.microsoft.com/office/drawing/2014/main" id="{18FFAF31-232D-4753-B2AF-7B76331564FC}"/>
              </a:ext>
            </a:extLst>
          </p:cNvPr>
          <p:cNvSpPr txBox="1">
            <a:spLocks/>
          </p:cNvSpPr>
          <p:nvPr/>
        </p:nvSpPr>
        <p:spPr>
          <a:xfrm>
            <a:off x="6354450" y="3788007"/>
            <a:ext cx="2302728" cy="7596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err="1">
                <a:solidFill>
                  <a:schemeClr val="accent5"/>
                </a:solidFill>
              </a:rPr>
              <a:t>Itihaas</a:t>
            </a:r>
            <a:endParaRPr lang="en-US" dirty="0">
              <a:solidFill>
                <a:schemeClr val="accent5"/>
              </a:solidFill>
            </a:endParaRPr>
          </a:p>
        </p:txBody>
      </p:sp>
      <p:cxnSp>
        <p:nvCxnSpPr>
          <p:cNvPr id="44" name="Straight Arrow Connector 43">
            <a:extLst>
              <a:ext uri="{FF2B5EF4-FFF2-40B4-BE49-F238E27FC236}">
                <a16:creationId xmlns:a16="http://schemas.microsoft.com/office/drawing/2014/main" id="{985B18BA-005B-4DC4-A575-F5AE7DF0888C}"/>
              </a:ext>
            </a:extLst>
          </p:cNvPr>
          <p:cNvCxnSpPr>
            <a:cxnSpLocks/>
          </p:cNvCxnSpPr>
          <p:nvPr/>
        </p:nvCxnSpPr>
        <p:spPr>
          <a:xfrm flipH="1">
            <a:off x="7737107" y="2760760"/>
            <a:ext cx="920071" cy="97081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D4D81792-458F-4BF2-A324-5E4923993DCD}"/>
              </a:ext>
            </a:extLst>
          </p:cNvPr>
          <p:cNvCxnSpPr>
            <a:cxnSpLocks/>
          </p:cNvCxnSpPr>
          <p:nvPr/>
        </p:nvCxnSpPr>
        <p:spPr>
          <a:xfrm>
            <a:off x="9310093" y="2812032"/>
            <a:ext cx="785203" cy="93046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A04179D2-8ED8-45D0-990E-72A9E851657B}"/>
              </a:ext>
            </a:extLst>
          </p:cNvPr>
          <p:cNvCxnSpPr>
            <a:cxnSpLocks/>
          </p:cNvCxnSpPr>
          <p:nvPr/>
        </p:nvCxnSpPr>
        <p:spPr>
          <a:xfrm flipH="1">
            <a:off x="6862246" y="4241477"/>
            <a:ext cx="518728" cy="78140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Content Placeholder 2">
            <a:extLst>
              <a:ext uri="{FF2B5EF4-FFF2-40B4-BE49-F238E27FC236}">
                <a16:creationId xmlns:a16="http://schemas.microsoft.com/office/drawing/2014/main" id="{B844A23D-C5D2-41B2-870C-248D38774C40}"/>
              </a:ext>
            </a:extLst>
          </p:cNvPr>
          <p:cNvSpPr txBox="1">
            <a:spLocks/>
          </p:cNvSpPr>
          <p:nvPr/>
        </p:nvSpPr>
        <p:spPr>
          <a:xfrm>
            <a:off x="5189972" y="5045142"/>
            <a:ext cx="4698267" cy="7596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t>Ramayana    </a:t>
            </a:r>
            <a:r>
              <a:rPr lang="en-US" sz="1800" b="1" dirty="0" err="1"/>
              <a:t>Mahabarata</a:t>
            </a:r>
            <a:r>
              <a:rPr lang="en-US" sz="1800" b="1" dirty="0"/>
              <a:t>      </a:t>
            </a:r>
          </a:p>
        </p:txBody>
      </p:sp>
      <p:cxnSp>
        <p:nvCxnSpPr>
          <p:cNvPr id="49" name="Straight Arrow Connector 48">
            <a:extLst>
              <a:ext uri="{FF2B5EF4-FFF2-40B4-BE49-F238E27FC236}">
                <a16:creationId xmlns:a16="http://schemas.microsoft.com/office/drawing/2014/main" id="{CA0EF664-F466-417C-8508-1A78F03C0674}"/>
              </a:ext>
            </a:extLst>
          </p:cNvPr>
          <p:cNvCxnSpPr>
            <a:cxnSpLocks/>
          </p:cNvCxnSpPr>
          <p:nvPr/>
        </p:nvCxnSpPr>
        <p:spPr>
          <a:xfrm>
            <a:off x="7721152" y="4224284"/>
            <a:ext cx="341042" cy="79162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Content Placeholder 2">
            <a:extLst>
              <a:ext uri="{FF2B5EF4-FFF2-40B4-BE49-F238E27FC236}">
                <a16:creationId xmlns:a16="http://schemas.microsoft.com/office/drawing/2014/main" id="{E020E611-65C9-4872-9D95-6A02B7BFE299}"/>
              </a:ext>
            </a:extLst>
          </p:cNvPr>
          <p:cNvSpPr txBox="1">
            <a:spLocks/>
          </p:cNvSpPr>
          <p:nvPr/>
        </p:nvSpPr>
        <p:spPr>
          <a:xfrm>
            <a:off x="7361039" y="5908998"/>
            <a:ext cx="1803271" cy="7596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err="1"/>
              <a:t>Bhagvad</a:t>
            </a:r>
            <a:r>
              <a:rPr lang="en-US" sz="1800" b="1" dirty="0"/>
              <a:t> Gita</a:t>
            </a:r>
          </a:p>
        </p:txBody>
      </p:sp>
      <p:cxnSp>
        <p:nvCxnSpPr>
          <p:cNvPr id="52" name="Straight Arrow Connector 51">
            <a:extLst>
              <a:ext uri="{FF2B5EF4-FFF2-40B4-BE49-F238E27FC236}">
                <a16:creationId xmlns:a16="http://schemas.microsoft.com/office/drawing/2014/main" id="{7CDAA000-335E-4A44-B15D-3F839F4CC5F1}"/>
              </a:ext>
            </a:extLst>
          </p:cNvPr>
          <p:cNvCxnSpPr>
            <a:cxnSpLocks/>
          </p:cNvCxnSpPr>
          <p:nvPr/>
        </p:nvCxnSpPr>
        <p:spPr>
          <a:xfrm>
            <a:off x="8102821" y="5427363"/>
            <a:ext cx="188642" cy="52951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Content Placeholder 2">
            <a:extLst>
              <a:ext uri="{FF2B5EF4-FFF2-40B4-BE49-F238E27FC236}">
                <a16:creationId xmlns:a16="http://schemas.microsoft.com/office/drawing/2014/main" id="{22DF9B7D-E7C6-4C68-A7A1-9969206DC010}"/>
              </a:ext>
            </a:extLst>
          </p:cNvPr>
          <p:cNvSpPr txBox="1">
            <a:spLocks/>
          </p:cNvSpPr>
          <p:nvPr/>
        </p:nvSpPr>
        <p:spPr>
          <a:xfrm>
            <a:off x="9959206" y="4845585"/>
            <a:ext cx="1803271" cy="7596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err="1"/>
              <a:t>Bhavishya</a:t>
            </a:r>
            <a:r>
              <a:rPr lang="en-US" sz="1800" b="1" dirty="0"/>
              <a:t> Purana</a:t>
            </a:r>
          </a:p>
        </p:txBody>
      </p:sp>
      <p:cxnSp>
        <p:nvCxnSpPr>
          <p:cNvPr id="55" name="Straight Arrow Connector 54">
            <a:extLst>
              <a:ext uri="{FF2B5EF4-FFF2-40B4-BE49-F238E27FC236}">
                <a16:creationId xmlns:a16="http://schemas.microsoft.com/office/drawing/2014/main" id="{990A8373-FAA4-4D1A-96FC-586922458A60}"/>
              </a:ext>
            </a:extLst>
          </p:cNvPr>
          <p:cNvCxnSpPr>
            <a:cxnSpLocks/>
          </p:cNvCxnSpPr>
          <p:nvPr/>
        </p:nvCxnSpPr>
        <p:spPr>
          <a:xfrm>
            <a:off x="10700988" y="4363950"/>
            <a:ext cx="188642" cy="52951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F48D977D-0EC7-40CD-83A9-BF2CDD46945F}"/>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a:extLst>
              <a:ext uri="{FF2B5EF4-FFF2-40B4-BE49-F238E27FC236}">
                <a16:creationId xmlns:a16="http://schemas.microsoft.com/office/drawing/2014/main" id="{98966A13-E57C-4200-A189-D402AD9BB57B}"/>
              </a:ext>
            </a:extLst>
          </p:cNvPr>
          <p:cNvSpPr>
            <a:spLocks noGrp="1"/>
          </p:cNvSpPr>
          <p:nvPr>
            <p:ph type="sldNum" sz="quarter" idx="12"/>
          </p:nvPr>
        </p:nvSpPr>
        <p:spPr/>
        <p:txBody>
          <a:bodyPr/>
          <a:lstStyle/>
          <a:p>
            <a:fld id="{9C34C810-059C-4551-8D0F-61E3E79FC1CC}" type="slidenum">
              <a:rPr lang="en-GB" smtClean="0"/>
              <a:t>6</a:t>
            </a:fld>
            <a:endParaRPr lang="en-GB"/>
          </a:p>
        </p:txBody>
      </p:sp>
    </p:spTree>
    <p:extLst>
      <p:ext uri="{BB962C8B-B14F-4D97-AF65-F5344CB8AC3E}">
        <p14:creationId xmlns:p14="http://schemas.microsoft.com/office/powerpoint/2010/main" val="3502557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p:cNvSpPr>
            <a:spLocks noGrp="1"/>
          </p:cNvSpPr>
          <p:nvPr/>
        </p:nvSpPr>
        <p:spPr>
          <a:xfrm>
            <a:off x="1345537" y="1349694"/>
            <a:ext cx="9144000" cy="25595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6600" b="1" dirty="0">
                <a:solidFill>
                  <a:srgbClr val="00B050"/>
                </a:solidFill>
              </a:rPr>
              <a:t>PART 3a:</a:t>
            </a:r>
          </a:p>
          <a:p>
            <a:r>
              <a:rPr lang="en-GB" sz="5400" b="1" dirty="0">
                <a:solidFill>
                  <a:schemeClr val="bg1"/>
                </a:solidFill>
              </a:rPr>
              <a:t>Muhammad (saw) in </a:t>
            </a:r>
          </a:p>
          <a:p>
            <a:r>
              <a:rPr lang="en-GB" sz="5400" b="1" dirty="0">
                <a:solidFill>
                  <a:schemeClr val="bg1"/>
                </a:solidFill>
              </a:rPr>
              <a:t>Puranas</a:t>
            </a:r>
          </a:p>
        </p:txBody>
      </p:sp>
      <p:sp>
        <p:nvSpPr>
          <p:cNvPr id="2" name="Footer Placeholder 1">
            <a:extLst>
              <a:ext uri="{FF2B5EF4-FFF2-40B4-BE49-F238E27FC236}">
                <a16:creationId xmlns:a16="http://schemas.microsoft.com/office/drawing/2014/main" id="{7E358743-C3B6-4FC5-91B8-02F04E99E8FF}"/>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3" name="Slide Number Placeholder 2">
            <a:extLst>
              <a:ext uri="{FF2B5EF4-FFF2-40B4-BE49-F238E27FC236}">
                <a16:creationId xmlns:a16="http://schemas.microsoft.com/office/drawing/2014/main" id="{274809EF-5728-47AA-9C3C-A99DA8AEC140}"/>
              </a:ext>
            </a:extLst>
          </p:cNvPr>
          <p:cNvSpPr>
            <a:spLocks noGrp="1"/>
          </p:cNvSpPr>
          <p:nvPr>
            <p:ph type="sldNum" sz="quarter" idx="12"/>
          </p:nvPr>
        </p:nvSpPr>
        <p:spPr/>
        <p:txBody>
          <a:bodyPr/>
          <a:lstStyle/>
          <a:p>
            <a:fld id="{9C34C810-059C-4551-8D0F-61E3E79FC1CC}" type="slidenum">
              <a:rPr lang="en-GB" smtClean="0"/>
              <a:t>7</a:t>
            </a:fld>
            <a:endParaRPr lang="en-GB"/>
          </a:p>
        </p:txBody>
      </p:sp>
    </p:spTree>
    <p:extLst>
      <p:ext uri="{BB962C8B-B14F-4D97-AF65-F5344CB8AC3E}">
        <p14:creationId xmlns:p14="http://schemas.microsoft.com/office/powerpoint/2010/main" val="3134517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565100" y="2119746"/>
            <a:ext cx="4805996" cy="3221181"/>
          </a:xfrm>
        </p:spPr>
        <p:txBody>
          <a:bodyPr vert="horz" lIns="91440" tIns="45720" rIns="91440" bIns="45720" rtlCol="0" anchor="t">
            <a:normAutofit/>
          </a:bodyPr>
          <a:lstStyle/>
          <a:p>
            <a:endParaRPr lang="en-US" sz="2800" dirty="0">
              <a:solidFill>
                <a:srgbClr val="000000"/>
              </a:solidFill>
            </a:endParaRPr>
          </a:p>
        </p:txBody>
      </p:sp>
      <p:sp>
        <p:nvSpPr>
          <p:cNvPr id="78"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98" name="Picture 2" descr="Related image">
            <a:extLst>
              <a:ext uri="{FF2B5EF4-FFF2-40B4-BE49-F238E27FC236}">
                <a16:creationId xmlns:a16="http://schemas.microsoft.com/office/drawing/2014/main" id="{E683AB86-06D3-440B-898A-751A80682043}"/>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26363" r="24757" b="1"/>
          <a:stretch/>
        </p:blipFill>
        <p:spPr bwMode="auto">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230B5E93-9A12-4306-B5C3-8A24051CECA3}"/>
              </a:ext>
            </a:extLst>
          </p:cNvPr>
          <p:cNvSpPr txBox="1">
            <a:spLocks/>
          </p:cNvSpPr>
          <p:nvPr/>
        </p:nvSpPr>
        <p:spPr>
          <a:xfrm>
            <a:off x="6558173" y="1299058"/>
            <a:ext cx="4805996" cy="61979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sz="4000" b="1" dirty="0"/>
              <a:t>Prophecies of Muhammad (saw) in the Puranas</a:t>
            </a:r>
            <a:endParaRPr lang="en-US" sz="1600" b="1" dirty="0">
              <a:solidFill>
                <a:srgbClr val="000000"/>
              </a:solidFill>
            </a:endParaRPr>
          </a:p>
        </p:txBody>
      </p:sp>
      <p:sp>
        <p:nvSpPr>
          <p:cNvPr id="3" name="Footer Placeholder 2">
            <a:extLst>
              <a:ext uri="{FF2B5EF4-FFF2-40B4-BE49-F238E27FC236}">
                <a16:creationId xmlns:a16="http://schemas.microsoft.com/office/drawing/2014/main" id="{C3E6BDE1-1897-409A-B311-37FD5BD41669}"/>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4" name="Slide Number Placeholder 3">
            <a:extLst>
              <a:ext uri="{FF2B5EF4-FFF2-40B4-BE49-F238E27FC236}">
                <a16:creationId xmlns:a16="http://schemas.microsoft.com/office/drawing/2014/main" id="{FD1D117B-CDD2-482C-92E9-0C49823E5929}"/>
              </a:ext>
            </a:extLst>
          </p:cNvPr>
          <p:cNvSpPr>
            <a:spLocks noGrp="1"/>
          </p:cNvSpPr>
          <p:nvPr>
            <p:ph type="sldNum" sz="quarter" idx="12"/>
          </p:nvPr>
        </p:nvSpPr>
        <p:spPr/>
        <p:txBody>
          <a:bodyPr/>
          <a:lstStyle/>
          <a:p>
            <a:fld id="{9C34C810-059C-4551-8D0F-61E3E79FC1CC}" type="slidenum">
              <a:rPr lang="en-GB" smtClean="0"/>
              <a:t>8</a:t>
            </a:fld>
            <a:endParaRPr lang="en-GB"/>
          </a:p>
        </p:txBody>
      </p:sp>
    </p:spTree>
    <p:extLst>
      <p:ext uri="{BB962C8B-B14F-4D97-AF65-F5344CB8AC3E}">
        <p14:creationId xmlns:p14="http://schemas.microsoft.com/office/powerpoint/2010/main" val="3686130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Image result for maharshi vyasa">
            <a:extLst>
              <a:ext uri="{FF2B5EF4-FFF2-40B4-BE49-F238E27FC236}">
                <a16:creationId xmlns:a16="http://schemas.microsoft.com/office/drawing/2014/main" id="{F49244AC-B0AF-4995-BBC8-A823412F6C99}"/>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r="-2" b="14047"/>
          <a:stretch/>
        </p:blipFill>
        <p:spPr bwMode="auto">
          <a:xfrm>
            <a:off x="-305" y="-1"/>
            <a:ext cx="642305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79">
            <a:extLst>
              <a:ext uri="{FF2B5EF4-FFF2-40B4-BE49-F238E27FC236}">
                <a16:creationId xmlns:a16="http://schemas.microsoft.com/office/drawing/2014/main" id="{24F266AD-725B-4A9D-B448-4C000F95CB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5">
            <a:extLst>
              <a:ext uri="{FF2B5EF4-FFF2-40B4-BE49-F238E27FC236}">
                <a16:creationId xmlns:a16="http://schemas.microsoft.com/office/drawing/2014/main" id="{4D297DDF-576E-4D22-BEA4-370EDC4AEA37}"/>
              </a:ext>
            </a:extLst>
          </p:cNvPr>
          <p:cNvSpPr>
            <a:spLocks noGrp="1"/>
          </p:cNvSpPr>
          <p:nvPr>
            <p:ph type="title"/>
          </p:nvPr>
        </p:nvSpPr>
        <p:spPr>
          <a:xfrm>
            <a:off x="6748272" y="449291"/>
            <a:ext cx="4800261" cy="1644592"/>
          </a:xfrm>
        </p:spPr>
        <p:txBody>
          <a:bodyPr vert="horz" lIns="91440" tIns="45720" rIns="91440" bIns="45720" rtlCol="0" anchor="t">
            <a:normAutofit/>
          </a:bodyPr>
          <a:lstStyle/>
          <a:p>
            <a:r>
              <a:rPr lang="en-US" dirty="0">
                <a:solidFill>
                  <a:srgbClr val="000000"/>
                </a:solidFill>
              </a:rPr>
              <a:t>Compiler of the Puranas</a:t>
            </a:r>
          </a:p>
        </p:txBody>
      </p:sp>
      <p:sp>
        <p:nvSpPr>
          <p:cNvPr id="7" name="Content Placeholder 6">
            <a:extLst>
              <a:ext uri="{FF2B5EF4-FFF2-40B4-BE49-F238E27FC236}">
                <a16:creationId xmlns:a16="http://schemas.microsoft.com/office/drawing/2014/main" id="{1825D85F-DC87-4547-8007-1A0926CAA53F}"/>
              </a:ext>
            </a:extLst>
          </p:cNvPr>
          <p:cNvSpPr>
            <a:spLocks noGrp="1"/>
          </p:cNvSpPr>
          <p:nvPr>
            <p:ph idx="1"/>
          </p:nvPr>
        </p:nvSpPr>
        <p:spPr>
          <a:xfrm>
            <a:off x="6748272" y="2273300"/>
            <a:ext cx="4711745" cy="3086100"/>
          </a:xfrm>
        </p:spPr>
        <p:txBody>
          <a:bodyPr vert="horz" lIns="91440" tIns="45720" rIns="91440" bIns="45720" rtlCol="0" anchor="b">
            <a:normAutofit fontScale="92500" lnSpcReduction="20000"/>
          </a:bodyPr>
          <a:lstStyle/>
          <a:p>
            <a:r>
              <a:rPr lang="en-US" sz="2400" b="1" dirty="0" err="1">
                <a:solidFill>
                  <a:srgbClr val="000000"/>
                </a:solidFill>
              </a:rPr>
              <a:t>Mahrishi</a:t>
            </a:r>
            <a:r>
              <a:rPr lang="en-US" sz="2400" b="1" dirty="0">
                <a:solidFill>
                  <a:srgbClr val="000000"/>
                </a:solidFill>
              </a:rPr>
              <a:t> Vyasa </a:t>
            </a:r>
            <a:r>
              <a:rPr lang="en-US" sz="2400" dirty="0">
                <a:solidFill>
                  <a:srgbClr val="000000"/>
                </a:solidFill>
              </a:rPr>
              <a:t>is the compiler of the Puranas</a:t>
            </a:r>
          </a:p>
          <a:p>
            <a:r>
              <a:rPr lang="en-US" sz="2400" dirty="0">
                <a:solidFill>
                  <a:srgbClr val="000000"/>
                </a:solidFill>
              </a:rPr>
              <a:t>He is revered as a rishi (Prophet), God-fearing and pious man. </a:t>
            </a:r>
          </a:p>
          <a:p>
            <a:r>
              <a:rPr lang="en-US" sz="2400" dirty="0">
                <a:solidFill>
                  <a:srgbClr val="000000"/>
                </a:solidFill>
              </a:rPr>
              <a:t>He also wrote the Gita. </a:t>
            </a:r>
            <a:r>
              <a:rPr lang="en-US" sz="2400" dirty="0" err="1">
                <a:solidFill>
                  <a:srgbClr val="000000"/>
                </a:solidFill>
              </a:rPr>
              <a:t>Mahabarat</a:t>
            </a:r>
            <a:r>
              <a:rPr lang="en-US" sz="2400" dirty="0">
                <a:solidFill>
                  <a:srgbClr val="000000"/>
                </a:solidFill>
              </a:rPr>
              <a:t>. </a:t>
            </a:r>
          </a:p>
          <a:p>
            <a:r>
              <a:rPr lang="en-US" sz="2400" dirty="0">
                <a:solidFill>
                  <a:srgbClr val="000000"/>
                </a:solidFill>
              </a:rPr>
              <a:t>Among the 18 volumes of Puranas there is one called the </a:t>
            </a:r>
            <a:r>
              <a:rPr lang="en-US" sz="2400" dirty="0" err="1">
                <a:solidFill>
                  <a:srgbClr val="000000"/>
                </a:solidFill>
              </a:rPr>
              <a:t>Bhavishya</a:t>
            </a:r>
            <a:r>
              <a:rPr lang="en-US" sz="2400" dirty="0">
                <a:solidFill>
                  <a:srgbClr val="000000"/>
                </a:solidFill>
              </a:rPr>
              <a:t> Puranas which talks about prophecies of things to come. </a:t>
            </a:r>
          </a:p>
        </p:txBody>
      </p:sp>
      <p:sp>
        <p:nvSpPr>
          <p:cNvPr id="2" name="Footer Placeholder 1">
            <a:extLst>
              <a:ext uri="{FF2B5EF4-FFF2-40B4-BE49-F238E27FC236}">
                <a16:creationId xmlns:a16="http://schemas.microsoft.com/office/drawing/2014/main" id="{277ED5C4-4497-4C9B-9F22-DCFC858D413B}"/>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3" name="Slide Number Placeholder 2">
            <a:extLst>
              <a:ext uri="{FF2B5EF4-FFF2-40B4-BE49-F238E27FC236}">
                <a16:creationId xmlns:a16="http://schemas.microsoft.com/office/drawing/2014/main" id="{6E6F8C1D-F2FA-4C86-9077-879EB808F909}"/>
              </a:ext>
            </a:extLst>
          </p:cNvPr>
          <p:cNvSpPr>
            <a:spLocks noGrp="1"/>
          </p:cNvSpPr>
          <p:nvPr>
            <p:ph type="sldNum" sz="quarter" idx="12"/>
          </p:nvPr>
        </p:nvSpPr>
        <p:spPr/>
        <p:txBody>
          <a:bodyPr/>
          <a:lstStyle/>
          <a:p>
            <a:fld id="{9C34C810-059C-4551-8D0F-61E3E79FC1CC}" type="slidenum">
              <a:rPr lang="en-GB" smtClean="0"/>
              <a:t>9</a:t>
            </a:fld>
            <a:endParaRPr lang="en-GB"/>
          </a:p>
        </p:txBody>
      </p:sp>
    </p:spTree>
    <p:extLst>
      <p:ext uri="{BB962C8B-B14F-4D97-AF65-F5344CB8AC3E}">
        <p14:creationId xmlns:p14="http://schemas.microsoft.com/office/powerpoint/2010/main" val="136296463"/>
      </p:ext>
    </p:extLst>
  </p:cSld>
  <p:clrMapOvr>
    <a:masterClrMapping/>
  </p:clrMapOvr>
</p:sld>
</file>

<file path=ppt/theme/theme1.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TotalTime>
  <Words>2951</Words>
  <Application>Microsoft Office PowerPoint</Application>
  <PresentationFormat>Widescreen</PresentationFormat>
  <Paragraphs>312</Paragraphs>
  <Slides>47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Trajan Pro</vt:lpstr>
      <vt:lpstr>Trebuchet MS</vt:lpstr>
      <vt:lpstr>Office Theme</vt:lpstr>
      <vt:lpstr>PowerPoint Presentation</vt:lpstr>
      <vt:lpstr>Disclaimer</vt:lpstr>
      <vt:lpstr>PowerPoint Presentation</vt:lpstr>
      <vt:lpstr>Contents to Lecture Series</vt:lpstr>
      <vt:lpstr>The Hindu Scriptures</vt:lpstr>
      <vt:lpstr>Hindu Scriptures</vt:lpstr>
      <vt:lpstr>PowerPoint Presentation</vt:lpstr>
      <vt:lpstr>PowerPoint Presentation</vt:lpstr>
      <vt:lpstr>Compiler of the Puranas</vt:lpstr>
      <vt:lpstr>Prophecy 1</vt:lpstr>
      <vt:lpstr>Prati Sarg, Parv 3, Adhyay 3, Shloka 5-8</vt:lpstr>
      <vt:lpstr>PowerPoint Presentation</vt:lpstr>
      <vt:lpstr>Prati Sarg, Parv 3, Adhyay 3, Shloka 5-8</vt:lpstr>
      <vt:lpstr>Defining some key words: </vt:lpstr>
      <vt:lpstr>Prati Sarg, Parv 3, Adhyay 3, Shloka 5-8</vt:lpstr>
      <vt:lpstr>Analysis of the Prophecy</vt:lpstr>
      <vt:lpstr>Prophecy 2</vt:lpstr>
      <vt:lpstr>Bhavishya Purana in the Pratisarag Parv 3, Khand Adhay 3, Shloka 10 - 27 </vt:lpstr>
      <vt:lpstr>Continued…</vt:lpstr>
      <vt:lpstr>Analysis of the Prophecy</vt:lpstr>
      <vt:lpstr>Analysis of the Prophecy</vt:lpstr>
      <vt:lpstr>Prophecy 3</vt:lpstr>
      <vt:lpstr>Bhavishya Purana, Parv 3, Khand 1, Adhay 3, Shloka 21-23:</vt:lpstr>
      <vt:lpstr>Analysis of the Prophecy</vt:lpstr>
      <vt:lpstr>PowerPoint Presentation</vt:lpstr>
      <vt:lpstr>What is Kalki Avatar?</vt:lpstr>
      <vt:lpstr>Prophecy 4a</vt:lpstr>
      <vt:lpstr>Prophecy 4b</vt:lpstr>
      <vt:lpstr>Prophecy 4c</vt:lpstr>
      <vt:lpstr>Prophecy 4d</vt:lpstr>
      <vt:lpstr>Prophecy 4e</vt:lpstr>
      <vt:lpstr>Prophecy 4f</vt:lpstr>
      <vt:lpstr>The paintings of the 10 Avatars</vt:lpstr>
      <vt:lpstr>PowerPoint Presentation</vt:lpstr>
      <vt:lpstr>PowerPoint Presentation</vt:lpstr>
      <vt:lpstr>PowerPoint Presentation</vt:lpstr>
      <vt:lpstr>Prophecies 5</vt:lpstr>
      <vt:lpstr>Vedas Samveda Yajurveda Rigveda Atharvaveda</vt:lpstr>
      <vt:lpstr>Prophecies 6</vt:lpstr>
      <vt:lpstr>Atharvaveda (20:9:31)</vt:lpstr>
      <vt:lpstr>Atharvaveda (20:9:31)</vt:lpstr>
      <vt:lpstr>Prophecies 7</vt:lpstr>
      <vt:lpstr>“Narashansa” (Praised one)</vt:lpstr>
      <vt:lpstr>Prophecies 8</vt:lpstr>
      <vt:lpstr>"Whether it is built high, its walls are in a straight line or not, but God is seen in every corner of it. He who knows the House of God, knows it because God is remembered there. This abode of the angels has eight circuits and nine gates. It is unconquerable, there is eternal life in it and it is resplendent with Divine light."</vt:lpstr>
      <vt:lpstr>END OF PART 3</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Moneeb Minhas</dc:creator>
  <cp:lastModifiedBy>Moneeb Minhas</cp:lastModifiedBy>
  <cp:revision>14</cp:revision>
  <dcterms:created xsi:type="dcterms:W3CDTF">2020-01-16T07:32:49Z</dcterms:created>
  <dcterms:modified xsi:type="dcterms:W3CDTF">2020-03-29T12:26:17Z</dcterms:modified>
</cp:coreProperties>
</file>