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23" r:id="rId3"/>
    <p:sldId id="268" r:id="rId4"/>
    <p:sldId id="269" r:id="rId5"/>
    <p:sldId id="339" r:id="rId6"/>
    <p:sldId id="340" r:id="rId7"/>
    <p:sldId id="334" r:id="rId8"/>
    <p:sldId id="267" r:id="rId9"/>
    <p:sldId id="337" r:id="rId10"/>
    <p:sldId id="333" r:id="rId11"/>
    <p:sldId id="259" r:id="rId12"/>
    <p:sldId id="411" r:id="rId13"/>
    <p:sldId id="350" r:id="rId14"/>
    <p:sldId id="336" r:id="rId15"/>
    <p:sldId id="343" r:id="rId16"/>
    <p:sldId id="344" r:id="rId17"/>
    <p:sldId id="345" r:id="rId18"/>
    <p:sldId id="346" r:id="rId19"/>
    <p:sldId id="347" r:id="rId20"/>
    <p:sldId id="342" r:id="rId21"/>
    <p:sldId id="348" r:id="rId22"/>
    <p:sldId id="349" r:id="rId23"/>
    <p:sldId id="341" r:id="rId24"/>
    <p:sldId id="352" r:id="rId25"/>
    <p:sldId id="353" r:id="rId26"/>
    <p:sldId id="356" r:id="rId27"/>
    <p:sldId id="357" r:id="rId28"/>
    <p:sldId id="362" r:id="rId29"/>
    <p:sldId id="363" r:id="rId30"/>
    <p:sldId id="364" r:id="rId31"/>
    <p:sldId id="365" r:id="rId32"/>
    <p:sldId id="366" r:id="rId33"/>
    <p:sldId id="367" r:id="rId34"/>
    <p:sldId id="369" r:id="rId35"/>
    <p:sldId id="380" r:id="rId36"/>
    <p:sldId id="379" r:id="rId37"/>
    <p:sldId id="381" r:id="rId38"/>
    <p:sldId id="370" r:id="rId39"/>
    <p:sldId id="378" r:id="rId40"/>
    <p:sldId id="371" r:id="rId41"/>
    <p:sldId id="358" r:id="rId42"/>
    <p:sldId id="359" r:id="rId43"/>
    <p:sldId id="361" r:id="rId44"/>
    <p:sldId id="372" r:id="rId45"/>
    <p:sldId id="374" r:id="rId46"/>
    <p:sldId id="375" r:id="rId47"/>
    <p:sldId id="373" r:id="rId48"/>
    <p:sldId id="385" r:id="rId49"/>
    <p:sldId id="382" r:id="rId50"/>
    <p:sldId id="412" r:id="rId51"/>
    <p:sldId id="408" r:id="rId52"/>
    <p:sldId id="384" r:id="rId53"/>
    <p:sldId id="394" r:id="rId54"/>
    <p:sldId id="395" r:id="rId55"/>
    <p:sldId id="396" r:id="rId56"/>
    <p:sldId id="397" r:id="rId57"/>
    <p:sldId id="399" r:id="rId58"/>
    <p:sldId id="402" r:id="rId59"/>
    <p:sldId id="400" r:id="rId60"/>
    <p:sldId id="401" r:id="rId61"/>
    <p:sldId id="403" r:id="rId62"/>
    <p:sldId id="404" r:id="rId63"/>
    <p:sldId id="405" r:id="rId64"/>
    <p:sldId id="406" r:id="rId65"/>
    <p:sldId id="407" r:id="rId66"/>
    <p:sldId id="383" r:id="rId67"/>
    <p:sldId id="409" r:id="rId68"/>
    <p:sldId id="398" r:id="rId69"/>
    <p:sldId id="410" r:id="rId70"/>
    <p:sldId id="387" r:id="rId71"/>
    <p:sldId id="413" r:id="rId72"/>
    <p:sldId id="389" r:id="rId73"/>
    <p:sldId id="390" r:id="rId74"/>
    <p:sldId id="392" r:id="rId75"/>
    <p:sldId id="393" r:id="rId76"/>
    <p:sldId id="391" r:id="rId77"/>
    <p:sldId id="288" r:id="rId78"/>
    <p:sldId id="280" r:id="rId79"/>
    <p:sldId id="284" r:id="rId80"/>
    <p:sldId id="285" r:id="rId81"/>
    <p:sldId id="287" r:id="rId82"/>
    <p:sldId id="286" r:id="rId83"/>
    <p:sldId id="292" r:id="rId84"/>
    <p:sldId id="293"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eeb Minhas" initials="MM" lastIdx="0" clrIdx="0">
    <p:extLst>
      <p:ext uri="{19B8F6BF-5375-455C-9EA6-DF929625EA0E}">
        <p15:presenceInfo xmlns:p15="http://schemas.microsoft.com/office/powerpoint/2012/main" userId="S-1-5-21-2600099622-157830699-1809791883-1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0" autoAdjust="0"/>
    <p:restoredTop sz="94660"/>
  </p:normalViewPr>
  <p:slideViewPr>
    <p:cSldViewPr snapToGrid="0">
      <p:cViewPr varScale="1">
        <p:scale>
          <a:sx n="103" d="100"/>
          <a:sy n="103" d="100"/>
        </p:scale>
        <p:origin x="88"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971C-2613-4F7A-9BB7-D9FBE45CDCC3}"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E5BED-79CE-4F68-86B6-DDCE03006528}" type="slidenum">
              <a:rPr lang="en-US" smtClean="0"/>
              <a:t>‹#›</a:t>
            </a:fld>
            <a:endParaRPr lang="en-US"/>
          </a:p>
        </p:txBody>
      </p:sp>
    </p:spTree>
    <p:extLst>
      <p:ext uri="{BB962C8B-B14F-4D97-AF65-F5344CB8AC3E}">
        <p14:creationId xmlns:p14="http://schemas.microsoft.com/office/powerpoint/2010/main" val="40666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a:t>
            </a:fld>
            <a:endParaRPr lang="en-GB"/>
          </a:p>
        </p:txBody>
      </p:sp>
    </p:spTree>
    <p:extLst>
      <p:ext uri="{BB962C8B-B14F-4D97-AF65-F5344CB8AC3E}">
        <p14:creationId xmlns:p14="http://schemas.microsoft.com/office/powerpoint/2010/main" val="382571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copyright 2019</a:t>
            </a:r>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54920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copyright 2019</a:t>
            </a:r>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2879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copyright 2019</a:t>
            </a:r>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6313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copyright 2019</a:t>
            </a:r>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7508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copyright 2019</a:t>
            </a:r>
            <a:endParaRPr lang="en-GB"/>
          </a:p>
        </p:txBody>
      </p:sp>
      <p:sp>
        <p:nvSpPr>
          <p:cNvPr id="5" name="Footer Placeholder 4"/>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57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copyright 2019</a:t>
            </a:r>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4801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copyright 2019</a:t>
            </a:r>
            <a:endParaRPr lang="en-GB"/>
          </a:p>
        </p:txBody>
      </p:sp>
      <p:sp>
        <p:nvSpPr>
          <p:cNvPr id="8" name="Footer Placeholder 7"/>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1408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copyright 2019</a:t>
            </a:r>
            <a:endParaRPr lang="en-GB"/>
          </a:p>
        </p:txBody>
      </p:sp>
      <p:sp>
        <p:nvSpPr>
          <p:cNvPr id="4" name="Footer Placeholder 3"/>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141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copyright 2019</a:t>
            </a:r>
            <a:endParaRPr lang="en-GB"/>
          </a:p>
        </p:txBody>
      </p:sp>
      <p:sp>
        <p:nvSpPr>
          <p:cNvPr id="3" name="Footer Placeholder 2"/>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3114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copyright 2019</a:t>
            </a:r>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427849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copyright 2019</a:t>
            </a:r>
            <a:endParaRPr lang="en-GB"/>
          </a:p>
        </p:txBody>
      </p:sp>
      <p:sp>
        <p:nvSpPr>
          <p:cNvPr id="6" name="Footer Placeholder 5"/>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27154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copyright 2019</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presentation was researched and compiled by:  MONEEB MINHAS</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C810-059C-4551-8D0F-61E3E79FC1CC}" type="slidenum">
              <a:rPr lang="en-GB" smtClean="0"/>
              <a:t>‹#›</a:t>
            </a:fld>
            <a:endParaRPr lang="en-GB"/>
          </a:p>
        </p:txBody>
      </p:sp>
    </p:spTree>
    <p:extLst>
      <p:ext uri="{BB962C8B-B14F-4D97-AF65-F5344CB8AC3E}">
        <p14:creationId xmlns:p14="http://schemas.microsoft.com/office/powerpoint/2010/main" val="407611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biblestudytools.com/john/14-16-compare.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doitinhebrew.com/Translate/default.aspx?kb=IL+Hebrew+Phonetic" TargetMode="External"/><Relationship Id="rId2" Type="http://schemas.openxmlformats.org/officeDocument/2006/relationships/hyperlink" Target="https://www.mechon-mamre.org/p/pt/pt3005.htm" TargetMode="External"/><Relationship Id="rId1" Type="http://schemas.openxmlformats.org/officeDocument/2006/relationships/slideLayout" Target="../slideLayouts/slideLayout2.xml"/><Relationship Id="rId4" Type="http://schemas.openxmlformats.org/officeDocument/2006/relationships/hyperlink" Target="https://www.google.com/search?safe=strict&amp;source=hp&amp;ei=6dzeXe3AAbOxmgfFxbHQDg&amp;q=hebrew+to+english+&amp;oq=hebrew+to+english+&amp;gs_l=psy-ab.3..0l10.2382.4302..4592...0.0..0.156.2458.0j19......0....1..gws-wiz.....0..0i131.q642IUpUr8o&amp;ved=0ahUKEwit2crynYvmAhWzmOYKHcViDOoQ4dUDCAY&amp;uact=5"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youtube.com/watch?v=-_gF_maxocY"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hfLJmJSrppY"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biblestudytools.com/1-kings/17-4-compar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446205" y="49401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dirty="0">
                <a:solidFill>
                  <a:srgbClr val="00B050"/>
                </a:solidFill>
              </a:rPr>
              <a:t>Muhammad</a:t>
            </a:r>
            <a:r>
              <a:rPr lang="en-GB" sz="2000" b="1" dirty="0">
                <a:solidFill>
                  <a:srgbClr val="00B050"/>
                </a:solidFill>
              </a:rPr>
              <a:t>(saw) </a:t>
            </a:r>
            <a:r>
              <a:rPr lang="en-GB" sz="8000" b="1" dirty="0">
                <a:solidFill>
                  <a:schemeClr val="bg1"/>
                </a:solidFill>
              </a:rPr>
              <a:t>in World Scriptures</a:t>
            </a:r>
          </a:p>
        </p:txBody>
      </p:sp>
      <p:sp>
        <p:nvSpPr>
          <p:cNvPr id="7" name="Subtitle 2"/>
          <p:cNvSpPr>
            <a:spLocks noGrp="1"/>
          </p:cNvSpPr>
          <p:nvPr/>
        </p:nvSpPr>
        <p:spPr>
          <a:xfrm>
            <a:off x="1393578" y="2960535"/>
            <a:ext cx="9144000" cy="3524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chemeClr val="bg1"/>
                </a:solidFill>
              </a:rPr>
              <a:t>The Study of Prophecies in world religious scriptures</a:t>
            </a:r>
          </a:p>
          <a:p>
            <a:endParaRPr lang="en-GB" sz="3200" dirty="0">
              <a:solidFill>
                <a:schemeClr val="accent1"/>
              </a:solidFill>
            </a:endParaRPr>
          </a:p>
          <a:p>
            <a:endParaRPr lang="en-GB" sz="3200" dirty="0">
              <a:solidFill>
                <a:schemeClr val="accent1"/>
              </a:solidFill>
            </a:endParaRPr>
          </a:p>
          <a:p>
            <a:endParaRPr lang="en-GB" sz="3200" dirty="0">
              <a:solidFill>
                <a:schemeClr val="accent1"/>
              </a:solidFill>
            </a:endParaRPr>
          </a:p>
          <a:p>
            <a:r>
              <a:rPr lang="en-GB" sz="3200" dirty="0">
                <a:solidFill>
                  <a:schemeClr val="accent1"/>
                </a:solidFill>
              </a:rPr>
              <a:t>By: Moneeb Minhas</a:t>
            </a:r>
          </a:p>
          <a:p>
            <a:endParaRPr lang="en-GB" dirty="0">
              <a:solidFill>
                <a:schemeClr val="bg1"/>
              </a:solidFill>
            </a:endParaRPr>
          </a:p>
        </p:txBody>
      </p:sp>
      <p:pic>
        <p:nvPicPr>
          <p:cNvPr id="1032" name="Picture 8" descr="Image result for muhammad arabic png">
            <a:extLst>
              <a:ext uri="{FF2B5EF4-FFF2-40B4-BE49-F238E27FC236}">
                <a16:creationId xmlns:a16="http://schemas.microsoft.com/office/drawing/2014/main" id="{552B3714-2233-4843-A261-DBF6929240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7" t="7220" r="21892" b="7307"/>
          <a:stretch/>
        </p:blipFill>
        <p:spPr bwMode="auto">
          <a:xfrm>
            <a:off x="5318174" y="4003622"/>
            <a:ext cx="1400061" cy="1437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A4A4050E-C213-4F14-8F66-5D22CD212927}"/>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12884D88-204B-4890-910A-4A87D05051F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602B3E74-47A3-4A02-8174-0B347014CE68}"/>
              </a:ext>
            </a:extLst>
          </p:cNvPr>
          <p:cNvSpPr>
            <a:spLocks noGrp="1"/>
          </p:cNvSpPr>
          <p:nvPr>
            <p:ph type="sldNum" sz="quarter" idx="12"/>
          </p:nvPr>
        </p:nvSpPr>
        <p:spPr/>
        <p:txBody>
          <a:bodyPr/>
          <a:lstStyle/>
          <a:p>
            <a:fld id="{9C34C810-059C-4551-8D0F-61E3E79FC1CC}" type="slidenum">
              <a:rPr lang="en-GB" smtClean="0"/>
              <a:t>1</a:t>
            </a:fld>
            <a:endParaRPr lang="en-GB"/>
          </a:p>
        </p:txBody>
      </p:sp>
    </p:spTree>
    <p:extLst>
      <p:ext uri="{BB962C8B-B14F-4D97-AF65-F5344CB8AC3E}">
        <p14:creationId xmlns:p14="http://schemas.microsoft.com/office/powerpoint/2010/main" val="42509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870C-751B-4420-A0BB-A76F0EC4B517}"/>
              </a:ext>
            </a:extLst>
          </p:cNvPr>
          <p:cNvSpPr>
            <a:spLocks noGrp="1"/>
          </p:cNvSpPr>
          <p:nvPr>
            <p:ph type="title"/>
          </p:nvPr>
        </p:nvSpPr>
        <p:spPr/>
        <p:txBody>
          <a:bodyPr/>
          <a:lstStyle/>
          <a:p>
            <a:r>
              <a:rPr lang="en-US" dirty="0"/>
              <a:t>Question</a:t>
            </a:r>
          </a:p>
        </p:txBody>
      </p:sp>
      <p:sp>
        <p:nvSpPr>
          <p:cNvPr id="4" name="Content Placeholder 3">
            <a:extLst>
              <a:ext uri="{FF2B5EF4-FFF2-40B4-BE49-F238E27FC236}">
                <a16:creationId xmlns:a16="http://schemas.microsoft.com/office/drawing/2014/main" id="{BA212376-5BA1-4863-A0B1-0BD954FAE537}"/>
              </a:ext>
            </a:extLst>
          </p:cNvPr>
          <p:cNvSpPr>
            <a:spLocks noGrp="1"/>
          </p:cNvSpPr>
          <p:nvPr>
            <p:ph idx="1"/>
          </p:nvPr>
        </p:nvSpPr>
        <p:spPr/>
        <p:txBody>
          <a:bodyPr/>
          <a:lstStyle/>
          <a:p>
            <a:pPr marL="0" indent="0">
              <a:buNone/>
            </a:pPr>
            <a:r>
              <a:rPr lang="en-US" dirty="0"/>
              <a:t>Do you think Prophet Muhammad (saw) is mentioned in the Bible?</a:t>
            </a:r>
          </a:p>
        </p:txBody>
      </p:sp>
      <p:sp>
        <p:nvSpPr>
          <p:cNvPr id="3" name="Date Placeholder 2">
            <a:extLst>
              <a:ext uri="{FF2B5EF4-FFF2-40B4-BE49-F238E27FC236}">
                <a16:creationId xmlns:a16="http://schemas.microsoft.com/office/drawing/2014/main" id="{89E1EE17-D346-4219-BC7E-F8FE93320C3B}"/>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EF669034-6A56-4FB0-B8E2-39AC2D914BA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AD39C182-2EC7-4AC7-A027-DD44A1338982}"/>
              </a:ext>
            </a:extLst>
          </p:cNvPr>
          <p:cNvSpPr>
            <a:spLocks noGrp="1"/>
          </p:cNvSpPr>
          <p:nvPr>
            <p:ph type="sldNum" sz="quarter" idx="12"/>
          </p:nvPr>
        </p:nvSpPr>
        <p:spPr/>
        <p:txBody>
          <a:bodyPr/>
          <a:lstStyle/>
          <a:p>
            <a:fld id="{9C34C810-059C-4551-8D0F-61E3E79FC1CC}" type="slidenum">
              <a:rPr lang="en-GB" smtClean="0"/>
              <a:t>10</a:t>
            </a:fld>
            <a:endParaRPr lang="en-GB"/>
          </a:p>
        </p:txBody>
      </p:sp>
    </p:spTree>
    <p:extLst>
      <p:ext uri="{BB962C8B-B14F-4D97-AF65-F5344CB8AC3E}">
        <p14:creationId xmlns:p14="http://schemas.microsoft.com/office/powerpoint/2010/main" val="389033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sz="3100" dirty="0">
                <a:solidFill>
                  <a:srgbClr val="FFFFFF"/>
                </a:solidFill>
              </a:rPr>
              <a:t>God and Jesus warn the Jews in a few places, preparing them for the new Prophet, or new people</a:t>
            </a:r>
          </a:p>
        </p:txBody>
      </p:sp>
      <p:sp>
        <p:nvSpPr>
          <p:cNvPr id="3" name="Content Placeholder 2"/>
          <p:cNvSpPr>
            <a:spLocks noGrp="1"/>
          </p:cNvSpPr>
          <p:nvPr>
            <p:ph idx="1"/>
          </p:nvPr>
        </p:nvSpPr>
        <p:spPr>
          <a:xfrm>
            <a:off x="6090574" y="801866"/>
            <a:ext cx="5306084" cy="5230634"/>
          </a:xfrm>
        </p:spPr>
        <p:txBody>
          <a:bodyPr anchor="ctr">
            <a:normAutofit lnSpcReduction="10000"/>
          </a:bodyPr>
          <a:lstStyle/>
          <a:p>
            <a:pPr marL="0" indent="0">
              <a:buNone/>
            </a:pPr>
            <a:r>
              <a:rPr lang="en-US" sz="2400" b="1" dirty="0">
                <a:solidFill>
                  <a:srgbClr val="FF0000"/>
                </a:solidFill>
              </a:rPr>
              <a:t>(OT) Deuteronomy 31:27</a:t>
            </a:r>
          </a:p>
          <a:p>
            <a:pPr marL="0" indent="0">
              <a:buNone/>
            </a:pPr>
            <a:r>
              <a:rPr lang="en-US" sz="2400" dirty="0">
                <a:solidFill>
                  <a:srgbClr val="000000"/>
                </a:solidFill>
              </a:rPr>
              <a:t>“They have provoked Me to jealousy by </a:t>
            </a:r>
            <a:r>
              <a:rPr lang="en-US" sz="2400" i="1" dirty="0">
                <a:solidFill>
                  <a:srgbClr val="000000"/>
                </a:solidFill>
              </a:rPr>
              <a:t>what</a:t>
            </a:r>
            <a:r>
              <a:rPr lang="en-US" sz="2400" dirty="0">
                <a:solidFill>
                  <a:srgbClr val="000000"/>
                </a:solidFill>
              </a:rPr>
              <a:t> is not God; They have moved Me to anger by their foolish idols. But I will provoke them (Jews) to jealousy by </a:t>
            </a:r>
            <a:r>
              <a:rPr lang="en-US" sz="2400" i="1" dirty="0">
                <a:solidFill>
                  <a:srgbClr val="000000"/>
                </a:solidFill>
              </a:rPr>
              <a:t>those </a:t>
            </a:r>
            <a:r>
              <a:rPr lang="en-US" sz="2400" b="1" i="1" u="sng" dirty="0">
                <a:solidFill>
                  <a:srgbClr val="000000"/>
                </a:solidFill>
              </a:rPr>
              <a:t>who are</a:t>
            </a:r>
            <a:r>
              <a:rPr lang="en-US" sz="2400" b="1" u="sng" dirty="0">
                <a:solidFill>
                  <a:srgbClr val="000000"/>
                </a:solidFill>
              </a:rPr>
              <a:t> not a nation</a:t>
            </a:r>
            <a:r>
              <a:rPr lang="en-US" sz="2400" dirty="0">
                <a:solidFill>
                  <a:srgbClr val="000000"/>
                </a:solidFill>
              </a:rPr>
              <a:t>; I will move them to anger by a </a:t>
            </a:r>
            <a:r>
              <a:rPr lang="en-US" sz="2400" b="1" u="sng" dirty="0">
                <a:solidFill>
                  <a:srgbClr val="000000"/>
                </a:solidFill>
              </a:rPr>
              <a:t>foolish nation</a:t>
            </a:r>
            <a:r>
              <a:rPr lang="en-US" sz="2400" b="1" dirty="0">
                <a:solidFill>
                  <a:srgbClr val="000000"/>
                </a:solidFill>
              </a:rPr>
              <a:t>.”</a:t>
            </a:r>
          </a:p>
          <a:p>
            <a:pPr marL="0" indent="0">
              <a:buNone/>
            </a:pPr>
            <a:endParaRPr lang="en-US" sz="2400" b="1" u="sng" dirty="0">
              <a:solidFill>
                <a:srgbClr val="000000"/>
              </a:solidFill>
            </a:endParaRPr>
          </a:p>
          <a:p>
            <a:pPr marL="0" indent="0">
              <a:buNone/>
            </a:pPr>
            <a:r>
              <a:rPr lang="en-US" sz="2400" b="1" dirty="0">
                <a:solidFill>
                  <a:srgbClr val="FF0000"/>
                </a:solidFill>
              </a:rPr>
              <a:t>(NT) Matthew 21:43</a:t>
            </a:r>
          </a:p>
          <a:p>
            <a:pPr marL="0" indent="0">
              <a:buNone/>
            </a:pPr>
            <a:r>
              <a:rPr lang="en-US" sz="2400" dirty="0">
                <a:solidFill>
                  <a:srgbClr val="000000"/>
                </a:solidFill>
              </a:rPr>
              <a:t>“Therefore I say unto you (Jews), the Kingdom of God </a:t>
            </a:r>
            <a:r>
              <a:rPr lang="en-US" sz="2400" b="1" dirty="0">
                <a:solidFill>
                  <a:srgbClr val="000000"/>
                </a:solidFill>
              </a:rPr>
              <a:t>shall be taken away from you </a:t>
            </a:r>
            <a:r>
              <a:rPr lang="en-US" sz="2400" dirty="0">
                <a:solidFill>
                  <a:srgbClr val="000000"/>
                </a:solidFill>
              </a:rPr>
              <a:t>(Jews), and shall be given to a nation bringing the fruits thereof.”</a:t>
            </a:r>
            <a:endParaRPr lang="en-GB" sz="2400" dirty="0">
              <a:solidFill>
                <a:srgbClr val="000000"/>
              </a:solidFill>
            </a:endParaRPr>
          </a:p>
        </p:txBody>
      </p:sp>
      <p:sp>
        <p:nvSpPr>
          <p:cNvPr id="4" name="Date Placeholder 3">
            <a:extLst>
              <a:ext uri="{FF2B5EF4-FFF2-40B4-BE49-F238E27FC236}">
                <a16:creationId xmlns:a16="http://schemas.microsoft.com/office/drawing/2014/main" id="{06B6353E-FCCC-48DB-8FD3-0CCE0078CA7C}"/>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4CC7E0D-8348-44D3-BCA2-4A9E4361B67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AFA453DF-656D-44A1-8956-BDCF223A5CBE}"/>
              </a:ext>
            </a:extLst>
          </p:cNvPr>
          <p:cNvSpPr>
            <a:spLocks noGrp="1"/>
          </p:cNvSpPr>
          <p:nvPr>
            <p:ph type="sldNum" sz="quarter" idx="12"/>
          </p:nvPr>
        </p:nvSpPr>
        <p:spPr/>
        <p:txBody>
          <a:bodyPr/>
          <a:lstStyle/>
          <a:p>
            <a:fld id="{9C34C810-059C-4551-8D0F-61E3E79FC1CC}" type="slidenum">
              <a:rPr lang="en-GB" smtClean="0"/>
              <a:t>11</a:t>
            </a:fld>
            <a:endParaRPr lang="en-GB"/>
          </a:p>
        </p:txBody>
      </p:sp>
    </p:spTree>
    <p:extLst>
      <p:ext uri="{BB962C8B-B14F-4D97-AF65-F5344CB8AC3E}">
        <p14:creationId xmlns:p14="http://schemas.microsoft.com/office/powerpoint/2010/main" val="196679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2A</a:t>
            </a:r>
          </a:p>
          <a:p>
            <a:r>
              <a:rPr lang="en-US" sz="5400" dirty="0">
                <a:solidFill>
                  <a:srgbClr val="FFFFFF"/>
                </a:solidFill>
              </a:rPr>
              <a:t>Muhammad (saw) </a:t>
            </a:r>
            <a:br>
              <a:rPr lang="en-US" sz="5400" dirty="0">
                <a:solidFill>
                  <a:srgbClr val="FFFFFF"/>
                </a:solidFill>
              </a:rPr>
            </a:br>
            <a:r>
              <a:rPr lang="en-US" sz="5400" dirty="0">
                <a:solidFill>
                  <a:srgbClr val="FFFFFF"/>
                </a:solidFill>
              </a:rPr>
              <a:t>prophesied in the </a:t>
            </a:r>
            <a:br>
              <a:rPr lang="en-US" sz="5400" dirty="0">
                <a:solidFill>
                  <a:srgbClr val="FFFFFF"/>
                </a:solidFill>
              </a:rPr>
            </a:br>
            <a:r>
              <a:rPr lang="en-US" sz="5400" dirty="0">
                <a:solidFill>
                  <a:srgbClr val="FFFFFF"/>
                </a:solidFill>
              </a:rPr>
              <a:t>Old Testament</a:t>
            </a:r>
          </a:p>
        </p:txBody>
      </p:sp>
      <p:sp>
        <p:nvSpPr>
          <p:cNvPr id="2" name="Date Placeholder 1">
            <a:extLst>
              <a:ext uri="{FF2B5EF4-FFF2-40B4-BE49-F238E27FC236}">
                <a16:creationId xmlns:a16="http://schemas.microsoft.com/office/drawing/2014/main" id="{177006D8-2DBC-4F6B-BCEE-DC9B76F4B895}"/>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58676B47-5E2D-4598-B237-01ADB68290F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FE30A18C-E635-4A93-BFA4-CB2E776556B5}"/>
              </a:ext>
            </a:extLst>
          </p:cNvPr>
          <p:cNvSpPr>
            <a:spLocks noGrp="1"/>
          </p:cNvSpPr>
          <p:nvPr>
            <p:ph type="sldNum" sz="quarter" idx="12"/>
          </p:nvPr>
        </p:nvSpPr>
        <p:spPr/>
        <p:txBody>
          <a:bodyPr/>
          <a:lstStyle/>
          <a:p>
            <a:fld id="{9C34C810-059C-4551-8D0F-61E3E79FC1CC}" type="slidenum">
              <a:rPr lang="en-GB" smtClean="0"/>
              <a:t>12</a:t>
            </a:fld>
            <a:endParaRPr lang="en-GB"/>
          </a:p>
        </p:txBody>
      </p:sp>
    </p:spTree>
    <p:extLst>
      <p:ext uri="{BB962C8B-B14F-4D97-AF65-F5344CB8AC3E}">
        <p14:creationId xmlns:p14="http://schemas.microsoft.com/office/powerpoint/2010/main" val="80866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a:solidFill>
                  <a:srgbClr val="FFFFFF"/>
                </a:solidFill>
              </a:rPr>
              <a:t>Prophecy 1</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8059972F-5E3D-4464-9E52-F64274EDC068}"/>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D2A3CEFE-19DB-477C-A672-93AADFAA612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F97375B7-8D9C-4849-8D20-4DB83822E0F2}"/>
              </a:ext>
            </a:extLst>
          </p:cNvPr>
          <p:cNvSpPr>
            <a:spLocks noGrp="1"/>
          </p:cNvSpPr>
          <p:nvPr>
            <p:ph type="sldNum" sz="quarter" idx="12"/>
          </p:nvPr>
        </p:nvSpPr>
        <p:spPr/>
        <p:txBody>
          <a:bodyPr/>
          <a:lstStyle/>
          <a:p>
            <a:fld id="{9C34C810-059C-4551-8D0F-61E3E79FC1CC}" type="slidenum">
              <a:rPr lang="en-GB" smtClean="0"/>
              <a:t>13</a:t>
            </a:fld>
            <a:endParaRPr lang="en-GB"/>
          </a:p>
        </p:txBody>
      </p:sp>
    </p:spTree>
    <p:extLst>
      <p:ext uri="{BB962C8B-B14F-4D97-AF65-F5344CB8AC3E}">
        <p14:creationId xmlns:p14="http://schemas.microsoft.com/office/powerpoint/2010/main" val="196801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9EE-DCFE-4A14-B92D-A7A9F8C519E8}"/>
              </a:ext>
            </a:extLst>
          </p:cNvPr>
          <p:cNvSpPr>
            <a:spLocks noGrp="1"/>
          </p:cNvSpPr>
          <p:nvPr>
            <p:ph type="title"/>
          </p:nvPr>
        </p:nvSpPr>
        <p:spPr/>
        <p:txBody>
          <a:bodyPr/>
          <a:lstStyle/>
          <a:p>
            <a:pPr algn="ctr"/>
            <a:r>
              <a:rPr lang="en-US" b="1" dirty="0"/>
              <a:t>John 1:19-20</a:t>
            </a:r>
          </a:p>
        </p:txBody>
      </p:sp>
      <p:sp>
        <p:nvSpPr>
          <p:cNvPr id="3" name="Content Placeholder 2">
            <a:extLst>
              <a:ext uri="{FF2B5EF4-FFF2-40B4-BE49-F238E27FC236}">
                <a16:creationId xmlns:a16="http://schemas.microsoft.com/office/drawing/2014/main" id="{A73360E4-EE3E-4402-9017-832C15C4B4CF}"/>
              </a:ext>
            </a:extLst>
          </p:cNvPr>
          <p:cNvSpPr>
            <a:spLocks noGrp="1"/>
          </p:cNvSpPr>
          <p:nvPr>
            <p:ph idx="1"/>
          </p:nvPr>
        </p:nvSpPr>
        <p:spPr/>
        <p:txBody>
          <a:bodyPr/>
          <a:lstStyle/>
          <a:p>
            <a:pPr marL="0" indent="0" algn="ctr" hangingPunct="0">
              <a:buNone/>
            </a:pPr>
            <a:r>
              <a:rPr lang="en-US" dirty="0">
                <a:latin typeface="+mj-lt"/>
                <a:ea typeface="Times New Roman" panose="02020603050405020304" pitchFamily="18" charset="0"/>
              </a:rPr>
              <a:t>“And this is the record of John (the Baptist), when the Jews sent priests and Levites from Jerusalem to ask him, Who art thou?  And he confessed, and denied not; but confessed, I am not the Christ.  And they asked him, What then? Art thou Elias? And he saith, I am not. </a:t>
            </a:r>
            <a:r>
              <a:rPr lang="en-US" sz="4000" b="1" dirty="0">
                <a:latin typeface="+mj-lt"/>
                <a:ea typeface="Times New Roman" panose="02020603050405020304" pitchFamily="18" charset="0"/>
              </a:rPr>
              <a:t>Art thou </a:t>
            </a:r>
            <a:r>
              <a:rPr lang="en-US" sz="4000" b="1" u="sng" dirty="0">
                <a:latin typeface="+mj-lt"/>
                <a:ea typeface="Times New Roman" panose="02020603050405020304" pitchFamily="18" charset="0"/>
              </a:rPr>
              <a:t>that Prophet</a:t>
            </a:r>
            <a:r>
              <a:rPr lang="en-US" dirty="0">
                <a:latin typeface="+mj-lt"/>
                <a:ea typeface="Times New Roman" panose="02020603050405020304" pitchFamily="18" charset="0"/>
              </a:rPr>
              <a:t>? And he answered, </a:t>
            </a:r>
            <a:r>
              <a:rPr lang="en-US" u="sng" dirty="0">
                <a:latin typeface="+mj-lt"/>
                <a:ea typeface="Times New Roman" panose="02020603050405020304" pitchFamily="18" charset="0"/>
              </a:rPr>
              <a:t>No</a:t>
            </a:r>
            <a:r>
              <a:rPr lang="en-US" dirty="0">
                <a:latin typeface="+mj-lt"/>
                <a:ea typeface="Times New Roman" panose="02020603050405020304" pitchFamily="18" charset="0"/>
              </a:rPr>
              <a:t>.”</a:t>
            </a:r>
          </a:p>
        </p:txBody>
      </p:sp>
      <p:sp>
        <p:nvSpPr>
          <p:cNvPr id="4" name="Date Placeholder 3">
            <a:extLst>
              <a:ext uri="{FF2B5EF4-FFF2-40B4-BE49-F238E27FC236}">
                <a16:creationId xmlns:a16="http://schemas.microsoft.com/office/drawing/2014/main" id="{CEE99474-ABF3-4B2E-A4F1-085F0F0E4F23}"/>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5193866E-F983-40B3-8B03-CD0BEE5211F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40B437BA-094F-4F97-9599-7E6F233FF751}"/>
              </a:ext>
            </a:extLst>
          </p:cNvPr>
          <p:cNvSpPr>
            <a:spLocks noGrp="1"/>
          </p:cNvSpPr>
          <p:nvPr>
            <p:ph type="sldNum" sz="quarter" idx="12"/>
          </p:nvPr>
        </p:nvSpPr>
        <p:spPr/>
        <p:txBody>
          <a:bodyPr/>
          <a:lstStyle/>
          <a:p>
            <a:fld id="{9C34C810-059C-4551-8D0F-61E3E79FC1CC}" type="slidenum">
              <a:rPr lang="en-GB" smtClean="0"/>
              <a:t>14</a:t>
            </a:fld>
            <a:endParaRPr lang="en-GB"/>
          </a:p>
        </p:txBody>
      </p:sp>
    </p:spTree>
    <p:extLst>
      <p:ext uri="{BB962C8B-B14F-4D97-AF65-F5344CB8AC3E}">
        <p14:creationId xmlns:p14="http://schemas.microsoft.com/office/powerpoint/2010/main" val="296064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9EE-DCFE-4A14-B92D-A7A9F8C519E8}"/>
              </a:ext>
            </a:extLst>
          </p:cNvPr>
          <p:cNvSpPr>
            <a:spLocks noGrp="1"/>
          </p:cNvSpPr>
          <p:nvPr>
            <p:ph type="title"/>
          </p:nvPr>
        </p:nvSpPr>
        <p:spPr/>
        <p:txBody>
          <a:bodyPr/>
          <a:lstStyle/>
          <a:p>
            <a:pPr algn="ctr"/>
            <a:r>
              <a:rPr lang="en-US" b="1" dirty="0"/>
              <a:t>Deuteronomy 18:18</a:t>
            </a:r>
          </a:p>
        </p:txBody>
      </p:sp>
      <p:sp>
        <p:nvSpPr>
          <p:cNvPr id="3" name="Content Placeholder 2">
            <a:extLst>
              <a:ext uri="{FF2B5EF4-FFF2-40B4-BE49-F238E27FC236}">
                <a16:creationId xmlns:a16="http://schemas.microsoft.com/office/drawing/2014/main" id="{A73360E4-EE3E-4402-9017-832C15C4B4CF}"/>
              </a:ext>
            </a:extLst>
          </p:cNvPr>
          <p:cNvSpPr>
            <a:spLocks noGrp="1"/>
          </p:cNvSpPr>
          <p:nvPr>
            <p:ph idx="1"/>
          </p:nvPr>
        </p:nvSpPr>
        <p:spPr/>
        <p:txBody>
          <a:bodyPr/>
          <a:lstStyle/>
          <a:p>
            <a:pPr marL="0" indent="0" algn="ctr" hangingPunct="0">
              <a:buNone/>
            </a:pPr>
            <a:r>
              <a:rPr lang="en-US" dirty="0"/>
              <a:t>“I (God) will raise them up a </a:t>
            </a:r>
            <a:r>
              <a:rPr lang="en-US" b="1" dirty="0"/>
              <a:t>Prophet</a:t>
            </a:r>
            <a:r>
              <a:rPr lang="en-US" dirty="0"/>
              <a:t> from among their brethren, like unto thee (Moses), and will put my words in his mouth; and he shall speak unto them all that I shall command him.”</a:t>
            </a:r>
            <a:endParaRPr lang="en-US" dirty="0">
              <a:latin typeface="+mj-lt"/>
              <a:ea typeface="Times New Roman" panose="02020603050405020304" pitchFamily="18" charset="0"/>
            </a:endParaRPr>
          </a:p>
        </p:txBody>
      </p:sp>
      <p:sp>
        <p:nvSpPr>
          <p:cNvPr id="4" name="Date Placeholder 3">
            <a:extLst>
              <a:ext uri="{FF2B5EF4-FFF2-40B4-BE49-F238E27FC236}">
                <a16:creationId xmlns:a16="http://schemas.microsoft.com/office/drawing/2014/main" id="{F2A63D1D-A91C-4496-9AE0-BAF19448AEEA}"/>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26F96598-12DE-4FFB-AD9E-28EE988AF52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7A0BF072-05ED-44EA-B9FD-FD95292EB8CB}"/>
              </a:ext>
            </a:extLst>
          </p:cNvPr>
          <p:cNvSpPr>
            <a:spLocks noGrp="1"/>
          </p:cNvSpPr>
          <p:nvPr>
            <p:ph type="sldNum" sz="quarter" idx="12"/>
          </p:nvPr>
        </p:nvSpPr>
        <p:spPr/>
        <p:txBody>
          <a:bodyPr/>
          <a:lstStyle/>
          <a:p>
            <a:fld id="{9C34C810-059C-4551-8D0F-61E3E79FC1CC}" type="slidenum">
              <a:rPr lang="en-GB" smtClean="0"/>
              <a:t>15</a:t>
            </a:fld>
            <a:endParaRPr lang="en-GB"/>
          </a:p>
        </p:txBody>
      </p:sp>
    </p:spTree>
    <p:extLst>
      <p:ext uri="{BB962C8B-B14F-4D97-AF65-F5344CB8AC3E}">
        <p14:creationId xmlns:p14="http://schemas.microsoft.com/office/powerpoint/2010/main" val="395283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5E5C-F75A-4C63-8687-23DDFF305B3E}"/>
              </a:ext>
            </a:extLst>
          </p:cNvPr>
          <p:cNvSpPr>
            <a:spLocks noGrp="1"/>
          </p:cNvSpPr>
          <p:nvPr>
            <p:ph type="title"/>
          </p:nvPr>
        </p:nvSpPr>
        <p:spPr/>
        <p:txBody>
          <a:bodyPr/>
          <a:lstStyle/>
          <a:p>
            <a:r>
              <a:rPr lang="en-US" dirty="0"/>
              <a:t>The Promised Prophets description</a:t>
            </a:r>
          </a:p>
        </p:txBody>
      </p:sp>
      <p:sp>
        <p:nvSpPr>
          <p:cNvPr id="3" name="Content Placeholder 2">
            <a:extLst>
              <a:ext uri="{FF2B5EF4-FFF2-40B4-BE49-F238E27FC236}">
                <a16:creationId xmlns:a16="http://schemas.microsoft.com/office/drawing/2014/main" id="{0B0600D1-ED01-42F0-9161-4B24A04860D9}"/>
              </a:ext>
            </a:extLst>
          </p:cNvPr>
          <p:cNvSpPr>
            <a:spLocks noGrp="1"/>
          </p:cNvSpPr>
          <p:nvPr>
            <p:ph idx="1"/>
          </p:nvPr>
        </p:nvSpPr>
        <p:spPr/>
        <p:txBody>
          <a:bodyPr/>
          <a:lstStyle/>
          <a:p>
            <a:r>
              <a:rPr lang="en-US" dirty="0"/>
              <a:t>Among their brethren</a:t>
            </a:r>
          </a:p>
          <a:p>
            <a:r>
              <a:rPr lang="en-US" dirty="0"/>
              <a:t>Someone similar to Moses</a:t>
            </a:r>
          </a:p>
          <a:p>
            <a:r>
              <a:rPr lang="en-US" dirty="0"/>
              <a:t>God will dictate his words to him </a:t>
            </a:r>
          </a:p>
          <a:p>
            <a:endParaRPr lang="en-US" dirty="0"/>
          </a:p>
        </p:txBody>
      </p:sp>
      <p:sp>
        <p:nvSpPr>
          <p:cNvPr id="4" name="Date Placeholder 3">
            <a:extLst>
              <a:ext uri="{FF2B5EF4-FFF2-40B4-BE49-F238E27FC236}">
                <a16:creationId xmlns:a16="http://schemas.microsoft.com/office/drawing/2014/main" id="{90EB358F-188F-4A1B-BE9B-280142A86C9A}"/>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8CD4790E-97ED-447C-85D2-18CDED5FAFB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84A9A5B0-8032-47A8-9638-240C5F2E39A5}"/>
              </a:ext>
            </a:extLst>
          </p:cNvPr>
          <p:cNvSpPr>
            <a:spLocks noGrp="1"/>
          </p:cNvSpPr>
          <p:nvPr>
            <p:ph type="sldNum" sz="quarter" idx="12"/>
          </p:nvPr>
        </p:nvSpPr>
        <p:spPr/>
        <p:txBody>
          <a:bodyPr/>
          <a:lstStyle/>
          <a:p>
            <a:fld id="{9C34C810-059C-4551-8D0F-61E3E79FC1CC}" type="slidenum">
              <a:rPr lang="en-GB" smtClean="0"/>
              <a:t>16</a:t>
            </a:fld>
            <a:endParaRPr lang="en-GB"/>
          </a:p>
        </p:txBody>
      </p:sp>
    </p:spTree>
    <p:extLst>
      <p:ext uri="{BB962C8B-B14F-4D97-AF65-F5344CB8AC3E}">
        <p14:creationId xmlns:p14="http://schemas.microsoft.com/office/powerpoint/2010/main" val="158321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13DE-0FB3-4693-9E91-FCA69B1CE528}"/>
              </a:ext>
            </a:extLst>
          </p:cNvPr>
          <p:cNvSpPr>
            <a:spLocks noGrp="1"/>
          </p:cNvSpPr>
          <p:nvPr>
            <p:ph type="title"/>
          </p:nvPr>
        </p:nvSpPr>
        <p:spPr/>
        <p:txBody>
          <a:bodyPr/>
          <a:lstStyle/>
          <a:p>
            <a:r>
              <a:rPr lang="en-US" dirty="0"/>
              <a:t>Among their brethren</a:t>
            </a:r>
          </a:p>
        </p:txBody>
      </p:sp>
      <p:sp>
        <p:nvSpPr>
          <p:cNvPr id="3" name="Content Placeholder 2">
            <a:extLst>
              <a:ext uri="{FF2B5EF4-FFF2-40B4-BE49-F238E27FC236}">
                <a16:creationId xmlns:a16="http://schemas.microsoft.com/office/drawing/2014/main" id="{2131F3EE-2602-47ED-9078-A05A33F3B731}"/>
              </a:ext>
            </a:extLst>
          </p:cNvPr>
          <p:cNvSpPr>
            <a:spLocks noGrp="1"/>
          </p:cNvSpPr>
          <p:nvPr>
            <p:ph idx="1"/>
          </p:nvPr>
        </p:nvSpPr>
        <p:spPr>
          <a:xfrm>
            <a:off x="838200" y="1825625"/>
            <a:ext cx="5728063" cy="4351338"/>
          </a:xfrm>
        </p:spPr>
        <p:txBody>
          <a:bodyPr/>
          <a:lstStyle/>
          <a:p>
            <a:pPr marL="0" indent="0">
              <a:buNone/>
            </a:pPr>
            <a:r>
              <a:rPr lang="en-US" b="1" dirty="0"/>
              <a:t>Genesis 16:12</a:t>
            </a:r>
          </a:p>
          <a:p>
            <a:pPr marL="0" indent="0">
              <a:buNone/>
            </a:pPr>
            <a:r>
              <a:rPr lang="en-US" dirty="0"/>
              <a:t>'AND HE (ISHMAEL) SHALL DWELL IN THE PRESENCE OF ALL HIS BRETHREN.' </a:t>
            </a:r>
          </a:p>
        </p:txBody>
      </p:sp>
      <p:pic>
        <p:nvPicPr>
          <p:cNvPr id="6146" name="Picture 2" descr="Related image">
            <a:extLst>
              <a:ext uri="{FF2B5EF4-FFF2-40B4-BE49-F238E27FC236}">
                <a16:creationId xmlns:a16="http://schemas.microsoft.com/office/drawing/2014/main" id="{78CF21A5-247F-4CB2-BB39-5F997C8FB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812" y="133864"/>
            <a:ext cx="4267200" cy="6590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B045DB-3B1C-4514-872D-2C4C25769559}"/>
              </a:ext>
            </a:extLst>
          </p:cNvPr>
          <p:cNvSpPr/>
          <p:nvPr/>
        </p:nvSpPr>
        <p:spPr>
          <a:xfrm>
            <a:off x="7193280" y="681037"/>
            <a:ext cx="1611086" cy="231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6ADF4C48-5DDE-4BFA-831A-2EE926FACC36}"/>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3196BCFF-13D2-4D8F-AC25-DE98277BA21D}"/>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6B45EE5B-D690-4551-B7FA-9E410E668D10}"/>
              </a:ext>
            </a:extLst>
          </p:cNvPr>
          <p:cNvSpPr>
            <a:spLocks noGrp="1"/>
          </p:cNvSpPr>
          <p:nvPr>
            <p:ph type="sldNum" sz="quarter" idx="12"/>
          </p:nvPr>
        </p:nvSpPr>
        <p:spPr/>
        <p:txBody>
          <a:bodyPr/>
          <a:lstStyle/>
          <a:p>
            <a:fld id="{9C34C810-059C-4551-8D0F-61E3E79FC1CC}" type="slidenum">
              <a:rPr lang="en-GB" smtClean="0"/>
              <a:t>17</a:t>
            </a:fld>
            <a:endParaRPr lang="en-GB"/>
          </a:p>
        </p:txBody>
      </p:sp>
    </p:spTree>
    <p:extLst>
      <p:ext uri="{BB962C8B-B14F-4D97-AF65-F5344CB8AC3E}">
        <p14:creationId xmlns:p14="http://schemas.microsoft.com/office/powerpoint/2010/main" val="102671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13DE-0FB3-4693-9E91-FCA69B1CE528}"/>
              </a:ext>
            </a:extLst>
          </p:cNvPr>
          <p:cNvSpPr>
            <a:spLocks noGrp="1"/>
          </p:cNvSpPr>
          <p:nvPr>
            <p:ph type="title"/>
          </p:nvPr>
        </p:nvSpPr>
        <p:spPr/>
        <p:txBody>
          <a:bodyPr/>
          <a:lstStyle/>
          <a:p>
            <a:r>
              <a:rPr lang="en-US" dirty="0"/>
              <a:t>A Prophet like Moses</a:t>
            </a:r>
          </a:p>
        </p:txBody>
      </p:sp>
      <p:sp>
        <p:nvSpPr>
          <p:cNvPr id="3" name="Content Placeholder 2">
            <a:extLst>
              <a:ext uri="{FF2B5EF4-FFF2-40B4-BE49-F238E27FC236}">
                <a16:creationId xmlns:a16="http://schemas.microsoft.com/office/drawing/2014/main" id="{2131F3EE-2602-47ED-9078-A05A33F3B731}"/>
              </a:ext>
            </a:extLst>
          </p:cNvPr>
          <p:cNvSpPr>
            <a:spLocks noGrp="1"/>
          </p:cNvSpPr>
          <p:nvPr>
            <p:ph idx="1"/>
          </p:nvPr>
        </p:nvSpPr>
        <p:spPr>
          <a:xfrm>
            <a:off x="838200" y="1538243"/>
            <a:ext cx="11423469" cy="1196249"/>
          </a:xfrm>
        </p:spPr>
        <p:txBody>
          <a:bodyPr/>
          <a:lstStyle/>
          <a:p>
            <a:pPr marL="0" indent="0">
              <a:buNone/>
            </a:pPr>
            <a:r>
              <a:rPr lang="en-US" b="1" dirty="0"/>
              <a:t>Deuteronomy 34:10</a:t>
            </a:r>
          </a:p>
          <a:p>
            <a:pPr marL="0" indent="0">
              <a:buNone/>
            </a:pPr>
            <a:r>
              <a:rPr lang="en-US" dirty="0"/>
              <a:t>“And there arose NOT a prophet since in Israel LIKE unto Moses.”</a:t>
            </a:r>
          </a:p>
        </p:txBody>
      </p:sp>
      <p:sp>
        <p:nvSpPr>
          <p:cNvPr id="4" name="Date Placeholder 3">
            <a:extLst>
              <a:ext uri="{FF2B5EF4-FFF2-40B4-BE49-F238E27FC236}">
                <a16:creationId xmlns:a16="http://schemas.microsoft.com/office/drawing/2014/main" id="{E1900AD3-C2D4-4E4A-887B-215756939B60}"/>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5D9C526D-AB60-4B34-B53D-6B416B1CD2C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F1C8CB88-D7DD-40F3-A6C0-078854F80ED6}"/>
              </a:ext>
            </a:extLst>
          </p:cNvPr>
          <p:cNvSpPr>
            <a:spLocks noGrp="1"/>
          </p:cNvSpPr>
          <p:nvPr>
            <p:ph type="sldNum" sz="quarter" idx="12"/>
          </p:nvPr>
        </p:nvSpPr>
        <p:spPr/>
        <p:txBody>
          <a:bodyPr/>
          <a:lstStyle/>
          <a:p>
            <a:fld id="{9C34C810-059C-4551-8D0F-61E3E79FC1CC}" type="slidenum">
              <a:rPr lang="en-GB" smtClean="0"/>
              <a:t>18</a:t>
            </a:fld>
            <a:endParaRPr lang="en-GB"/>
          </a:p>
        </p:txBody>
      </p:sp>
    </p:spTree>
    <p:extLst>
      <p:ext uri="{BB962C8B-B14F-4D97-AF65-F5344CB8AC3E}">
        <p14:creationId xmlns:p14="http://schemas.microsoft.com/office/powerpoint/2010/main" val="118689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D16F-2FEF-4B0C-AB59-A7537FF6C6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11FDD7-0BA3-40FC-AD01-7889DF6CC4C4}"/>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3004D274-98A7-4720-8BC7-9C2175405714}"/>
              </a:ext>
            </a:extLst>
          </p:cNvPr>
          <p:cNvGraphicFramePr>
            <a:graphicFrameLocks noGrp="1"/>
          </p:cNvGraphicFramePr>
          <p:nvPr>
            <p:extLst>
              <p:ext uri="{D42A27DB-BD31-4B8C-83A1-F6EECF244321}">
                <p14:modId xmlns:p14="http://schemas.microsoft.com/office/powerpoint/2010/main" val="2544551831"/>
              </p:ext>
            </p:extLst>
          </p:nvPr>
        </p:nvGraphicFramePr>
        <p:xfrm>
          <a:off x="949779" y="457200"/>
          <a:ext cx="10292442" cy="5943600"/>
        </p:xfrm>
        <a:graphic>
          <a:graphicData uri="http://schemas.openxmlformats.org/drawingml/2006/table">
            <a:tbl>
              <a:tblPr firstRow="1" bandRow="1">
                <a:tableStyleId>{5C22544A-7EE6-4342-B048-85BDC9FD1C3A}</a:tableStyleId>
              </a:tblPr>
              <a:tblGrid>
                <a:gridCol w="3430814">
                  <a:extLst>
                    <a:ext uri="{9D8B030D-6E8A-4147-A177-3AD203B41FA5}">
                      <a16:colId xmlns:a16="http://schemas.microsoft.com/office/drawing/2014/main" val="274762272"/>
                    </a:ext>
                  </a:extLst>
                </a:gridCol>
                <a:gridCol w="3430814">
                  <a:extLst>
                    <a:ext uri="{9D8B030D-6E8A-4147-A177-3AD203B41FA5}">
                      <a16:colId xmlns:a16="http://schemas.microsoft.com/office/drawing/2014/main" val="4033925573"/>
                    </a:ext>
                  </a:extLst>
                </a:gridCol>
                <a:gridCol w="3430814">
                  <a:extLst>
                    <a:ext uri="{9D8B030D-6E8A-4147-A177-3AD203B41FA5}">
                      <a16:colId xmlns:a16="http://schemas.microsoft.com/office/drawing/2014/main" val="1321404719"/>
                    </a:ext>
                  </a:extLst>
                </a:gridCol>
              </a:tblGrid>
              <a:tr h="274111">
                <a:tc>
                  <a:txBody>
                    <a:bodyPr/>
                    <a:lstStyle/>
                    <a:p>
                      <a:pPr algn="ctr"/>
                      <a:r>
                        <a:rPr lang="en-US" dirty="0">
                          <a:solidFill>
                            <a:schemeClr val="bg1"/>
                          </a:solidFill>
                        </a:rPr>
                        <a:t>Moses</a:t>
                      </a:r>
                    </a:p>
                    <a:p>
                      <a:pPr algn="ctr"/>
                      <a:r>
                        <a:rPr lang="en-US" sz="1200" dirty="0">
                          <a:solidFill>
                            <a:schemeClr val="bg1"/>
                          </a:solidFill>
                        </a:rPr>
                        <a:t>(peace be upon him)</a:t>
                      </a:r>
                    </a:p>
                  </a:txBody>
                  <a:tcPr>
                    <a:solidFill>
                      <a:schemeClr val="tx1"/>
                    </a:solidFill>
                  </a:tcPr>
                </a:tc>
                <a:tc>
                  <a:txBody>
                    <a:bodyPr/>
                    <a:lstStyle/>
                    <a:p>
                      <a:pPr algn="ctr"/>
                      <a:r>
                        <a:rPr lang="en-US" dirty="0">
                          <a:solidFill>
                            <a:schemeClr val="tx1"/>
                          </a:solidFill>
                        </a:rPr>
                        <a:t>Jesus</a:t>
                      </a:r>
                    </a:p>
                    <a:p>
                      <a:pPr algn="ctr"/>
                      <a:r>
                        <a:rPr lang="en-US" sz="1200" dirty="0">
                          <a:solidFill>
                            <a:schemeClr val="tx1"/>
                          </a:solidFill>
                        </a:rPr>
                        <a:t>(peace be upon him)</a:t>
                      </a:r>
                    </a:p>
                  </a:txBody>
                  <a:tcPr>
                    <a:solidFill>
                      <a:schemeClr val="accent1"/>
                    </a:solidFill>
                  </a:tcPr>
                </a:tc>
                <a:tc>
                  <a:txBody>
                    <a:bodyPr/>
                    <a:lstStyle/>
                    <a:p>
                      <a:pPr algn="ctr"/>
                      <a:r>
                        <a:rPr lang="en-US" dirty="0">
                          <a:solidFill>
                            <a:schemeClr val="tx1"/>
                          </a:solidFill>
                        </a:rPr>
                        <a:t>Muhammad</a:t>
                      </a:r>
                    </a:p>
                    <a:p>
                      <a:pPr algn="ctr"/>
                      <a:r>
                        <a:rPr lang="en-US" sz="1200" dirty="0">
                          <a:solidFill>
                            <a:schemeClr val="tx1"/>
                          </a:solidFill>
                        </a:rPr>
                        <a:t>(peace be upon him)</a:t>
                      </a:r>
                    </a:p>
                  </a:txBody>
                  <a:tcPr>
                    <a:solidFill>
                      <a:schemeClr val="accent6"/>
                    </a:solidFill>
                  </a:tcPr>
                </a:tc>
                <a:extLst>
                  <a:ext uri="{0D108BD9-81ED-4DB2-BD59-A6C34878D82A}">
                    <a16:rowId xmlns:a16="http://schemas.microsoft.com/office/drawing/2014/main" val="3405160587"/>
                  </a:ext>
                </a:extLst>
              </a:tr>
              <a:tr h="182741">
                <a:tc>
                  <a:txBody>
                    <a:bodyPr/>
                    <a:lstStyle/>
                    <a:p>
                      <a:pPr algn="ctr"/>
                      <a:r>
                        <a:rPr lang="en-US" dirty="0">
                          <a:solidFill>
                            <a:schemeClr val="tx1"/>
                          </a:solidFill>
                        </a:rPr>
                        <a:t>Natural Birth</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1523342116"/>
                  </a:ext>
                </a:extLst>
              </a:tr>
              <a:tr h="182741">
                <a:tc>
                  <a:txBody>
                    <a:bodyPr/>
                    <a:lstStyle/>
                    <a:p>
                      <a:pPr algn="ctr"/>
                      <a:r>
                        <a:rPr lang="en-US" dirty="0">
                          <a:solidFill>
                            <a:schemeClr val="tx1"/>
                          </a:solidFill>
                        </a:rPr>
                        <a:t>Had a Father and Mother</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2393580128"/>
                  </a:ext>
                </a:extLst>
              </a:tr>
              <a:tr h="182741">
                <a:tc>
                  <a:txBody>
                    <a:bodyPr/>
                    <a:lstStyle/>
                    <a:p>
                      <a:pPr algn="ctr"/>
                      <a:r>
                        <a:rPr lang="en-US" dirty="0">
                          <a:solidFill>
                            <a:schemeClr val="tx1"/>
                          </a:solidFill>
                        </a:rPr>
                        <a:t>Married</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4289443653"/>
                  </a:ext>
                </a:extLst>
              </a:tr>
              <a:tr h="182741">
                <a:tc>
                  <a:txBody>
                    <a:bodyPr/>
                    <a:lstStyle/>
                    <a:p>
                      <a:pPr algn="ctr"/>
                      <a:r>
                        <a:rPr lang="en-US" dirty="0">
                          <a:solidFill>
                            <a:schemeClr val="tx1"/>
                          </a:solidFill>
                        </a:rPr>
                        <a:t>Had Children</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2230254637"/>
                  </a:ext>
                </a:extLst>
              </a:tr>
              <a:tr h="182741">
                <a:tc>
                  <a:txBody>
                    <a:bodyPr/>
                    <a:lstStyle/>
                    <a:p>
                      <a:pPr algn="ctr"/>
                      <a:r>
                        <a:rPr lang="en-US" dirty="0">
                          <a:solidFill>
                            <a:schemeClr val="tx1"/>
                          </a:solidFill>
                        </a:rPr>
                        <a:t>Died naturally</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2134648959"/>
                  </a:ext>
                </a:extLst>
              </a:tr>
              <a:tr h="182741">
                <a:tc>
                  <a:txBody>
                    <a:bodyPr/>
                    <a:lstStyle/>
                    <a:p>
                      <a:pPr algn="ctr"/>
                      <a:r>
                        <a:rPr lang="en-US" dirty="0">
                          <a:solidFill>
                            <a:schemeClr val="tx1"/>
                          </a:solidFill>
                        </a:rPr>
                        <a:t>Prophet</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2486406819"/>
                  </a:ext>
                </a:extLst>
              </a:tr>
              <a:tr h="182741">
                <a:tc>
                  <a:txBody>
                    <a:bodyPr/>
                    <a:lstStyle/>
                    <a:p>
                      <a:pPr algn="ctr"/>
                      <a:r>
                        <a:rPr lang="en-US" dirty="0">
                          <a:solidFill>
                            <a:schemeClr val="tx1"/>
                          </a:solidFill>
                        </a:rPr>
                        <a:t>Brought New law</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3151376037"/>
                  </a:ext>
                </a:extLst>
              </a:tr>
              <a:tr h="182741">
                <a:tc>
                  <a:txBody>
                    <a:bodyPr/>
                    <a:lstStyle/>
                    <a:p>
                      <a:pPr algn="ctr"/>
                      <a:r>
                        <a:rPr lang="en-US" dirty="0">
                          <a:solidFill>
                            <a:schemeClr val="tx1"/>
                          </a:solidFill>
                        </a:rPr>
                        <a:t>Ruled as King</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2124834225"/>
                  </a:ext>
                </a:extLst>
              </a:tr>
              <a:tr h="182741">
                <a:tc>
                  <a:txBody>
                    <a:bodyPr/>
                    <a:lstStyle/>
                    <a:p>
                      <a:pPr algn="ctr"/>
                      <a:r>
                        <a:rPr lang="en-US" dirty="0">
                          <a:solidFill>
                            <a:schemeClr val="tx1"/>
                          </a:solidFill>
                        </a:rPr>
                        <a:t>Had a worldly kingdom</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3282801452"/>
                  </a:ext>
                </a:extLst>
              </a:tr>
              <a:tr h="182741">
                <a:tc>
                  <a:txBody>
                    <a:bodyPr/>
                    <a:lstStyle/>
                    <a:p>
                      <a:pPr algn="ctr"/>
                      <a:r>
                        <a:rPr lang="en-US" dirty="0">
                          <a:solidFill>
                            <a:schemeClr val="tx1"/>
                          </a:solidFill>
                        </a:rPr>
                        <a:t>Forced to migrate</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1528222247"/>
                  </a:ext>
                </a:extLst>
              </a:tr>
              <a:tr h="182741">
                <a:tc>
                  <a:txBody>
                    <a:bodyPr/>
                    <a:lstStyle/>
                    <a:p>
                      <a:pPr algn="ctr"/>
                      <a:r>
                        <a:rPr lang="en-US" dirty="0">
                          <a:solidFill>
                            <a:schemeClr val="tx1"/>
                          </a:solidFill>
                        </a:rPr>
                        <a:t>Fought with enemies</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2960043244"/>
                  </a:ext>
                </a:extLst>
              </a:tr>
              <a:tr h="182741">
                <a:tc>
                  <a:txBody>
                    <a:bodyPr/>
                    <a:lstStyle/>
                    <a:p>
                      <a:pPr algn="ctr"/>
                      <a:r>
                        <a:rPr lang="en-US" dirty="0">
                          <a:solidFill>
                            <a:schemeClr val="tx1"/>
                          </a:solidFill>
                        </a:rPr>
                        <a:t>Revelation written at his time</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3424804046"/>
                  </a:ext>
                </a:extLst>
              </a:tr>
              <a:tr h="319796">
                <a:tc>
                  <a:txBody>
                    <a:bodyPr/>
                    <a:lstStyle/>
                    <a:p>
                      <a:pPr algn="ctr"/>
                      <a:r>
                        <a:rPr lang="en-US" dirty="0">
                          <a:solidFill>
                            <a:schemeClr val="tx1"/>
                          </a:solidFill>
                        </a:rPr>
                        <a:t>Rejected first then accepted by his people</a:t>
                      </a:r>
                    </a:p>
                  </a:txBody>
                  <a:tcPr>
                    <a:solidFill>
                      <a:schemeClr val="bg1">
                        <a:lumMod val="85000"/>
                      </a:schemeClr>
                    </a:solidFill>
                  </a:tcPr>
                </a:tc>
                <a:tc>
                  <a:txBody>
                    <a:bodyPr/>
                    <a:lstStyle/>
                    <a:p>
                      <a:pPr algn="ctr"/>
                      <a:r>
                        <a:rPr lang="en-US" dirty="0">
                          <a:solidFill>
                            <a:schemeClr val="tx1"/>
                          </a:solidFill>
                        </a:rPr>
                        <a:t>X</a:t>
                      </a:r>
                    </a:p>
                  </a:txBody>
                  <a:tcPr>
                    <a:solidFill>
                      <a:schemeClr val="accent1">
                        <a:lumMod val="40000"/>
                        <a:lumOff val="60000"/>
                      </a:schemeClr>
                    </a:solidFill>
                  </a:tcPr>
                </a:tc>
                <a:tc>
                  <a:txBody>
                    <a:bodyPr/>
                    <a:lstStyle/>
                    <a:p>
                      <a:pPr algn="ctr"/>
                      <a:r>
                        <a:rPr lang="en-US" dirty="0">
                          <a:solidFill>
                            <a:schemeClr val="tx1"/>
                          </a:solidFill>
                        </a:rPr>
                        <a:t>/</a:t>
                      </a:r>
                    </a:p>
                  </a:txBody>
                  <a:tcPr>
                    <a:solidFill>
                      <a:schemeClr val="accent6">
                        <a:lumMod val="40000"/>
                        <a:lumOff val="60000"/>
                      </a:schemeClr>
                    </a:solidFill>
                  </a:tcPr>
                </a:tc>
                <a:extLst>
                  <a:ext uri="{0D108BD9-81ED-4DB2-BD59-A6C34878D82A}">
                    <a16:rowId xmlns:a16="http://schemas.microsoft.com/office/drawing/2014/main" val="3449250589"/>
                  </a:ext>
                </a:extLst>
              </a:tr>
              <a:tr h="182741">
                <a:tc>
                  <a:txBody>
                    <a:bodyPr/>
                    <a:lstStyle/>
                    <a:p>
                      <a:pPr algn="ctr"/>
                      <a:r>
                        <a:rPr lang="en-US" dirty="0">
                          <a:solidFill>
                            <a:schemeClr val="tx1"/>
                          </a:solidFill>
                        </a:rPr>
                        <a:t>Born in the House of Israel</a:t>
                      </a:r>
                    </a:p>
                  </a:txBody>
                  <a:tcPr>
                    <a:solidFill>
                      <a:schemeClr val="bg1">
                        <a:lumMod val="85000"/>
                      </a:schemeClr>
                    </a:solidFill>
                  </a:tcPr>
                </a:tc>
                <a:tc>
                  <a:txBody>
                    <a:bodyPr/>
                    <a:lstStyle/>
                    <a:p>
                      <a:pPr algn="ctr"/>
                      <a:r>
                        <a:rPr lang="en-US" dirty="0">
                          <a:solidFill>
                            <a:schemeClr val="tx1"/>
                          </a:solidFill>
                        </a:rPr>
                        <a:t>/</a:t>
                      </a:r>
                    </a:p>
                  </a:txBody>
                  <a:tcPr>
                    <a:solidFill>
                      <a:schemeClr val="accent1">
                        <a:lumMod val="40000"/>
                        <a:lumOff val="60000"/>
                      </a:schemeClr>
                    </a:solidFill>
                  </a:tcPr>
                </a:tc>
                <a:tc>
                  <a:txBody>
                    <a:bodyPr/>
                    <a:lstStyle/>
                    <a:p>
                      <a:pPr algn="ctr"/>
                      <a:r>
                        <a:rPr lang="en-US" dirty="0">
                          <a:solidFill>
                            <a:schemeClr val="tx1"/>
                          </a:solidFill>
                        </a:rPr>
                        <a:t>X</a:t>
                      </a:r>
                    </a:p>
                  </a:txBody>
                  <a:tcPr>
                    <a:solidFill>
                      <a:schemeClr val="accent6">
                        <a:lumMod val="40000"/>
                        <a:lumOff val="60000"/>
                      </a:schemeClr>
                    </a:solidFill>
                  </a:tcPr>
                </a:tc>
                <a:extLst>
                  <a:ext uri="{0D108BD9-81ED-4DB2-BD59-A6C34878D82A}">
                    <a16:rowId xmlns:a16="http://schemas.microsoft.com/office/drawing/2014/main" val="3160834003"/>
                  </a:ext>
                </a:extLst>
              </a:tr>
            </a:tbl>
          </a:graphicData>
        </a:graphic>
      </p:graphicFrame>
      <p:sp>
        <p:nvSpPr>
          <p:cNvPr id="5" name="Date Placeholder 4">
            <a:extLst>
              <a:ext uri="{FF2B5EF4-FFF2-40B4-BE49-F238E27FC236}">
                <a16:creationId xmlns:a16="http://schemas.microsoft.com/office/drawing/2014/main" id="{CC6B2793-9AF1-41B8-9B60-91A01EBC2B62}"/>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F654CFAA-2513-4A79-A087-B5EC7222EE5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4D405959-5F84-4B63-8363-6C95B1D7203D}"/>
              </a:ext>
            </a:extLst>
          </p:cNvPr>
          <p:cNvSpPr>
            <a:spLocks noGrp="1"/>
          </p:cNvSpPr>
          <p:nvPr>
            <p:ph type="sldNum" sz="quarter" idx="12"/>
          </p:nvPr>
        </p:nvSpPr>
        <p:spPr/>
        <p:txBody>
          <a:bodyPr/>
          <a:lstStyle/>
          <a:p>
            <a:fld id="{9C34C810-059C-4551-8D0F-61E3E79FC1CC}" type="slidenum">
              <a:rPr lang="en-GB" smtClean="0"/>
              <a:t>19</a:t>
            </a:fld>
            <a:endParaRPr lang="en-GB"/>
          </a:p>
        </p:txBody>
      </p:sp>
    </p:spTree>
    <p:extLst>
      <p:ext uri="{BB962C8B-B14F-4D97-AF65-F5344CB8AC3E}">
        <p14:creationId xmlns:p14="http://schemas.microsoft.com/office/powerpoint/2010/main" val="41335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GB" sz="2400" dirty="0"/>
              <a:t>This lecture was requested from a non-</a:t>
            </a:r>
            <a:r>
              <a:rPr lang="en-GB" sz="2400" dirty="0" err="1"/>
              <a:t>muslim</a:t>
            </a:r>
            <a:r>
              <a:rPr lang="en-GB" sz="2400" dirty="0"/>
              <a:t> audience (attendees of the weekly prophetic biography course), merely out of curiosity on “The prophecies about the arrival of the last Messenger in religious world scriptures– Prophet Muhammad”</a:t>
            </a:r>
          </a:p>
          <a:p>
            <a:r>
              <a:rPr lang="en-GB" sz="2400" dirty="0"/>
              <a:t>This lecture is </a:t>
            </a:r>
            <a:r>
              <a:rPr lang="en-GB" sz="2400" b="1" u="sng" dirty="0"/>
              <a:t>not</a:t>
            </a:r>
            <a:r>
              <a:rPr lang="en-GB" sz="2400" dirty="0"/>
              <a:t> a debate, or in any way to put down any other opinion, but merely an academical study of religious texts or comparative religion.</a:t>
            </a:r>
          </a:p>
          <a:p>
            <a:r>
              <a:rPr lang="en-GB" sz="2400" dirty="0"/>
              <a:t>Those present are here voluntarily and have the right to leave whenever they will. </a:t>
            </a:r>
          </a:p>
          <a:p>
            <a:r>
              <a:rPr lang="en-GB" sz="2400" dirty="0"/>
              <a:t>We acknowledge that we are all coming from different backgrounds, cultures and religions. We understand that we all differ on certain views and this should not instil hatred or intolerance for one another, but rather as teachers, professionals, academics and humans we should practice, preach and promote tolerance, love and respect for one another. </a:t>
            </a:r>
          </a:p>
          <a:p>
            <a:r>
              <a:rPr lang="en-GB" sz="2400" dirty="0"/>
              <a:t>This lecture series may contain views that are contrary to others and we apologise if anything is taken offensively. Any offence occurred is purely unintentional. </a:t>
            </a:r>
          </a:p>
          <a:p>
            <a:r>
              <a:rPr lang="en-GB" sz="2400" dirty="0"/>
              <a:t>This lecture series will try and give the attendees an insight into the various religious texts, prophecies and how Islamic scholars analyse them academically.</a:t>
            </a:r>
          </a:p>
          <a:p>
            <a:r>
              <a:rPr lang="en-GB" sz="2400" dirty="0"/>
              <a:t>This lecture series is in no means designed to convert or enforce an opinion on someone else. It is just one the analysis of religion from a perspective.</a:t>
            </a:r>
          </a:p>
          <a:p>
            <a:endParaRPr lang="en-GB" sz="2400" dirty="0"/>
          </a:p>
        </p:txBody>
      </p:sp>
      <p:sp>
        <p:nvSpPr>
          <p:cNvPr id="4" name="Slide Number Placeholder 3"/>
          <p:cNvSpPr>
            <a:spLocks noGrp="1"/>
          </p:cNvSpPr>
          <p:nvPr>
            <p:ph type="sldNum" sz="quarter" idx="12"/>
          </p:nvPr>
        </p:nvSpPr>
        <p:spPr/>
        <p:txBody>
          <a:bodyPr/>
          <a:lstStyle/>
          <a:p>
            <a:fld id="{10806DA5-E7E3-401E-9CC0-A5C56C0FA5E8}" type="slidenum">
              <a:rPr lang="en-GB" smtClean="0"/>
              <a:t>2</a:t>
            </a:fld>
            <a:endParaRPr lang="en-GB" dirty="0"/>
          </a:p>
        </p:txBody>
      </p:sp>
      <p:sp>
        <p:nvSpPr>
          <p:cNvPr id="6" name="Date Placeholder 5"/>
          <p:cNvSpPr>
            <a:spLocks noGrp="1"/>
          </p:cNvSpPr>
          <p:nvPr>
            <p:ph type="dt" sz="half" idx="10"/>
          </p:nvPr>
        </p:nvSpPr>
        <p:spPr/>
        <p:txBody>
          <a:bodyPr/>
          <a:lstStyle/>
          <a:p>
            <a:r>
              <a:rPr lang="en-US">
                <a:solidFill>
                  <a:schemeClr val="bg1">
                    <a:lumMod val="65000"/>
                  </a:schemeClr>
                </a:solidFill>
              </a:rPr>
              <a:t>copyright 2019</a:t>
            </a:r>
            <a:endParaRPr lang="en-GB" dirty="0">
              <a:solidFill>
                <a:schemeClr val="bg1">
                  <a:lumMod val="65000"/>
                </a:schemeClr>
              </a:solidFill>
            </a:endParaRPr>
          </a:p>
        </p:txBody>
      </p:sp>
      <p:sp>
        <p:nvSpPr>
          <p:cNvPr id="8" name="Footer Placeholder 7">
            <a:extLst>
              <a:ext uri="{FF2B5EF4-FFF2-40B4-BE49-F238E27FC236}">
                <a16:creationId xmlns:a16="http://schemas.microsoft.com/office/drawing/2014/main" id="{F45D64CB-A7DE-490B-9B6F-DCD5EC2AE37E}"/>
              </a:ext>
            </a:extLst>
          </p:cNvPr>
          <p:cNvSpPr>
            <a:spLocks noGrp="1"/>
          </p:cNvSpPr>
          <p:nvPr>
            <p:ph type="ftr" sz="quarter" idx="11"/>
          </p:nvPr>
        </p:nvSpPr>
        <p:spPr>
          <a:xfrm>
            <a:off x="4038600" y="6361928"/>
            <a:ext cx="4114800" cy="365125"/>
          </a:xfrm>
        </p:spPr>
        <p:txBody>
          <a:bodyPr/>
          <a:lstStyle/>
          <a:p>
            <a:r>
              <a:rPr lang="en-US" sz="800" dirty="0">
                <a:solidFill>
                  <a:schemeClr val="bg1">
                    <a:lumMod val="65000"/>
                  </a:schemeClr>
                </a:solidFill>
                <a:latin typeface="Trajan Pro" panose="02020502050506020301" pitchFamily="18" charset="0"/>
              </a:rPr>
              <a:t>This presentation was researched and compiled by: </a:t>
            </a:r>
          </a:p>
          <a:p>
            <a:r>
              <a:rPr lang="en-US" sz="1000" dirty="0">
                <a:solidFill>
                  <a:schemeClr val="bg1">
                    <a:lumMod val="65000"/>
                  </a:schemeClr>
                </a:solidFill>
                <a:latin typeface="Trajan Pro" panose="02020502050506020301" pitchFamily="18" charset="0"/>
              </a:rPr>
              <a:t>MONEEB MINHAS</a:t>
            </a:r>
            <a:endParaRPr lang="en-GB" sz="300" dirty="0"/>
          </a:p>
        </p:txBody>
      </p:sp>
    </p:spTree>
    <p:extLst>
      <p:ext uri="{BB962C8B-B14F-4D97-AF65-F5344CB8AC3E}">
        <p14:creationId xmlns:p14="http://schemas.microsoft.com/office/powerpoint/2010/main" val="24126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2CD6-C989-4651-94CA-099204732ED7}"/>
              </a:ext>
            </a:extLst>
          </p:cNvPr>
          <p:cNvSpPr>
            <a:spLocks noGrp="1"/>
          </p:cNvSpPr>
          <p:nvPr>
            <p:ph type="title"/>
          </p:nvPr>
        </p:nvSpPr>
        <p:spPr/>
        <p:txBody>
          <a:bodyPr/>
          <a:lstStyle/>
          <a:p>
            <a:r>
              <a:rPr lang="en-US" dirty="0"/>
              <a:t>Words in his mouth</a:t>
            </a:r>
          </a:p>
        </p:txBody>
      </p:sp>
      <p:sp>
        <p:nvSpPr>
          <p:cNvPr id="3" name="Content Placeholder 2">
            <a:extLst>
              <a:ext uri="{FF2B5EF4-FFF2-40B4-BE49-F238E27FC236}">
                <a16:creationId xmlns:a16="http://schemas.microsoft.com/office/drawing/2014/main" id="{207B3F5F-2CF0-4019-86A5-F9E670FC7A86}"/>
              </a:ext>
            </a:extLst>
          </p:cNvPr>
          <p:cNvSpPr>
            <a:spLocks noGrp="1"/>
          </p:cNvSpPr>
          <p:nvPr>
            <p:ph idx="1"/>
          </p:nvPr>
        </p:nvSpPr>
        <p:spPr/>
        <p:txBody>
          <a:bodyPr/>
          <a:lstStyle/>
          <a:p>
            <a:pPr marL="0" indent="0" algn="ctr">
              <a:buNone/>
            </a:pPr>
            <a:r>
              <a:rPr lang="en-US" dirty="0"/>
              <a:t>114 chapters of the Quran and 113 of them begin with:</a:t>
            </a:r>
          </a:p>
          <a:p>
            <a:pPr marL="0" indent="0" algn="ctr">
              <a:buNone/>
            </a:pPr>
            <a:endParaRPr lang="en-US" sz="4400" dirty="0"/>
          </a:p>
          <a:p>
            <a:pPr marL="0" indent="0" algn="ctr">
              <a:buNone/>
            </a:pPr>
            <a:r>
              <a:rPr lang="en-US" sz="4400" dirty="0"/>
              <a:t>“In the name of God…”</a:t>
            </a:r>
          </a:p>
          <a:p>
            <a:pPr marL="0" indent="0" algn="ctr">
              <a:buNone/>
            </a:pPr>
            <a:endParaRPr lang="en-US" sz="4400" dirty="0"/>
          </a:p>
        </p:txBody>
      </p:sp>
      <p:pic>
        <p:nvPicPr>
          <p:cNvPr id="5126" name="Picture 6" descr="Image result for bismillah in arabic">
            <a:extLst>
              <a:ext uri="{FF2B5EF4-FFF2-40B4-BE49-F238E27FC236}">
                <a16:creationId xmlns:a16="http://schemas.microsoft.com/office/drawing/2014/main" id="{57C1987C-4A9C-4669-B121-9D81DB13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454" y="3805238"/>
            <a:ext cx="8763000" cy="23717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C9C57B9-98E0-4154-9B7C-0B3E25D14C6B}"/>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A474E2D-EA44-4459-B12D-D8817996B17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EFB0F5EB-CE13-4784-B8C5-40FB61CDAC0A}"/>
              </a:ext>
            </a:extLst>
          </p:cNvPr>
          <p:cNvSpPr>
            <a:spLocks noGrp="1"/>
          </p:cNvSpPr>
          <p:nvPr>
            <p:ph type="sldNum" sz="quarter" idx="12"/>
          </p:nvPr>
        </p:nvSpPr>
        <p:spPr/>
        <p:txBody>
          <a:bodyPr/>
          <a:lstStyle/>
          <a:p>
            <a:fld id="{9C34C810-059C-4551-8D0F-61E3E79FC1CC}" type="slidenum">
              <a:rPr lang="en-GB" smtClean="0"/>
              <a:t>20</a:t>
            </a:fld>
            <a:endParaRPr lang="en-GB"/>
          </a:p>
        </p:txBody>
      </p:sp>
    </p:spTree>
    <p:extLst>
      <p:ext uri="{BB962C8B-B14F-4D97-AF65-F5344CB8AC3E}">
        <p14:creationId xmlns:p14="http://schemas.microsoft.com/office/powerpoint/2010/main" val="374100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D2AE-5B5C-45AC-BFC6-CEAB7FBF5BA2}"/>
              </a:ext>
            </a:extLst>
          </p:cNvPr>
          <p:cNvSpPr>
            <a:spLocks noGrp="1"/>
          </p:cNvSpPr>
          <p:nvPr>
            <p:ph type="title"/>
          </p:nvPr>
        </p:nvSpPr>
        <p:spPr/>
        <p:txBody>
          <a:bodyPr/>
          <a:lstStyle/>
          <a:p>
            <a:r>
              <a:rPr lang="en-US" dirty="0"/>
              <a:t>Words in his mouth</a:t>
            </a:r>
          </a:p>
        </p:txBody>
      </p:sp>
      <p:sp>
        <p:nvSpPr>
          <p:cNvPr id="3" name="Content Placeholder 2">
            <a:extLst>
              <a:ext uri="{FF2B5EF4-FFF2-40B4-BE49-F238E27FC236}">
                <a16:creationId xmlns:a16="http://schemas.microsoft.com/office/drawing/2014/main" id="{85974F79-A28C-484F-90A6-5C091E49A9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C702780-B487-46F8-8F26-9929A06C5F25}"/>
              </a:ext>
            </a:extLst>
          </p:cNvPr>
          <p:cNvPicPr>
            <a:picLocks noChangeAspect="1"/>
          </p:cNvPicPr>
          <p:nvPr/>
        </p:nvPicPr>
        <p:blipFill>
          <a:blip r:embed="rId2"/>
          <a:stretch>
            <a:fillRect/>
          </a:stretch>
        </p:blipFill>
        <p:spPr>
          <a:xfrm>
            <a:off x="2268923" y="1825625"/>
            <a:ext cx="7654153" cy="4739414"/>
          </a:xfrm>
          <a:prstGeom prst="rect">
            <a:avLst/>
          </a:prstGeom>
        </p:spPr>
      </p:pic>
      <p:sp>
        <p:nvSpPr>
          <p:cNvPr id="5" name="Rectangle 4">
            <a:extLst>
              <a:ext uri="{FF2B5EF4-FFF2-40B4-BE49-F238E27FC236}">
                <a16:creationId xmlns:a16="http://schemas.microsoft.com/office/drawing/2014/main" id="{026CA8F6-5F2E-4EB8-9E7A-A6D8666A7969}"/>
              </a:ext>
            </a:extLst>
          </p:cNvPr>
          <p:cNvSpPr/>
          <p:nvPr/>
        </p:nvSpPr>
        <p:spPr>
          <a:xfrm>
            <a:off x="2778034" y="2464526"/>
            <a:ext cx="6096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775CB1F7-45FB-4703-B949-57CE0401332B}"/>
              </a:ext>
            </a:extLst>
          </p:cNvPr>
          <p:cNvSpPr>
            <a:spLocks noGrp="1"/>
          </p:cNvSpPr>
          <p:nvPr>
            <p:ph type="dt" sz="half" idx="10"/>
          </p:nvPr>
        </p:nvSpPr>
        <p:spPr/>
        <p:txBody>
          <a:bodyPr/>
          <a:lstStyle/>
          <a:p>
            <a:r>
              <a:rPr lang="en-US"/>
              <a:t>copyright 2019</a:t>
            </a:r>
            <a:endParaRPr lang="en-GB"/>
          </a:p>
        </p:txBody>
      </p:sp>
      <p:sp>
        <p:nvSpPr>
          <p:cNvPr id="7" name="Footer Placeholder 6">
            <a:extLst>
              <a:ext uri="{FF2B5EF4-FFF2-40B4-BE49-F238E27FC236}">
                <a16:creationId xmlns:a16="http://schemas.microsoft.com/office/drawing/2014/main" id="{5046DAC9-528F-44EC-AC5D-2B87D6BF0A7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8" name="Slide Number Placeholder 7">
            <a:extLst>
              <a:ext uri="{FF2B5EF4-FFF2-40B4-BE49-F238E27FC236}">
                <a16:creationId xmlns:a16="http://schemas.microsoft.com/office/drawing/2014/main" id="{CAEC51E2-AF4B-435E-AD00-6C7A84D1E7D7}"/>
              </a:ext>
            </a:extLst>
          </p:cNvPr>
          <p:cNvSpPr>
            <a:spLocks noGrp="1"/>
          </p:cNvSpPr>
          <p:nvPr>
            <p:ph type="sldNum" sz="quarter" idx="12"/>
          </p:nvPr>
        </p:nvSpPr>
        <p:spPr/>
        <p:txBody>
          <a:bodyPr/>
          <a:lstStyle/>
          <a:p>
            <a:fld id="{9C34C810-059C-4551-8D0F-61E3E79FC1CC}" type="slidenum">
              <a:rPr lang="en-GB" smtClean="0"/>
              <a:t>21</a:t>
            </a:fld>
            <a:endParaRPr lang="en-GB"/>
          </a:p>
        </p:txBody>
      </p:sp>
    </p:spTree>
    <p:extLst>
      <p:ext uri="{BB962C8B-B14F-4D97-AF65-F5344CB8AC3E}">
        <p14:creationId xmlns:p14="http://schemas.microsoft.com/office/powerpoint/2010/main" val="6792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D2AE-5B5C-45AC-BFC6-CEAB7FBF5BA2}"/>
              </a:ext>
            </a:extLst>
          </p:cNvPr>
          <p:cNvSpPr>
            <a:spLocks noGrp="1"/>
          </p:cNvSpPr>
          <p:nvPr>
            <p:ph type="title"/>
          </p:nvPr>
        </p:nvSpPr>
        <p:spPr/>
        <p:txBody>
          <a:bodyPr/>
          <a:lstStyle/>
          <a:p>
            <a:r>
              <a:rPr lang="en-US" dirty="0"/>
              <a:t>Words in his mouth</a:t>
            </a:r>
          </a:p>
        </p:txBody>
      </p:sp>
      <p:sp>
        <p:nvSpPr>
          <p:cNvPr id="3" name="Content Placeholder 2">
            <a:extLst>
              <a:ext uri="{FF2B5EF4-FFF2-40B4-BE49-F238E27FC236}">
                <a16:creationId xmlns:a16="http://schemas.microsoft.com/office/drawing/2014/main" id="{85974F79-A28C-484F-90A6-5C091E49A9DB}"/>
              </a:ext>
            </a:extLst>
          </p:cNvPr>
          <p:cNvSpPr>
            <a:spLocks noGrp="1"/>
          </p:cNvSpPr>
          <p:nvPr>
            <p:ph idx="1"/>
          </p:nvPr>
        </p:nvSpPr>
        <p:spPr>
          <a:xfrm>
            <a:off x="838200" y="1825625"/>
            <a:ext cx="3498669" cy="4351338"/>
          </a:xfrm>
        </p:spPr>
        <p:txBody>
          <a:bodyPr/>
          <a:lstStyle/>
          <a:p>
            <a:pPr marL="0" indent="0">
              <a:buNone/>
            </a:pPr>
            <a:r>
              <a:rPr lang="en-US" dirty="0"/>
              <a:t>First verses to be revealed to Muhammad:</a:t>
            </a:r>
          </a:p>
          <a:p>
            <a:pPr marL="0" indent="0">
              <a:buNone/>
            </a:pPr>
            <a:endParaRPr lang="en-US" dirty="0"/>
          </a:p>
          <a:p>
            <a:pPr marL="0" indent="0">
              <a:buNone/>
            </a:pPr>
            <a:r>
              <a:rPr lang="en-US" dirty="0"/>
              <a:t>READ</a:t>
            </a:r>
          </a:p>
          <a:p>
            <a:pPr marL="0" indent="0">
              <a:buNone/>
            </a:pPr>
            <a:r>
              <a:rPr lang="en-US" dirty="0"/>
              <a:t>RECITE</a:t>
            </a:r>
          </a:p>
          <a:p>
            <a:pPr marL="0" indent="0">
              <a:buNone/>
            </a:pPr>
            <a:r>
              <a:rPr lang="en-US" dirty="0"/>
              <a:t>REPEAT</a:t>
            </a:r>
          </a:p>
        </p:txBody>
      </p:sp>
      <p:pic>
        <p:nvPicPr>
          <p:cNvPr id="6" name="Picture 5">
            <a:extLst>
              <a:ext uri="{FF2B5EF4-FFF2-40B4-BE49-F238E27FC236}">
                <a16:creationId xmlns:a16="http://schemas.microsoft.com/office/drawing/2014/main" id="{F57508A8-C50B-4C9D-BFCB-4F5D3168AAC0}"/>
              </a:ext>
            </a:extLst>
          </p:cNvPr>
          <p:cNvPicPr>
            <a:picLocks noChangeAspect="1"/>
          </p:cNvPicPr>
          <p:nvPr/>
        </p:nvPicPr>
        <p:blipFill>
          <a:blip r:embed="rId2"/>
          <a:stretch>
            <a:fillRect/>
          </a:stretch>
        </p:blipFill>
        <p:spPr>
          <a:xfrm>
            <a:off x="4543755" y="1470517"/>
            <a:ext cx="6899309" cy="5387483"/>
          </a:xfrm>
          <a:prstGeom prst="rect">
            <a:avLst/>
          </a:prstGeom>
        </p:spPr>
      </p:pic>
      <p:sp>
        <p:nvSpPr>
          <p:cNvPr id="4" name="Date Placeholder 3">
            <a:extLst>
              <a:ext uri="{FF2B5EF4-FFF2-40B4-BE49-F238E27FC236}">
                <a16:creationId xmlns:a16="http://schemas.microsoft.com/office/drawing/2014/main" id="{88A5191C-239C-4402-9B0B-BFD29EE68238}"/>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904F24C1-5AC2-4250-A541-96C2368B0D0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51871CA0-DF11-47AD-B309-921A3E658E57}"/>
              </a:ext>
            </a:extLst>
          </p:cNvPr>
          <p:cNvSpPr>
            <a:spLocks noGrp="1"/>
          </p:cNvSpPr>
          <p:nvPr>
            <p:ph type="sldNum" sz="quarter" idx="12"/>
          </p:nvPr>
        </p:nvSpPr>
        <p:spPr/>
        <p:txBody>
          <a:bodyPr/>
          <a:lstStyle/>
          <a:p>
            <a:fld id="{9C34C810-059C-4551-8D0F-61E3E79FC1CC}" type="slidenum">
              <a:rPr lang="en-GB" smtClean="0"/>
              <a:t>22</a:t>
            </a:fld>
            <a:endParaRPr lang="en-GB"/>
          </a:p>
        </p:txBody>
      </p:sp>
    </p:spTree>
    <p:extLst>
      <p:ext uri="{BB962C8B-B14F-4D97-AF65-F5344CB8AC3E}">
        <p14:creationId xmlns:p14="http://schemas.microsoft.com/office/powerpoint/2010/main" val="2948774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2</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79F3525B-45E8-43B8-A0F1-AE85FD7D88F1}"/>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4683CCB2-5031-4DBD-A449-DCAADD35EE3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7B171718-D0B7-49B8-8482-56681885280B}"/>
              </a:ext>
            </a:extLst>
          </p:cNvPr>
          <p:cNvSpPr>
            <a:spLocks noGrp="1"/>
          </p:cNvSpPr>
          <p:nvPr>
            <p:ph type="sldNum" sz="quarter" idx="12"/>
          </p:nvPr>
        </p:nvSpPr>
        <p:spPr/>
        <p:txBody>
          <a:bodyPr/>
          <a:lstStyle/>
          <a:p>
            <a:fld id="{9C34C810-059C-4551-8D0F-61E3E79FC1CC}" type="slidenum">
              <a:rPr lang="en-GB" smtClean="0"/>
              <a:t>23</a:t>
            </a:fld>
            <a:endParaRPr lang="en-GB"/>
          </a:p>
        </p:txBody>
      </p:sp>
    </p:spTree>
    <p:extLst>
      <p:ext uri="{BB962C8B-B14F-4D97-AF65-F5344CB8AC3E}">
        <p14:creationId xmlns:p14="http://schemas.microsoft.com/office/powerpoint/2010/main" val="2865593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9EE-DCFE-4A14-B92D-A7A9F8C519E8}"/>
              </a:ext>
            </a:extLst>
          </p:cNvPr>
          <p:cNvSpPr>
            <a:spLocks noGrp="1"/>
          </p:cNvSpPr>
          <p:nvPr>
            <p:ph type="title"/>
          </p:nvPr>
        </p:nvSpPr>
        <p:spPr/>
        <p:txBody>
          <a:bodyPr/>
          <a:lstStyle/>
          <a:p>
            <a:pPr algn="ctr"/>
            <a:r>
              <a:rPr lang="en-US" b="1" dirty="0"/>
              <a:t>Isaiah 29:12</a:t>
            </a:r>
          </a:p>
        </p:txBody>
      </p:sp>
      <p:sp>
        <p:nvSpPr>
          <p:cNvPr id="3" name="Content Placeholder 2">
            <a:extLst>
              <a:ext uri="{FF2B5EF4-FFF2-40B4-BE49-F238E27FC236}">
                <a16:creationId xmlns:a16="http://schemas.microsoft.com/office/drawing/2014/main" id="{A73360E4-EE3E-4402-9017-832C15C4B4CF}"/>
              </a:ext>
            </a:extLst>
          </p:cNvPr>
          <p:cNvSpPr>
            <a:spLocks noGrp="1"/>
          </p:cNvSpPr>
          <p:nvPr>
            <p:ph idx="1"/>
          </p:nvPr>
        </p:nvSpPr>
        <p:spPr/>
        <p:txBody>
          <a:bodyPr/>
          <a:lstStyle/>
          <a:p>
            <a:pPr marL="0" indent="0" algn="ctr" hangingPunct="0">
              <a:buNone/>
            </a:pPr>
            <a:r>
              <a:rPr lang="en-US" dirty="0"/>
              <a:t>“And the book is delivered to him who is unlearned, saying </a:t>
            </a:r>
            <a:r>
              <a:rPr lang="en-US" b="1" u="sng" dirty="0"/>
              <a:t>read</a:t>
            </a:r>
            <a:r>
              <a:rPr lang="en-US" dirty="0"/>
              <a:t>, I pray thee; and he replied </a:t>
            </a:r>
            <a:r>
              <a:rPr lang="en-US" b="1" u="sng" dirty="0"/>
              <a:t>I am not learned</a:t>
            </a:r>
            <a:r>
              <a:rPr lang="en-US" dirty="0"/>
              <a:t>”</a:t>
            </a:r>
            <a:endParaRPr lang="en-US" dirty="0">
              <a:latin typeface="+mj-lt"/>
              <a:ea typeface="Times New Roman" panose="02020603050405020304" pitchFamily="18" charset="0"/>
            </a:endParaRPr>
          </a:p>
        </p:txBody>
      </p:sp>
      <p:sp>
        <p:nvSpPr>
          <p:cNvPr id="4" name="Date Placeholder 3">
            <a:extLst>
              <a:ext uri="{FF2B5EF4-FFF2-40B4-BE49-F238E27FC236}">
                <a16:creationId xmlns:a16="http://schemas.microsoft.com/office/drawing/2014/main" id="{D6122108-BD32-4D75-B822-3C9A5872CD15}"/>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49A62B6-B418-4E78-94C6-D127DF50A8B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B9D05863-AF85-4F13-9D1A-0A9D21D0E7C3}"/>
              </a:ext>
            </a:extLst>
          </p:cNvPr>
          <p:cNvSpPr>
            <a:spLocks noGrp="1"/>
          </p:cNvSpPr>
          <p:nvPr>
            <p:ph type="sldNum" sz="quarter" idx="12"/>
          </p:nvPr>
        </p:nvSpPr>
        <p:spPr/>
        <p:txBody>
          <a:bodyPr/>
          <a:lstStyle/>
          <a:p>
            <a:fld id="{9C34C810-059C-4551-8D0F-61E3E79FC1CC}" type="slidenum">
              <a:rPr lang="en-GB" smtClean="0"/>
              <a:t>24</a:t>
            </a:fld>
            <a:endParaRPr lang="en-GB"/>
          </a:p>
        </p:txBody>
      </p:sp>
    </p:spTree>
    <p:extLst>
      <p:ext uri="{BB962C8B-B14F-4D97-AF65-F5344CB8AC3E}">
        <p14:creationId xmlns:p14="http://schemas.microsoft.com/office/powerpoint/2010/main" val="423542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3</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79690A37-53E2-47AE-9130-E2A295DAA840}"/>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A2832989-9D20-458B-A8C0-74524A1F44A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3AD75DF1-A871-4951-B447-C29DBA68E98D}"/>
              </a:ext>
            </a:extLst>
          </p:cNvPr>
          <p:cNvSpPr>
            <a:spLocks noGrp="1"/>
          </p:cNvSpPr>
          <p:nvPr>
            <p:ph type="sldNum" sz="quarter" idx="12"/>
          </p:nvPr>
        </p:nvSpPr>
        <p:spPr/>
        <p:txBody>
          <a:bodyPr/>
          <a:lstStyle/>
          <a:p>
            <a:fld id="{9C34C810-059C-4551-8D0F-61E3E79FC1CC}" type="slidenum">
              <a:rPr lang="en-GB" smtClean="0"/>
              <a:t>25</a:t>
            </a:fld>
            <a:endParaRPr lang="en-GB"/>
          </a:p>
        </p:txBody>
      </p:sp>
    </p:spTree>
    <p:extLst>
      <p:ext uri="{BB962C8B-B14F-4D97-AF65-F5344CB8AC3E}">
        <p14:creationId xmlns:p14="http://schemas.microsoft.com/office/powerpoint/2010/main" val="2315946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9EE-DCFE-4A14-B92D-A7A9F8C519E8}"/>
              </a:ext>
            </a:extLst>
          </p:cNvPr>
          <p:cNvSpPr>
            <a:spLocks noGrp="1"/>
          </p:cNvSpPr>
          <p:nvPr>
            <p:ph type="title"/>
          </p:nvPr>
        </p:nvSpPr>
        <p:spPr/>
        <p:txBody>
          <a:bodyPr/>
          <a:lstStyle/>
          <a:p>
            <a:pPr algn="ctr"/>
            <a:r>
              <a:rPr lang="en-US" b="1" dirty="0"/>
              <a:t>Isaiah 21:7</a:t>
            </a:r>
          </a:p>
        </p:txBody>
      </p:sp>
      <p:sp>
        <p:nvSpPr>
          <p:cNvPr id="3" name="Content Placeholder 2">
            <a:extLst>
              <a:ext uri="{FF2B5EF4-FFF2-40B4-BE49-F238E27FC236}">
                <a16:creationId xmlns:a16="http://schemas.microsoft.com/office/drawing/2014/main" id="{A73360E4-EE3E-4402-9017-832C15C4B4CF}"/>
              </a:ext>
            </a:extLst>
          </p:cNvPr>
          <p:cNvSpPr>
            <a:spLocks noGrp="1"/>
          </p:cNvSpPr>
          <p:nvPr>
            <p:ph idx="1"/>
          </p:nvPr>
        </p:nvSpPr>
        <p:spPr/>
        <p:txBody>
          <a:bodyPr/>
          <a:lstStyle/>
          <a:p>
            <a:pPr marL="0" indent="0" algn="ctr">
              <a:buNone/>
            </a:pPr>
            <a:r>
              <a:rPr lang="en-US" dirty="0"/>
              <a:t>Isaiah’s vision:</a:t>
            </a:r>
          </a:p>
          <a:p>
            <a:pPr marL="0" indent="0" algn="ctr">
              <a:buNone/>
            </a:pPr>
            <a:endParaRPr lang="en-US" dirty="0"/>
          </a:p>
          <a:p>
            <a:pPr marL="0" indent="0" algn="ctr">
              <a:buNone/>
            </a:pPr>
            <a:r>
              <a:rPr lang="en-US" dirty="0"/>
              <a:t>“And he saw a chariot [with] a couple of horsemen, a chariot of asses, [and] a </a:t>
            </a:r>
            <a:r>
              <a:rPr lang="en-US" b="1" u="sng" dirty="0"/>
              <a:t>chariot of camels</a:t>
            </a:r>
            <a:r>
              <a:rPr lang="en-US" dirty="0"/>
              <a:t>.”</a:t>
            </a:r>
          </a:p>
          <a:p>
            <a:pPr marL="0" indent="0" algn="ctr">
              <a:buNone/>
            </a:pPr>
            <a:endParaRPr lang="en-US" dirty="0"/>
          </a:p>
          <a:p>
            <a:pPr marL="0" indent="0" algn="ctr">
              <a:buNone/>
            </a:pPr>
            <a:r>
              <a:rPr lang="en-US" dirty="0"/>
              <a:t>Horsemen…to represent Solomon’s reign</a:t>
            </a:r>
          </a:p>
          <a:p>
            <a:pPr marL="0" indent="0" algn="ctr">
              <a:buNone/>
            </a:pPr>
            <a:r>
              <a:rPr lang="en-US" dirty="0"/>
              <a:t>Donkeys…to represent reign of Jesus Christ</a:t>
            </a:r>
          </a:p>
          <a:p>
            <a:pPr marL="0" indent="0" algn="ctr">
              <a:buNone/>
            </a:pPr>
            <a:r>
              <a:rPr lang="en-US" dirty="0"/>
              <a:t>Camels…to represent reign of Prophet Muhammad.</a:t>
            </a:r>
          </a:p>
        </p:txBody>
      </p:sp>
      <p:sp>
        <p:nvSpPr>
          <p:cNvPr id="4" name="Date Placeholder 3">
            <a:extLst>
              <a:ext uri="{FF2B5EF4-FFF2-40B4-BE49-F238E27FC236}">
                <a16:creationId xmlns:a16="http://schemas.microsoft.com/office/drawing/2014/main" id="{466C9817-E8C0-4BF6-AE38-E16907F99B30}"/>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6C3A6F73-7997-46C3-A6D1-738A77F87E5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53500272-C4CC-42F3-822A-B3251618F504}"/>
              </a:ext>
            </a:extLst>
          </p:cNvPr>
          <p:cNvSpPr>
            <a:spLocks noGrp="1"/>
          </p:cNvSpPr>
          <p:nvPr>
            <p:ph type="sldNum" sz="quarter" idx="12"/>
          </p:nvPr>
        </p:nvSpPr>
        <p:spPr/>
        <p:txBody>
          <a:bodyPr/>
          <a:lstStyle/>
          <a:p>
            <a:fld id="{9C34C810-059C-4551-8D0F-61E3E79FC1CC}" type="slidenum">
              <a:rPr lang="en-GB" smtClean="0"/>
              <a:t>26</a:t>
            </a:fld>
            <a:endParaRPr lang="en-GB"/>
          </a:p>
        </p:txBody>
      </p:sp>
    </p:spTree>
    <p:extLst>
      <p:ext uri="{BB962C8B-B14F-4D97-AF65-F5344CB8AC3E}">
        <p14:creationId xmlns:p14="http://schemas.microsoft.com/office/powerpoint/2010/main" val="38473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4</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58221190-4981-4762-BB9A-8D22026E352C}"/>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A0E7A123-6CF6-450E-AF38-96E2E4E8C00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08E14962-782D-4FF2-B0AE-32D3B32BFAB9}"/>
              </a:ext>
            </a:extLst>
          </p:cNvPr>
          <p:cNvSpPr>
            <a:spLocks noGrp="1"/>
          </p:cNvSpPr>
          <p:nvPr>
            <p:ph type="sldNum" sz="quarter" idx="12"/>
          </p:nvPr>
        </p:nvSpPr>
        <p:spPr/>
        <p:txBody>
          <a:bodyPr/>
          <a:lstStyle/>
          <a:p>
            <a:fld id="{9C34C810-059C-4551-8D0F-61E3E79FC1CC}" type="slidenum">
              <a:rPr lang="en-GB" smtClean="0"/>
              <a:t>27</a:t>
            </a:fld>
            <a:endParaRPr lang="en-GB"/>
          </a:p>
        </p:txBody>
      </p:sp>
    </p:spTree>
    <p:extLst>
      <p:ext uri="{BB962C8B-B14F-4D97-AF65-F5344CB8AC3E}">
        <p14:creationId xmlns:p14="http://schemas.microsoft.com/office/powerpoint/2010/main" val="194297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9EE-DCFE-4A14-B92D-A7A9F8C519E8}"/>
              </a:ext>
            </a:extLst>
          </p:cNvPr>
          <p:cNvSpPr>
            <a:spLocks noGrp="1"/>
          </p:cNvSpPr>
          <p:nvPr>
            <p:ph type="title"/>
          </p:nvPr>
        </p:nvSpPr>
        <p:spPr/>
        <p:txBody>
          <a:bodyPr/>
          <a:lstStyle/>
          <a:p>
            <a:pPr algn="ctr"/>
            <a:r>
              <a:rPr lang="en-US" b="1" dirty="0"/>
              <a:t>Isaiah 42</a:t>
            </a:r>
          </a:p>
        </p:txBody>
      </p:sp>
      <p:sp>
        <p:nvSpPr>
          <p:cNvPr id="3" name="Content Placeholder 2">
            <a:extLst>
              <a:ext uri="{FF2B5EF4-FFF2-40B4-BE49-F238E27FC236}">
                <a16:creationId xmlns:a16="http://schemas.microsoft.com/office/drawing/2014/main" id="{A73360E4-EE3E-4402-9017-832C15C4B4CF}"/>
              </a:ext>
            </a:extLst>
          </p:cNvPr>
          <p:cNvSpPr>
            <a:spLocks noGrp="1"/>
          </p:cNvSpPr>
          <p:nvPr>
            <p:ph idx="1"/>
          </p:nvPr>
        </p:nvSpPr>
        <p:spPr>
          <a:xfrm>
            <a:off x="926336" y="1825625"/>
            <a:ext cx="10515600" cy="4351338"/>
          </a:xfrm>
        </p:spPr>
        <p:txBody>
          <a:bodyPr>
            <a:normAutofit lnSpcReduction="10000"/>
          </a:bodyPr>
          <a:lstStyle/>
          <a:p>
            <a:pPr marL="0" indent="0" algn="ctr" hangingPunct="0">
              <a:buNone/>
            </a:pPr>
            <a:r>
              <a:rPr lang="en-US" dirty="0"/>
              <a:t>“Here is my </a:t>
            </a:r>
            <a:r>
              <a:rPr lang="en-US" b="1" dirty="0"/>
              <a:t>servant</a:t>
            </a:r>
            <a:r>
              <a:rPr lang="en-US" dirty="0"/>
              <a:t>, whom I uphold, my </a:t>
            </a:r>
            <a:r>
              <a:rPr lang="en-US" b="1" dirty="0"/>
              <a:t>chosen one</a:t>
            </a:r>
            <a:r>
              <a:rPr lang="en-US" dirty="0"/>
              <a:t> in whom I delight; I will put my Spirit on him, and he will bring justice to the </a:t>
            </a:r>
            <a:r>
              <a:rPr lang="en-US" b="1" dirty="0"/>
              <a:t>Gentiles</a:t>
            </a:r>
            <a:r>
              <a:rPr lang="en-US" dirty="0"/>
              <a:t>. </a:t>
            </a:r>
          </a:p>
          <a:p>
            <a:pPr marL="0" indent="0" algn="ctr" hangingPunct="0">
              <a:buNone/>
            </a:pPr>
            <a:r>
              <a:rPr lang="en-US" b="1" dirty="0"/>
              <a:t>He will not raise his voice in the marketplace</a:t>
            </a:r>
            <a:r>
              <a:rPr lang="en-US" dirty="0"/>
              <a:t>….</a:t>
            </a:r>
            <a:br>
              <a:rPr lang="en-US" dirty="0"/>
            </a:br>
            <a:r>
              <a:rPr lang="en-US" dirty="0"/>
              <a:t>In faithfulness he will bring forth justice; he will not falter or be discouraged till he establishes justice on earth…In his teaching the </a:t>
            </a:r>
            <a:r>
              <a:rPr lang="en-US" b="1" dirty="0"/>
              <a:t>islands</a:t>
            </a:r>
            <a:r>
              <a:rPr lang="en-US" dirty="0"/>
              <a:t> will put their hope.” I will give you for a covenant of humanity, for a </a:t>
            </a:r>
            <a:r>
              <a:rPr lang="en-US" b="1" dirty="0"/>
              <a:t>light of the Gentiles</a:t>
            </a:r>
            <a:r>
              <a:rPr lang="en-US" dirty="0"/>
              <a:t>…sing unto the Lord a </a:t>
            </a:r>
            <a:r>
              <a:rPr lang="en-US" b="1" dirty="0"/>
              <a:t>new song (law</a:t>
            </a:r>
            <a:r>
              <a:rPr lang="en-US" dirty="0"/>
              <a:t>)…the </a:t>
            </a:r>
            <a:r>
              <a:rPr lang="en-US" b="1" dirty="0"/>
              <a:t>villages that </a:t>
            </a:r>
            <a:r>
              <a:rPr lang="en-US" b="1" u="sng" dirty="0" err="1"/>
              <a:t>Kedar</a:t>
            </a:r>
            <a:r>
              <a:rPr lang="en-US" dirty="0"/>
              <a:t> inhabits, let the people of </a:t>
            </a:r>
            <a:r>
              <a:rPr lang="en-US" b="1" u="sng" dirty="0" err="1"/>
              <a:t>Sela</a:t>
            </a:r>
            <a:r>
              <a:rPr lang="en-US" dirty="0"/>
              <a:t> sing for joy…I will not forsaken them…They will be greatly ashamed, those who </a:t>
            </a:r>
            <a:r>
              <a:rPr lang="en-US" b="1" dirty="0"/>
              <a:t>trust in idols </a:t>
            </a:r>
            <a:r>
              <a:rPr lang="en-US" dirty="0"/>
              <a:t>and carved images and say ‘You are our gods!” </a:t>
            </a:r>
            <a:endParaRPr lang="en-US" b="1" dirty="0"/>
          </a:p>
        </p:txBody>
      </p:sp>
      <p:sp>
        <p:nvSpPr>
          <p:cNvPr id="4" name="Date Placeholder 3">
            <a:extLst>
              <a:ext uri="{FF2B5EF4-FFF2-40B4-BE49-F238E27FC236}">
                <a16:creationId xmlns:a16="http://schemas.microsoft.com/office/drawing/2014/main" id="{D3973A16-83E7-4BFF-A410-95179C5C0C71}"/>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446D1DF-2631-4C36-A3C7-FEA19C421FA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E98B967D-2286-40A5-BF91-E0EECEECB4E6}"/>
              </a:ext>
            </a:extLst>
          </p:cNvPr>
          <p:cNvSpPr>
            <a:spLocks noGrp="1"/>
          </p:cNvSpPr>
          <p:nvPr>
            <p:ph type="sldNum" sz="quarter" idx="12"/>
          </p:nvPr>
        </p:nvSpPr>
        <p:spPr/>
        <p:txBody>
          <a:bodyPr/>
          <a:lstStyle/>
          <a:p>
            <a:fld id="{9C34C810-059C-4551-8D0F-61E3E79FC1CC}" type="slidenum">
              <a:rPr lang="en-GB" smtClean="0"/>
              <a:t>28</a:t>
            </a:fld>
            <a:endParaRPr lang="en-GB"/>
          </a:p>
        </p:txBody>
      </p:sp>
    </p:spTree>
    <p:extLst>
      <p:ext uri="{BB962C8B-B14F-4D97-AF65-F5344CB8AC3E}">
        <p14:creationId xmlns:p14="http://schemas.microsoft.com/office/powerpoint/2010/main" val="4247727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7DB5-888E-4023-9056-6959351827C5}"/>
              </a:ext>
            </a:extLst>
          </p:cNvPr>
          <p:cNvSpPr>
            <a:spLocks noGrp="1"/>
          </p:cNvSpPr>
          <p:nvPr>
            <p:ph type="title"/>
          </p:nvPr>
        </p:nvSpPr>
        <p:spPr/>
        <p:txBody>
          <a:bodyPr>
            <a:normAutofit/>
          </a:bodyPr>
          <a:lstStyle/>
          <a:p>
            <a:r>
              <a:rPr lang="en-US" sz="4000" b="1" dirty="0"/>
              <a:t>Titles of Prophet Muhammad mentioned</a:t>
            </a:r>
          </a:p>
        </p:txBody>
      </p:sp>
      <p:sp>
        <p:nvSpPr>
          <p:cNvPr id="3" name="Content Placeholder 2">
            <a:extLst>
              <a:ext uri="{FF2B5EF4-FFF2-40B4-BE49-F238E27FC236}">
                <a16:creationId xmlns:a16="http://schemas.microsoft.com/office/drawing/2014/main" id="{666443BE-F6E4-4DA8-BDF8-0BE195F150A5}"/>
              </a:ext>
            </a:extLst>
          </p:cNvPr>
          <p:cNvSpPr>
            <a:spLocks noGrp="1"/>
          </p:cNvSpPr>
          <p:nvPr>
            <p:ph idx="1"/>
          </p:nvPr>
        </p:nvSpPr>
        <p:spPr/>
        <p:txBody>
          <a:bodyPr>
            <a:normAutofit/>
          </a:bodyPr>
          <a:lstStyle/>
          <a:p>
            <a:r>
              <a:rPr lang="en-US" sz="3600" dirty="0"/>
              <a:t>Servant of God   -  Abdullah</a:t>
            </a:r>
          </a:p>
          <a:p>
            <a:r>
              <a:rPr lang="en-US" sz="3600" dirty="0"/>
              <a:t>Chosen one   -   </a:t>
            </a:r>
            <a:r>
              <a:rPr lang="en-US" sz="3600" dirty="0" err="1"/>
              <a:t>Mustafah</a:t>
            </a:r>
            <a:r>
              <a:rPr lang="en-US" sz="3600" dirty="0"/>
              <a:t> </a:t>
            </a:r>
          </a:p>
        </p:txBody>
      </p:sp>
      <p:sp>
        <p:nvSpPr>
          <p:cNvPr id="4" name="Date Placeholder 3">
            <a:extLst>
              <a:ext uri="{FF2B5EF4-FFF2-40B4-BE49-F238E27FC236}">
                <a16:creationId xmlns:a16="http://schemas.microsoft.com/office/drawing/2014/main" id="{0980CD67-BA85-498D-9625-3116AF97F936}"/>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DDC10607-CB64-4E4C-945A-A411F48EB17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CCA77CDF-7182-44A2-AC45-054BC8BB4BE0}"/>
              </a:ext>
            </a:extLst>
          </p:cNvPr>
          <p:cNvSpPr>
            <a:spLocks noGrp="1"/>
          </p:cNvSpPr>
          <p:nvPr>
            <p:ph type="sldNum" sz="quarter" idx="12"/>
          </p:nvPr>
        </p:nvSpPr>
        <p:spPr/>
        <p:txBody>
          <a:bodyPr/>
          <a:lstStyle/>
          <a:p>
            <a:fld id="{9C34C810-059C-4551-8D0F-61E3E79FC1CC}" type="slidenum">
              <a:rPr lang="en-GB" smtClean="0"/>
              <a:t>29</a:t>
            </a:fld>
            <a:endParaRPr lang="en-GB"/>
          </a:p>
        </p:txBody>
      </p:sp>
    </p:spTree>
    <p:extLst>
      <p:ext uri="{BB962C8B-B14F-4D97-AF65-F5344CB8AC3E}">
        <p14:creationId xmlns:p14="http://schemas.microsoft.com/office/powerpoint/2010/main" val="344580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2:</a:t>
            </a:r>
          </a:p>
          <a:p>
            <a:r>
              <a:rPr lang="en-GB" sz="5400" b="1" dirty="0">
                <a:solidFill>
                  <a:schemeClr val="bg1"/>
                </a:solidFill>
              </a:rPr>
              <a:t>Muhammad in Judeo-Christian Scriptures</a:t>
            </a:r>
          </a:p>
          <a:p>
            <a:r>
              <a:rPr lang="en-GB" sz="2600" b="1" dirty="0">
                <a:solidFill>
                  <a:schemeClr val="bg1"/>
                </a:solidFill>
              </a:rPr>
              <a:t>(Old Testament &amp; New Testament)</a:t>
            </a:r>
          </a:p>
        </p:txBody>
      </p:sp>
      <p:sp>
        <p:nvSpPr>
          <p:cNvPr id="2" name="Date Placeholder 1">
            <a:extLst>
              <a:ext uri="{FF2B5EF4-FFF2-40B4-BE49-F238E27FC236}">
                <a16:creationId xmlns:a16="http://schemas.microsoft.com/office/drawing/2014/main" id="{FCE439CC-BB0F-486D-9408-E4C94FE26F42}"/>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25A370FA-162E-469D-822B-2F219D2EA65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AC8533F3-1032-4676-A9D2-C8984DDC7268}"/>
              </a:ext>
            </a:extLst>
          </p:cNvPr>
          <p:cNvSpPr>
            <a:spLocks noGrp="1"/>
          </p:cNvSpPr>
          <p:nvPr>
            <p:ph type="sldNum" sz="quarter" idx="12"/>
          </p:nvPr>
        </p:nvSpPr>
        <p:spPr/>
        <p:txBody>
          <a:bodyPr/>
          <a:lstStyle/>
          <a:p>
            <a:fld id="{9C34C810-059C-4551-8D0F-61E3E79FC1CC}" type="slidenum">
              <a:rPr lang="en-GB" smtClean="0"/>
              <a:t>3</a:t>
            </a:fld>
            <a:endParaRPr lang="en-GB"/>
          </a:p>
        </p:txBody>
      </p:sp>
    </p:spTree>
    <p:extLst>
      <p:ext uri="{BB962C8B-B14F-4D97-AF65-F5344CB8AC3E}">
        <p14:creationId xmlns:p14="http://schemas.microsoft.com/office/powerpoint/2010/main" val="35323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5418-4570-4D79-890C-00A96C2AD3A5}"/>
              </a:ext>
            </a:extLst>
          </p:cNvPr>
          <p:cNvSpPr>
            <a:spLocks noGrp="1"/>
          </p:cNvSpPr>
          <p:nvPr>
            <p:ph type="title"/>
          </p:nvPr>
        </p:nvSpPr>
        <p:spPr/>
        <p:txBody>
          <a:bodyPr/>
          <a:lstStyle/>
          <a:p>
            <a:r>
              <a:rPr lang="en-US" b="1" dirty="0"/>
              <a:t>Gentiles</a:t>
            </a:r>
            <a:r>
              <a:rPr lang="en-US" dirty="0"/>
              <a:t> </a:t>
            </a:r>
          </a:p>
        </p:txBody>
      </p:sp>
      <p:sp>
        <p:nvSpPr>
          <p:cNvPr id="3" name="Content Placeholder 2">
            <a:extLst>
              <a:ext uri="{FF2B5EF4-FFF2-40B4-BE49-F238E27FC236}">
                <a16:creationId xmlns:a16="http://schemas.microsoft.com/office/drawing/2014/main" id="{AF419668-936B-4566-95AE-239B5F0E4BD5}"/>
              </a:ext>
            </a:extLst>
          </p:cNvPr>
          <p:cNvSpPr>
            <a:spLocks noGrp="1"/>
          </p:cNvSpPr>
          <p:nvPr>
            <p:ph idx="1"/>
          </p:nvPr>
        </p:nvSpPr>
        <p:spPr/>
        <p:txBody>
          <a:bodyPr/>
          <a:lstStyle/>
          <a:p>
            <a:r>
              <a:rPr lang="en-US" dirty="0"/>
              <a:t>Anyone who is non-Jew. This includes</a:t>
            </a:r>
          </a:p>
          <a:p>
            <a:pPr lvl="1"/>
            <a:r>
              <a:rPr lang="en-US" dirty="0"/>
              <a:t>Arabians</a:t>
            </a:r>
          </a:p>
          <a:p>
            <a:pPr lvl="1"/>
            <a:r>
              <a:rPr lang="en-US" dirty="0"/>
              <a:t>Persians </a:t>
            </a:r>
          </a:p>
          <a:p>
            <a:pPr lvl="1"/>
            <a:r>
              <a:rPr lang="en-US" dirty="0"/>
              <a:t>Indians </a:t>
            </a:r>
          </a:p>
          <a:p>
            <a:pPr lvl="1"/>
            <a:r>
              <a:rPr lang="en-US" dirty="0" err="1"/>
              <a:t>etc</a:t>
            </a:r>
            <a:endParaRPr lang="en-US" dirty="0"/>
          </a:p>
        </p:txBody>
      </p:sp>
      <p:sp>
        <p:nvSpPr>
          <p:cNvPr id="4" name="Date Placeholder 3">
            <a:extLst>
              <a:ext uri="{FF2B5EF4-FFF2-40B4-BE49-F238E27FC236}">
                <a16:creationId xmlns:a16="http://schemas.microsoft.com/office/drawing/2014/main" id="{B17B148C-D589-4183-BA7D-4A862897F3C3}"/>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420465C0-DC72-48A7-8306-55B94BD78B8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A5563F6B-A1CE-4B53-80A6-A1CC9A08CB76}"/>
              </a:ext>
            </a:extLst>
          </p:cNvPr>
          <p:cNvSpPr>
            <a:spLocks noGrp="1"/>
          </p:cNvSpPr>
          <p:nvPr>
            <p:ph type="sldNum" sz="quarter" idx="12"/>
          </p:nvPr>
        </p:nvSpPr>
        <p:spPr/>
        <p:txBody>
          <a:bodyPr/>
          <a:lstStyle/>
          <a:p>
            <a:fld id="{9C34C810-059C-4551-8D0F-61E3E79FC1CC}" type="slidenum">
              <a:rPr lang="en-GB" smtClean="0"/>
              <a:t>30</a:t>
            </a:fld>
            <a:endParaRPr lang="en-GB"/>
          </a:p>
        </p:txBody>
      </p:sp>
    </p:spTree>
    <p:extLst>
      <p:ext uri="{BB962C8B-B14F-4D97-AF65-F5344CB8AC3E}">
        <p14:creationId xmlns:p14="http://schemas.microsoft.com/office/powerpoint/2010/main" val="205164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CB86-3857-4329-A804-72FCB2E6F496}"/>
              </a:ext>
            </a:extLst>
          </p:cNvPr>
          <p:cNvSpPr>
            <a:spLocks noGrp="1"/>
          </p:cNvSpPr>
          <p:nvPr>
            <p:ph type="title"/>
          </p:nvPr>
        </p:nvSpPr>
        <p:spPr/>
        <p:txBody>
          <a:bodyPr/>
          <a:lstStyle/>
          <a:p>
            <a:r>
              <a:rPr lang="en-US" b="1" dirty="0"/>
              <a:t>He will not raise his voice in the marketplace</a:t>
            </a:r>
            <a:r>
              <a:rPr lang="en-US" dirty="0"/>
              <a:t> </a:t>
            </a:r>
          </a:p>
        </p:txBody>
      </p:sp>
      <p:sp>
        <p:nvSpPr>
          <p:cNvPr id="3" name="Content Placeholder 2">
            <a:extLst>
              <a:ext uri="{FF2B5EF4-FFF2-40B4-BE49-F238E27FC236}">
                <a16:creationId xmlns:a16="http://schemas.microsoft.com/office/drawing/2014/main" id="{1C1832AB-B7DD-4B07-99DF-856DC5E6BABA}"/>
              </a:ext>
            </a:extLst>
          </p:cNvPr>
          <p:cNvSpPr>
            <a:spLocks noGrp="1"/>
          </p:cNvSpPr>
          <p:nvPr>
            <p:ph idx="1"/>
          </p:nvPr>
        </p:nvSpPr>
        <p:spPr/>
        <p:txBody>
          <a:bodyPr/>
          <a:lstStyle/>
          <a:p>
            <a:r>
              <a:rPr lang="en-US" dirty="0"/>
              <a:t>Direct description of Prophet Muhammad (saw) if you read his biography and the trips he took during trading. People described him as:</a:t>
            </a:r>
          </a:p>
          <a:p>
            <a:pPr lvl="1"/>
            <a:r>
              <a:rPr lang="en-US" dirty="0"/>
              <a:t>Al Amin (The trustworthy) truthful during selling</a:t>
            </a:r>
          </a:p>
          <a:p>
            <a:pPr lvl="1"/>
            <a:r>
              <a:rPr lang="en-US" dirty="0"/>
              <a:t>The one who does not raise his voice during selling</a:t>
            </a:r>
          </a:p>
        </p:txBody>
      </p:sp>
      <p:sp>
        <p:nvSpPr>
          <p:cNvPr id="4" name="Date Placeholder 3">
            <a:extLst>
              <a:ext uri="{FF2B5EF4-FFF2-40B4-BE49-F238E27FC236}">
                <a16:creationId xmlns:a16="http://schemas.microsoft.com/office/drawing/2014/main" id="{18664FA5-4B7C-4CE3-B480-177B8C34009C}"/>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FBD8D536-3267-4FA2-A489-554DA103B4D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AB3C6605-1E79-40E8-975F-01824A207FB0}"/>
              </a:ext>
            </a:extLst>
          </p:cNvPr>
          <p:cNvSpPr>
            <a:spLocks noGrp="1"/>
          </p:cNvSpPr>
          <p:nvPr>
            <p:ph type="sldNum" sz="quarter" idx="12"/>
          </p:nvPr>
        </p:nvSpPr>
        <p:spPr/>
        <p:txBody>
          <a:bodyPr/>
          <a:lstStyle/>
          <a:p>
            <a:fld id="{9C34C810-059C-4551-8D0F-61E3E79FC1CC}" type="slidenum">
              <a:rPr lang="en-GB" smtClean="0"/>
              <a:t>31</a:t>
            </a:fld>
            <a:endParaRPr lang="en-GB"/>
          </a:p>
        </p:txBody>
      </p:sp>
    </p:spTree>
    <p:extLst>
      <p:ext uri="{BB962C8B-B14F-4D97-AF65-F5344CB8AC3E}">
        <p14:creationId xmlns:p14="http://schemas.microsoft.com/office/powerpoint/2010/main" val="47222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E656-7980-4FBF-BC84-1D043C900E7C}"/>
              </a:ext>
            </a:extLst>
          </p:cNvPr>
          <p:cNvSpPr>
            <a:spLocks noGrp="1"/>
          </p:cNvSpPr>
          <p:nvPr>
            <p:ph type="title"/>
          </p:nvPr>
        </p:nvSpPr>
        <p:spPr/>
        <p:txBody>
          <a:bodyPr/>
          <a:lstStyle/>
          <a:p>
            <a:r>
              <a:rPr lang="en-US" b="1" dirty="0"/>
              <a:t>Islands</a:t>
            </a:r>
            <a:endParaRPr lang="en-US" dirty="0"/>
          </a:p>
        </p:txBody>
      </p:sp>
      <p:sp>
        <p:nvSpPr>
          <p:cNvPr id="3" name="Content Placeholder 2">
            <a:extLst>
              <a:ext uri="{FF2B5EF4-FFF2-40B4-BE49-F238E27FC236}">
                <a16:creationId xmlns:a16="http://schemas.microsoft.com/office/drawing/2014/main" id="{0181BA7A-7F12-430A-A154-93609B2FD872}"/>
              </a:ext>
            </a:extLst>
          </p:cNvPr>
          <p:cNvSpPr>
            <a:spLocks noGrp="1"/>
          </p:cNvSpPr>
          <p:nvPr>
            <p:ph idx="1"/>
          </p:nvPr>
        </p:nvSpPr>
        <p:spPr/>
        <p:txBody>
          <a:bodyPr/>
          <a:lstStyle/>
          <a:p>
            <a:r>
              <a:rPr lang="en-US" dirty="0"/>
              <a:t>Could refer to Saudi Arabia as its an island off the coast</a:t>
            </a:r>
          </a:p>
        </p:txBody>
      </p:sp>
      <p:sp>
        <p:nvSpPr>
          <p:cNvPr id="4" name="Date Placeholder 3">
            <a:extLst>
              <a:ext uri="{FF2B5EF4-FFF2-40B4-BE49-F238E27FC236}">
                <a16:creationId xmlns:a16="http://schemas.microsoft.com/office/drawing/2014/main" id="{78B6AF15-D37C-47DD-8C07-7FB9E1C522B2}"/>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FCA4A2F8-F943-4BA9-B093-732B18A3D70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B2BADFE2-3C6A-4D80-95D5-1C10FE61BF41}"/>
              </a:ext>
            </a:extLst>
          </p:cNvPr>
          <p:cNvSpPr>
            <a:spLocks noGrp="1"/>
          </p:cNvSpPr>
          <p:nvPr>
            <p:ph type="sldNum" sz="quarter" idx="12"/>
          </p:nvPr>
        </p:nvSpPr>
        <p:spPr/>
        <p:txBody>
          <a:bodyPr/>
          <a:lstStyle/>
          <a:p>
            <a:fld id="{9C34C810-059C-4551-8D0F-61E3E79FC1CC}" type="slidenum">
              <a:rPr lang="en-GB" smtClean="0"/>
              <a:t>32</a:t>
            </a:fld>
            <a:endParaRPr lang="en-GB"/>
          </a:p>
        </p:txBody>
      </p:sp>
    </p:spTree>
    <p:extLst>
      <p:ext uri="{BB962C8B-B14F-4D97-AF65-F5344CB8AC3E}">
        <p14:creationId xmlns:p14="http://schemas.microsoft.com/office/powerpoint/2010/main" val="41375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BE0D-A978-460B-9B87-FD1601F2FEBD}"/>
              </a:ext>
            </a:extLst>
          </p:cNvPr>
          <p:cNvSpPr>
            <a:spLocks noGrp="1"/>
          </p:cNvSpPr>
          <p:nvPr>
            <p:ph type="title"/>
          </p:nvPr>
        </p:nvSpPr>
        <p:spPr/>
        <p:txBody>
          <a:bodyPr/>
          <a:lstStyle/>
          <a:p>
            <a:r>
              <a:rPr lang="en-US" b="1" dirty="0"/>
              <a:t>New song (Law) </a:t>
            </a:r>
            <a:endParaRPr lang="en-US" dirty="0"/>
          </a:p>
        </p:txBody>
      </p:sp>
      <p:sp>
        <p:nvSpPr>
          <p:cNvPr id="3" name="Content Placeholder 2">
            <a:extLst>
              <a:ext uri="{FF2B5EF4-FFF2-40B4-BE49-F238E27FC236}">
                <a16:creationId xmlns:a16="http://schemas.microsoft.com/office/drawing/2014/main" id="{2A9816E4-D1A7-452E-9B4F-7F2F1EAAA203}"/>
              </a:ext>
            </a:extLst>
          </p:cNvPr>
          <p:cNvSpPr>
            <a:spLocks noGrp="1"/>
          </p:cNvSpPr>
          <p:nvPr>
            <p:ph idx="1"/>
          </p:nvPr>
        </p:nvSpPr>
        <p:spPr/>
        <p:txBody>
          <a:bodyPr/>
          <a:lstStyle/>
          <a:p>
            <a:r>
              <a:rPr lang="en-US" dirty="0"/>
              <a:t>Quran which is a new law and book of guidance. </a:t>
            </a:r>
          </a:p>
        </p:txBody>
      </p:sp>
      <p:sp>
        <p:nvSpPr>
          <p:cNvPr id="4" name="Date Placeholder 3">
            <a:extLst>
              <a:ext uri="{FF2B5EF4-FFF2-40B4-BE49-F238E27FC236}">
                <a16:creationId xmlns:a16="http://schemas.microsoft.com/office/drawing/2014/main" id="{212452F2-5AEB-4565-80DA-C986B71B6786}"/>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DC280E94-9FAB-430E-AB0B-2F76B317FA3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B8697890-6A6B-4E7E-AFC2-CAEC6CF6D6AA}"/>
              </a:ext>
            </a:extLst>
          </p:cNvPr>
          <p:cNvSpPr>
            <a:spLocks noGrp="1"/>
          </p:cNvSpPr>
          <p:nvPr>
            <p:ph type="sldNum" sz="quarter" idx="12"/>
          </p:nvPr>
        </p:nvSpPr>
        <p:spPr/>
        <p:txBody>
          <a:bodyPr/>
          <a:lstStyle/>
          <a:p>
            <a:fld id="{9C34C810-059C-4551-8D0F-61E3E79FC1CC}" type="slidenum">
              <a:rPr lang="en-GB" smtClean="0"/>
              <a:t>33</a:t>
            </a:fld>
            <a:endParaRPr lang="en-GB"/>
          </a:p>
        </p:txBody>
      </p:sp>
    </p:spTree>
    <p:extLst>
      <p:ext uri="{BB962C8B-B14F-4D97-AF65-F5344CB8AC3E}">
        <p14:creationId xmlns:p14="http://schemas.microsoft.com/office/powerpoint/2010/main" val="1755783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3694C6-C596-4B01-9878-A212A3147F91}"/>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b="1" dirty="0">
                <a:solidFill>
                  <a:srgbClr val="000000"/>
                </a:solidFill>
              </a:rPr>
              <a:t>Meaning of </a:t>
            </a:r>
            <a:r>
              <a:rPr lang="en-US" b="1" dirty="0" err="1">
                <a:solidFill>
                  <a:srgbClr val="000000"/>
                </a:solidFill>
              </a:rPr>
              <a:t>Kedar</a:t>
            </a:r>
            <a:r>
              <a:rPr lang="en-US" b="1" dirty="0">
                <a:solidFill>
                  <a:srgbClr val="000000"/>
                </a:solidFill>
              </a:rPr>
              <a:t> </a:t>
            </a:r>
            <a:endParaRPr lang="en-US" dirty="0">
              <a:solidFill>
                <a:srgbClr val="000000"/>
              </a:solidFill>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Related image">
            <a:extLst>
              <a:ext uri="{FF2B5EF4-FFF2-40B4-BE49-F238E27FC236}">
                <a16:creationId xmlns:a16="http://schemas.microsoft.com/office/drawing/2014/main" id="{D65D3A2B-7FEC-4E2C-915C-FD7FE92AE2CC}"/>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25747" r="15813"/>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D08D00CE-2CA7-4D73-93A9-8DB041544223}"/>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B6C7D5A6-39C2-48F4-802B-DB7CE12077F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C9AD8236-280E-4AE4-9F33-214F11007B73}"/>
              </a:ext>
            </a:extLst>
          </p:cNvPr>
          <p:cNvSpPr>
            <a:spLocks noGrp="1"/>
          </p:cNvSpPr>
          <p:nvPr>
            <p:ph type="sldNum" sz="quarter" idx="12"/>
          </p:nvPr>
        </p:nvSpPr>
        <p:spPr/>
        <p:txBody>
          <a:bodyPr/>
          <a:lstStyle/>
          <a:p>
            <a:fld id="{9C34C810-059C-4551-8D0F-61E3E79FC1CC}" type="slidenum">
              <a:rPr lang="en-GB" smtClean="0"/>
              <a:t>34</a:t>
            </a:fld>
            <a:endParaRPr lang="en-GB"/>
          </a:p>
        </p:txBody>
      </p:sp>
    </p:spTree>
    <p:extLst>
      <p:ext uri="{BB962C8B-B14F-4D97-AF65-F5344CB8AC3E}">
        <p14:creationId xmlns:p14="http://schemas.microsoft.com/office/powerpoint/2010/main" val="2348271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8C5F-5306-442D-BC45-DE5A20B7F608}"/>
              </a:ext>
            </a:extLst>
          </p:cNvPr>
          <p:cNvSpPr>
            <a:spLocks noGrp="1"/>
          </p:cNvSpPr>
          <p:nvPr>
            <p:ph type="title"/>
          </p:nvPr>
        </p:nvSpPr>
        <p:spPr>
          <a:xfrm>
            <a:off x="838200" y="681038"/>
            <a:ext cx="10515600" cy="1009650"/>
          </a:xfrm>
        </p:spPr>
        <p:txBody>
          <a:bodyPr>
            <a:normAutofit fontScale="90000"/>
          </a:bodyPr>
          <a:lstStyle/>
          <a:p>
            <a:r>
              <a:rPr lang="en-US" b="1" dirty="0" err="1"/>
              <a:t>Kedar</a:t>
            </a:r>
            <a:r>
              <a:rPr lang="en-US" dirty="0"/>
              <a:t> is a person from the sons of Ishmael According to the Bible</a:t>
            </a:r>
          </a:p>
        </p:txBody>
      </p:sp>
      <p:sp>
        <p:nvSpPr>
          <p:cNvPr id="3" name="Content Placeholder 2">
            <a:extLst>
              <a:ext uri="{FF2B5EF4-FFF2-40B4-BE49-F238E27FC236}">
                <a16:creationId xmlns:a16="http://schemas.microsoft.com/office/drawing/2014/main" id="{FA5E800F-9CF0-452B-92C4-08F85950C880}"/>
              </a:ext>
            </a:extLst>
          </p:cNvPr>
          <p:cNvSpPr>
            <a:spLocks noGrp="1"/>
          </p:cNvSpPr>
          <p:nvPr>
            <p:ph idx="1"/>
          </p:nvPr>
        </p:nvSpPr>
        <p:spPr>
          <a:xfrm>
            <a:off x="838200" y="2610195"/>
            <a:ext cx="10515600" cy="3566767"/>
          </a:xfrm>
        </p:spPr>
        <p:txBody>
          <a:bodyPr/>
          <a:lstStyle/>
          <a:p>
            <a:pPr marL="0" indent="0" fontAlgn="base">
              <a:buNone/>
            </a:pPr>
            <a:r>
              <a:rPr lang="en-US" b="1" dirty="0"/>
              <a:t>Genesis 25:13</a:t>
            </a:r>
            <a:endParaRPr lang="en-US" dirty="0"/>
          </a:p>
          <a:p>
            <a:pPr marL="0" indent="0" fontAlgn="base">
              <a:buNone/>
            </a:pPr>
            <a:r>
              <a:rPr lang="en-US" dirty="0"/>
              <a:t>These are the names of the sons of Ishmael, listed in the order of their birth: </a:t>
            </a:r>
            <a:r>
              <a:rPr lang="en-US" dirty="0" err="1"/>
              <a:t>Nebaioth</a:t>
            </a:r>
            <a:r>
              <a:rPr lang="en-US" dirty="0"/>
              <a:t> the firstborn of Ishmael, </a:t>
            </a:r>
            <a:r>
              <a:rPr lang="en-US" b="1" dirty="0" err="1">
                <a:solidFill>
                  <a:srgbClr val="FF0000"/>
                </a:solidFill>
              </a:rPr>
              <a:t>Kedar</a:t>
            </a:r>
            <a:r>
              <a:rPr lang="en-US" dirty="0"/>
              <a:t>, </a:t>
            </a:r>
            <a:r>
              <a:rPr lang="en-US" dirty="0" err="1"/>
              <a:t>Adbeel</a:t>
            </a:r>
            <a:r>
              <a:rPr lang="en-US" dirty="0"/>
              <a:t>, </a:t>
            </a:r>
            <a:r>
              <a:rPr lang="en-US" dirty="0" err="1"/>
              <a:t>Mibsam</a:t>
            </a:r>
            <a:r>
              <a:rPr lang="en-US" dirty="0"/>
              <a:t>, </a:t>
            </a:r>
            <a:r>
              <a:rPr lang="sv-SE" dirty="0"/>
              <a:t>Mishma, Dumah, Massa, Hadad, Tema, Jetur, Naphish and Kedemah</a:t>
            </a:r>
            <a:br>
              <a:rPr lang="en-US" dirty="0"/>
            </a:br>
            <a:endParaRPr lang="en-US" dirty="0"/>
          </a:p>
        </p:txBody>
      </p:sp>
      <p:sp>
        <p:nvSpPr>
          <p:cNvPr id="4" name="Date Placeholder 3">
            <a:extLst>
              <a:ext uri="{FF2B5EF4-FFF2-40B4-BE49-F238E27FC236}">
                <a16:creationId xmlns:a16="http://schemas.microsoft.com/office/drawing/2014/main" id="{71C2BE85-FD9C-41E1-95E6-351F2D02D0C2}"/>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30817C7-2F27-4C41-BC45-B27C7094D1D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4E80A3A5-1FEC-400A-B13A-C236165F749E}"/>
              </a:ext>
            </a:extLst>
          </p:cNvPr>
          <p:cNvSpPr>
            <a:spLocks noGrp="1"/>
          </p:cNvSpPr>
          <p:nvPr>
            <p:ph type="sldNum" sz="quarter" idx="12"/>
          </p:nvPr>
        </p:nvSpPr>
        <p:spPr/>
        <p:txBody>
          <a:bodyPr/>
          <a:lstStyle/>
          <a:p>
            <a:fld id="{9C34C810-059C-4551-8D0F-61E3E79FC1CC}" type="slidenum">
              <a:rPr lang="en-GB" smtClean="0"/>
              <a:t>35</a:t>
            </a:fld>
            <a:endParaRPr lang="en-GB"/>
          </a:p>
        </p:txBody>
      </p:sp>
    </p:spTree>
    <p:extLst>
      <p:ext uri="{BB962C8B-B14F-4D97-AF65-F5344CB8AC3E}">
        <p14:creationId xmlns:p14="http://schemas.microsoft.com/office/powerpoint/2010/main" val="256097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CEB53-4752-47AB-A9FF-9BE26D4CB588}"/>
              </a:ext>
            </a:extLst>
          </p:cNvPr>
          <p:cNvSpPr>
            <a:spLocks noGrp="1"/>
          </p:cNvSpPr>
          <p:nvPr>
            <p:ph type="title"/>
          </p:nvPr>
        </p:nvSpPr>
        <p:spPr/>
        <p:txBody>
          <a:bodyPr/>
          <a:lstStyle/>
          <a:p>
            <a:r>
              <a:rPr lang="en-US" b="1" dirty="0"/>
              <a:t>Meaning of </a:t>
            </a:r>
            <a:r>
              <a:rPr lang="en-US" b="1" dirty="0" err="1"/>
              <a:t>Kedar</a:t>
            </a:r>
            <a:endParaRPr lang="en-US" b="1" dirty="0"/>
          </a:p>
        </p:txBody>
      </p:sp>
      <p:sp>
        <p:nvSpPr>
          <p:cNvPr id="5" name="Content Placeholder 4">
            <a:extLst>
              <a:ext uri="{FF2B5EF4-FFF2-40B4-BE49-F238E27FC236}">
                <a16:creationId xmlns:a16="http://schemas.microsoft.com/office/drawing/2014/main" id="{6D696400-FFD7-47FF-981A-70FF5BBD1E50}"/>
              </a:ext>
            </a:extLst>
          </p:cNvPr>
          <p:cNvSpPr>
            <a:spLocks noGrp="1"/>
          </p:cNvSpPr>
          <p:nvPr>
            <p:ph idx="1"/>
          </p:nvPr>
        </p:nvSpPr>
        <p:spPr/>
        <p:txBody>
          <a:bodyPr>
            <a:normAutofit/>
          </a:bodyPr>
          <a:lstStyle/>
          <a:p>
            <a:pPr marL="0" indent="0">
              <a:buNone/>
            </a:pPr>
            <a:r>
              <a:rPr lang="en-US" sz="3200" b="1" dirty="0"/>
              <a:t>Ezekiel 27:21 </a:t>
            </a:r>
          </a:p>
          <a:p>
            <a:pPr marL="0" indent="0">
              <a:buNone/>
            </a:pPr>
            <a:r>
              <a:rPr lang="en-US" sz="3200" u="sng" dirty="0"/>
              <a:t>Arabia and all the princes of </a:t>
            </a:r>
            <a:r>
              <a:rPr lang="en-US" sz="3200" u="sng" dirty="0" err="1"/>
              <a:t>Kedar</a:t>
            </a:r>
            <a:r>
              <a:rPr lang="en-US" sz="3200" u="sng" dirty="0"/>
              <a:t> </a:t>
            </a:r>
            <a:r>
              <a:rPr lang="en-US" dirty="0"/>
              <a:t>were your favored dealers in lambs, rams, and goats; in these they did business with you. </a:t>
            </a:r>
          </a:p>
          <a:p>
            <a:pPr marL="0" indent="0">
              <a:buNone/>
            </a:pPr>
            <a:endParaRPr lang="en-US" dirty="0"/>
          </a:p>
          <a:p>
            <a:pPr marL="0" indent="0">
              <a:buNone/>
            </a:pPr>
            <a:r>
              <a:rPr lang="en-US" dirty="0"/>
              <a:t>Charles Foster (Famous Bible Scholar) locates </a:t>
            </a:r>
            <a:r>
              <a:rPr lang="en-US" dirty="0" err="1"/>
              <a:t>Kedar</a:t>
            </a:r>
            <a:r>
              <a:rPr lang="en-US" dirty="0"/>
              <a:t> in Arabia.</a:t>
            </a:r>
          </a:p>
        </p:txBody>
      </p:sp>
      <p:sp>
        <p:nvSpPr>
          <p:cNvPr id="2" name="Date Placeholder 1">
            <a:extLst>
              <a:ext uri="{FF2B5EF4-FFF2-40B4-BE49-F238E27FC236}">
                <a16:creationId xmlns:a16="http://schemas.microsoft.com/office/drawing/2014/main" id="{61FB6B75-B3A4-4E59-AB38-C95A10DDA731}"/>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CCF533DE-0CC4-470C-AD57-54CDB14C0BD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37A93445-59F3-4478-B3D3-A0F3F8410AFD}"/>
              </a:ext>
            </a:extLst>
          </p:cNvPr>
          <p:cNvSpPr>
            <a:spLocks noGrp="1"/>
          </p:cNvSpPr>
          <p:nvPr>
            <p:ph type="sldNum" sz="quarter" idx="12"/>
          </p:nvPr>
        </p:nvSpPr>
        <p:spPr/>
        <p:txBody>
          <a:bodyPr/>
          <a:lstStyle/>
          <a:p>
            <a:fld id="{9C34C810-059C-4551-8D0F-61E3E79FC1CC}" type="slidenum">
              <a:rPr lang="en-GB" smtClean="0"/>
              <a:t>36</a:t>
            </a:fld>
            <a:endParaRPr lang="en-GB"/>
          </a:p>
        </p:txBody>
      </p:sp>
    </p:spTree>
    <p:extLst>
      <p:ext uri="{BB962C8B-B14F-4D97-AF65-F5344CB8AC3E}">
        <p14:creationId xmlns:p14="http://schemas.microsoft.com/office/powerpoint/2010/main" val="808680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64AD-47E4-4305-9DBD-E694B90B36D6}"/>
              </a:ext>
            </a:extLst>
          </p:cNvPr>
          <p:cNvSpPr>
            <a:spLocks noGrp="1"/>
          </p:cNvSpPr>
          <p:nvPr>
            <p:ph type="title"/>
          </p:nvPr>
        </p:nvSpPr>
        <p:spPr>
          <a:xfrm>
            <a:off x="838200" y="-141951"/>
            <a:ext cx="10515600" cy="1325563"/>
          </a:xfrm>
        </p:spPr>
        <p:txBody>
          <a:bodyPr>
            <a:normAutofit/>
          </a:bodyPr>
          <a:lstStyle/>
          <a:p>
            <a:r>
              <a:rPr lang="en-US" sz="3600" b="1" dirty="0" err="1"/>
              <a:t>Kedar</a:t>
            </a:r>
            <a:r>
              <a:rPr lang="en-US" sz="3600" b="1" dirty="0"/>
              <a:t> is also in the family tree of the Prophet. </a:t>
            </a:r>
          </a:p>
        </p:txBody>
      </p:sp>
      <p:sp>
        <p:nvSpPr>
          <p:cNvPr id="3" name="Content Placeholder 2">
            <a:extLst>
              <a:ext uri="{FF2B5EF4-FFF2-40B4-BE49-F238E27FC236}">
                <a16:creationId xmlns:a16="http://schemas.microsoft.com/office/drawing/2014/main" id="{637BCC52-ED07-4BC2-85EF-2A7356D6427E}"/>
              </a:ext>
            </a:extLst>
          </p:cNvPr>
          <p:cNvSpPr>
            <a:spLocks noGrp="1"/>
          </p:cNvSpPr>
          <p:nvPr>
            <p:ph idx="1"/>
          </p:nvPr>
        </p:nvSpPr>
        <p:spPr/>
        <p:txBody>
          <a:bodyPr/>
          <a:lstStyle/>
          <a:p>
            <a:endParaRPr lang="en-US"/>
          </a:p>
        </p:txBody>
      </p:sp>
      <p:pic>
        <p:nvPicPr>
          <p:cNvPr id="14338" name="Picture 2" descr="Image result for kedar family tree">
            <a:extLst>
              <a:ext uri="{FF2B5EF4-FFF2-40B4-BE49-F238E27FC236}">
                <a16:creationId xmlns:a16="http://schemas.microsoft.com/office/drawing/2014/main" id="{75DFDC82-7AC0-444B-BFAF-B95D20792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104" y="1027906"/>
            <a:ext cx="6775695" cy="544628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abraham kedar muhammad">
            <a:extLst>
              <a:ext uri="{FF2B5EF4-FFF2-40B4-BE49-F238E27FC236}">
                <a16:creationId xmlns:a16="http://schemas.microsoft.com/office/drawing/2014/main" id="{85CF6A7A-49DB-45AD-9E15-38097232B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624" y="1027906"/>
            <a:ext cx="1366231" cy="565878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CEEA044-60E7-41E0-84AC-692659D5C924}"/>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2A09C71-4C8B-4601-8519-74DD001217D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C40AB5AE-69A6-4395-A522-253FC981CF40}"/>
              </a:ext>
            </a:extLst>
          </p:cNvPr>
          <p:cNvSpPr>
            <a:spLocks noGrp="1"/>
          </p:cNvSpPr>
          <p:nvPr>
            <p:ph type="sldNum" sz="quarter" idx="12"/>
          </p:nvPr>
        </p:nvSpPr>
        <p:spPr/>
        <p:txBody>
          <a:bodyPr/>
          <a:lstStyle/>
          <a:p>
            <a:fld id="{9C34C810-059C-4551-8D0F-61E3E79FC1CC}" type="slidenum">
              <a:rPr lang="en-GB" smtClean="0"/>
              <a:t>37</a:t>
            </a:fld>
            <a:endParaRPr lang="en-GB"/>
          </a:p>
        </p:txBody>
      </p:sp>
    </p:spTree>
    <p:extLst>
      <p:ext uri="{BB962C8B-B14F-4D97-AF65-F5344CB8AC3E}">
        <p14:creationId xmlns:p14="http://schemas.microsoft.com/office/powerpoint/2010/main" val="332318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02F204-3044-4B88-A3F1-0523954A8E3C}"/>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b="1" dirty="0">
                <a:solidFill>
                  <a:srgbClr val="000000"/>
                </a:solidFill>
              </a:rPr>
              <a:t>Meaning of </a:t>
            </a:r>
            <a:r>
              <a:rPr lang="en-US" b="1" dirty="0" err="1">
                <a:solidFill>
                  <a:srgbClr val="000000"/>
                </a:solidFill>
              </a:rPr>
              <a:t>Sela</a:t>
            </a:r>
            <a:endParaRPr lang="en-US" dirty="0">
              <a:solidFill>
                <a:srgbClr val="000000"/>
              </a:solidFill>
            </a:endParaRPr>
          </a:p>
        </p:txBody>
      </p:sp>
      <p:sp>
        <p:nvSpPr>
          <p:cNvPr id="7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2" name="Picture 4" descr="Image result for mount sela">
            <a:extLst>
              <a:ext uri="{FF2B5EF4-FFF2-40B4-BE49-F238E27FC236}">
                <a16:creationId xmlns:a16="http://schemas.microsoft.com/office/drawing/2014/main" id="{44FF6873-C8D0-4D93-AB33-9F41B1CCAEE3}"/>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17677" r="17149"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82F1521A-80E6-4D8D-AA18-E027315F0B12}"/>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319122DB-8EB8-43AD-950D-8BA5F2F43E12}"/>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A6FF221B-8490-4B6E-A199-4C9257843167}"/>
              </a:ext>
            </a:extLst>
          </p:cNvPr>
          <p:cNvSpPr>
            <a:spLocks noGrp="1"/>
          </p:cNvSpPr>
          <p:nvPr>
            <p:ph type="sldNum" sz="quarter" idx="12"/>
          </p:nvPr>
        </p:nvSpPr>
        <p:spPr/>
        <p:txBody>
          <a:bodyPr/>
          <a:lstStyle/>
          <a:p>
            <a:fld id="{9C34C810-059C-4551-8D0F-61E3E79FC1CC}" type="slidenum">
              <a:rPr lang="en-GB" smtClean="0"/>
              <a:t>38</a:t>
            </a:fld>
            <a:endParaRPr lang="en-GB"/>
          </a:p>
        </p:txBody>
      </p:sp>
    </p:spTree>
    <p:extLst>
      <p:ext uri="{BB962C8B-B14F-4D97-AF65-F5344CB8AC3E}">
        <p14:creationId xmlns:p14="http://schemas.microsoft.com/office/powerpoint/2010/main" val="246969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3002-185E-4231-853E-1F5A566FB7B7}"/>
              </a:ext>
            </a:extLst>
          </p:cNvPr>
          <p:cNvSpPr>
            <a:spLocks noGrp="1"/>
          </p:cNvSpPr>
          <p:nvPr>
            <p:ph type="title"/>
          </p:nvPr>
        </p:nvSpPr>
        <p:spPr/>
        <p:txBody>
          <a:bodyPr/>
          <a:lstStyle/>
          <a:p>
            <a:r>
              <a:rPr lang="en-US" dirty="0" err="1"/>
              <a:t>Sela</a:t>
            </a:r>
            <a:r>
              <a:rPr lang="en-US" dirty="0"/>
              <a:t> – A Mountains name in Medina</a:t>
            </a:r>
          </a:p>
        </p:txBody>
      </p:sp>
      <p:sp>
        <p:nvSpPr>
          <p:cNvPr id="3" name="Content Placeholder 2">
            <a:extLst>
              <a:ext uri="{FF2B5EF4-FFF2-40B4-BE49-F238E27FC236}">
                <a16:creationId xmlns:a16="http://schemas.microsoft.com/office/drawing/2014/main" id="{4ED07EBB-E2D6-423B-9EA2-EECAC899E84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3EA46C7-27C2-4808-A4DC-6660FA9C5836}"/>
              </a:ext>
            </a:extLst>
          </p:cNvPr>
          <p:cNvPicPr>
            <a:picLocks noChangeAspect="1"/>
          </p:cNvPicPr>
          <p:nvPr/>
        </p:nvPicPr>
        <p:blipFill>
          <a:blip r:embed="rId2"/>
          <a:stretch>
            <a:fillRect/>
          </a:stretch>
        </p:blipFill>
        <p:spPr>
          <a:xfrm>
            <a:off x="838199" y="1525018"/>
            <a:ext cx="9539177" cy="5055637"/>
          </a:xfrm>
          <a:prstGeom prst="rect">
            <a:avLst/>
          </a:prstGeom>
        </p:spPr>
      </p:pic>
      <p:sp>
        <p:nvSpPr>
          <p:cNvPr id="5" name="Date Placeholder 4">
            <a:extLst>
              <a:ext uri="{FF2B5EF4-FFF2-40B4-BE49-F238E27FC236}">
                <a16:creationId xmlns:a16="http://schemas.microsoft.com/office/drawing/2014/main" id="{1CF131CC-3D76-4ADB-BBD3-3574D15A69B1}"/>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8DA4D5D8-B618-441D-80D8-BD662204DA6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BECDD1A6-BC27-485F-9D74-74E5024FFF41}"/>
              </a:ext>
            </a:extLst>
          </p:cNvPr>
          <p:cNvSpPr>
            <a:spLocks noGrp="1"/>
          </p:cNvSpPr>
          <p:nvPr>
            <p:ph type="sldNum" sz="quarter" idx="12"/>
          </p:nvPr>
        </p:nvSpPr>
        <p:spPr/>
        <p:txBody>
          <a:bodyPr/>
          <a:lstStyle/>
          <a:p>
            <a:fld id="{9C34C810-059C-4551-8D0F-61E3E79FC1CC}" type="slidenum">
              <a:rPr lang="en-GB" smtClean="0"/>
              <a:t>39</a:t>
            </a:fld>
            <a:endParaRPr lang="en-GB"/>
          </a:p>
        </p:txBody>
      </p:sp>
    </p:spTree>
    <p:extLst>
      <p:ext uri="{BB962C8B-B14F-4D97-AF65-F5344CB8AC3E}">
        <p14:creationId xmlns:p14="http://schemas.microsoft.com/office/powerpoint/2010/main" val="382747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CE27-7E61-41C6-8994-E65A51692194}"/>
              </a:ext>
            </a:extLst>
          </p:cNvPr>
          <p:cNvSpPr>
            <a:spLocks noGrp="1"/>
          </p:cNvSpPr>
          <p:nvPr>
            <p:ph type="title"/>
          </p:nvPr>
        </p:nvSpPr>
        <p:spPr/>
        <p:txBody>
          <a:bodyPr/>
          <a:lstStyle/>
          <a:p>
            <a:r>
              <a:rPr lang="en-US" dirty="0"/>
              <a:t>Contents to Lecture Series</a:t>
            </a:r>
          </a:p>
        </p:txBody>
      </p:sp>
      <p:sp>
        <p:nvSpPr>
          <p:cNvPr id="3" name="Content Placeholder 2">
            <a:extLst>
              <a:ext uri="{FF2B5EF4-FFF2-40B4-BE49-F238E27FC236}">
                <a16:creationId xmlns:a16="http://schemas.microsoft.com/office/drawing/2014/main" id="{8709AC40-BD51-4E2E-AC84-1427917F9FA2}"/>
              </a:ext>
            </a:extLst>
          </p:cNvPr>
          <p:cNvSpPr>
            <a:spLocks noGrp="1"/>
          </p:cNvSpPr>
          <p:nvPr>
            <p:ph idx="1"/>
          </p:nvPr>
        </p:nvSpPr>
        <p:spPr/>
        <p:txBody>
          <a:bodyPr/>
          <a:lstStyle/>
          <a:p>
            <a:pPr marL="0" indent="0">
              <a:buNone/>
            </a:pPr>
            <a:r>
              <a:rPr lang="en-US" b="1" strike="sngStrike" dirty="0"/>
              <a:t>PART 1	-	Introduction to Prophecies</a:t>
            </a:r>
          </a:p>
          <a:p>
            <a:pPr marL="0" indent="0">
              <a:buNone/>
            </a:pPr>
            <a:r>
              <a:rPr lang="en-US" b="1" dirty="0"/>
              <a:t>PART 2	-	Muhammad (s) in Judeo-Christian Scriptures</a:t>
            </a:r>
          </a:p>
          <a:p>
            <a:pPr marL="0" indent="0">
              <a:buNone/>
            </a:pPr>
            <a:r>
              <a:rPr lang="en-US" dirty="0"/>
              <a:t>PART 3	-	Muhammad (s) in Hindu Scriptures</a:t>
            </a:r>
          </a:p>
          <a:p>
            <a:pPr marL="0" indent="0">
              <a:buNone/>
            </a:pPr>
            <a:r>
              <a:rPr lang="en-US" dirty="0"/>
              <a:t>PART 4	-	Muhammad (s) in Zoroastrian &amp; Buddhist 				Scriptures</a:t>
            </a:r>
          </a:p>
        </p:txBody>
      </p:sp>
      <p:sp>
        <p:nvSpPr>
          <p:cNvPr id="4" name="Date Placeholder 3">
            <a:extLst>
              <a:ext uri="{FF2B5EF4-FFF2-40B4-BE49-F238E27FC236}">
                <a16:creationId xmlns:a16="http://schemas.microsoft.com/office/drawing/2014/main" id="{70923B85-6153-4B68-AD41-B611CACD4402}"/>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4B3F67AB-DA8E-40B9-98AA-09E85B9197E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BBF8EFE7-AD09-44EB-9F18-3B25B61DE1BE}"/>
              </a:ext>
            </a:extLst>
          </p:cNvPr>
          <p:cNvSpPr>
            <a:spLocks noGrp="1"/>
          </p:cNvSpPr>
          <p:nvPr>
            <p:ph type="sldNum" sz="quarter" idx="12"/>
          </p:nvPr>
        </p:nvSpPr>
        <p:spPr/>
        <p:txBody>
          <a:bodyPr/>
          <a:lstStyle/>
          <a:p>
            <a:fld id="{9C34C810-059C-4551-8D0F-61E3E79FC1CC}" type="slidenum">
              <a:rPr lang="en-GB" smtClean="0"/>
              <a:t>4</a:t>
            </a:fld>
            <a:endParaRPr lang="en-GB"/>
          </a:p>
        </p:txBody>
      </p:sp>
    </p:spTree>
    <p:extLst>
      <p:ext uri="{BB962C8B-B14F-4D97-AF65-F5344CB8AC3E}">
        <p14:creationId xmlns:p14="http://schemas.microsoft.com/office/powerpoint/2010/main" val="348239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1B86-F8AF-43AC-9AA0-6BF2F4442243}"/>
              </a:ext>
            </a:extLst>
          </p:cNvPr>
          <p:cNvSpPr>
            <a:spLocks noGrp="1"/>
          </p:cNvSpPr>
          <p:nvPr>
            <p:ph type="title"/>
          </p:nvPr>
        </p:nvSpPr>
        <p:spPr/>
        <p:txBody>
          <a:bodyPr/>
          <a:lstStyle/>
          <a:p>
            <a:r>
              <a:rPr lang="en-US" b="1" dirty="0"/>
              <a:t>Those who believe in idols will be put to shame </a:t>
            </a:r>
            <a:endParaRPr lang="en-US" dirty="0"/>
          </a:p>
        </p:txBody>
      </p:sp>
      <p:sp>
        <p:nvSpPr>
          <p:cNvPr id="3" name="Content Placeholder 2">
            <a:extLst>
              <a:ext uri="{FF2B5EF4-FFF2-40B4-BE49-F238E27FC236}">
                <a16:creationId xmlns:a16="http://schemas.microsoft.com/office/drawing/2014/main" id="{F472A2EE-E92D-463F-9A6D-A8F65F19192E}"/>
              </a:ext>
            </a:extLst>
          </p:cNvPr>
          <p:cNvSpPr>
            <a:spLocks noGrp="1"/>
          </p:cNvSpPr>
          <p:nvPr>
            <p:ph idx="1"/>
          </p:nvPr>
        </p:nvSpPr>
        <p:spPr/>
        <p:txBody>
          <a:bodyPr/>
          <a:lstStyle/>
          <a:p>
            <a:r>
              <a:rPr lang="en-US" dirty="0"/>
              <a:t>This is referring to the time of Prophet Muhammad where all the inhabitants of Makkah and Arabia worshipped idols that were kept in the </a:t>
            </a:r>
            <a:r>
              <a:rPr lang="en-US" dirty="0" err="1"/>
              <a:t>Kaba</a:t>
            </a:r>
            <a:r>
              <a:rPr lang="en-US" dirty="0"/>
              <a:t>. </a:t>
            </a:r>
          </a:p>
          <a:p>
            <a:r>
              <a:rPr lang="en-US" dirty="0"/>
              <a:t>There were over 300+ idols in the Kaaba. All were considered </a:t>
            </a:r>
            <a:r>
              <a:rPr lang="en-US" dirty="0" err="1"/>
              <a:t>diety</a:t>
            </a:r>
            <a:r>
              <a:rPr lang="en-US" dirty="0"/>
              <a:t> and given the title of gods.</a:t>
            </a:r>
          </a:p>
        </p:txBody>
      </p:sp>
      <p:sp>
        <p:nvSpPr>
          <p:cNvPr id="4" name="Date Placeholder 3">
            <a:extLst>
              <a:ext uri="{FF2B5EF4-FFF2-40B4-BE49-F238E27FC236}">
                <a16:creationId xmlns:a16="http://schemas.microsoft.com/office/drawing/2014/main" id="{E954FDF6-EA0C-4560-AEF4-E6A7E117A4DC}"/>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2E0DE97F-DD89-408C-B43D-946779B0CF2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C7AE9D0E-67A0-48D5-A13E-FECA991BF64D}"/>
              </a:ext>
            </a:extLst>
          </p:cNvPr>
          <p:cNvSpPr>
            <a:spLocks noGrp="1"/>
          </p:cNvSpPr>
          <p:nvPr>
            <p:ph type="sldNum" sz="quarter" idx="12"/>
          </p:nvPr>
        </p:nvSpPr>
        <p:spPr/>
        <p:txBody>
          <a:bodyPr/>
          <a:lstStyle/>
          <a:p>
            <a:fld id="{9C34C810-059C-4551-8D0F-61E3E79FC1CC}" type="slidenum">
              <a:rPr lang="en-GB" smtClean="0"/>
              <a:t>40</a:t>
            </a:fld>
            <a:endParaRPr lang="en-GB"/>
          </a:p>
        </p:txBody>
      </p:sp>
    </p:spTree>
    <p:extLst>
      <p:ext uri="{BB962C8B-B14F-4D97-AF65-F5344CB8AC3E}">
        <p14:creationId xmlns:p14="http://schemas.microsoft.com/office/powerpoint/2010/main" val="1340580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5</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35748316-BAB1-453C-8822-981D9D71773E}"/>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366ED98F-905F-4E60-BF5D-898F8378405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55DE545B-95BE-4263-9372-DD80957E3E71}"/>
              </a:ext>
            </a:extLst>
          </p:cNvPr>
          <p:cNvSpPr>
            <a:spLocks noGrp="1"/>
          </p:cNvSpPr>
          <p:nvPr>
            <p:ph type="sldNum" sz="quarter" idx="12"/>
          </p:nvPr>
        </p:nvSpPr>
        <p:spPr/>
        <p:txBody>
          <a:bodyPr/>
          <a:lstStyle/>
          <a:p>
            <a:fld id="{9C34C810-059C-4551-8D0F-61E3E79FC1CC}" type="slidenum">
              <a:rPr lang="en-GB" smtClean="0"/>
              <a:t>41</a:t>
            </a:fld>
            <a:endParaRPr lang="en-GB"/>
          </a:p>
        </p:txBody>
      </p:sp>
    </p:spTree>
    <p:extLst>
      <p:ext uri="{BB962C8B-B14F-4D97-AF65-F5344CB8AC3E}">
        <p14:creationId xmlns:p14="http://schemas.microsoft.com/office/powerpoint/2010/main" val="3431432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09EE-DCFE-4A14-B92D-A7A9F8C519E8}"/>
              </a:ext>
            </a:extLst>
          </p:cNvPr>
          <p:cNvSpPr>
            <a:spLocks noGrp="1"/>
          </p:cNvSpPr>
          <p:nvPr>
            <p:ph type="title"/>
          </p:nvPr>
        </p:nvSpPr>
        <p:spPr/>
        <p:txBody>
          <a:bodyPr/>
          <a:lstStyle/>
          <a:p>
            <a:pPr algn="ctr"/>
            <a:r>
              <a:rPr lang="en-US" b="1" dirty="0"/>
              <a:t>Habakkuk 3:3</a:t>
            </a:r>
          </a:p>
        </p:txBody>
      </p:sp>
      <p:sp>
        <p:nvSpPr>
          <p:cNvPr id="3" name="Content Placeholder 2">
            <a:extLst>
              <a:ext uri="{FF2B5EF4-FFF2-40B4-BE49-F238E27FC236}">
                <a16:creationId xmlns:a16="http://schemas.microsoft.com/office/drawing/2014/main" id="{A73360E4-EE3E-4402-9017-832C15C4B4CF}"/>
              </a:ext>
            </a:extLst>
          </p:cNvPr>
          <p:cNvSpPr>
            <a:spLocks noGrp="1"/>
          </p:cNvSpPr>
          <p:nvPr>
            <p:ph idx="1"/>
          </p:nvPr>
        </p:nvSpPr>
        <p:spPr/>
        <p:txBody>
          <a:bodyPr/>
          <a:lstStyle/>
          <a:p>
            <a:pPr marL="0" indent="0" algn="ctr" hangingPunct="0">
              <a:buNone/>
            </a:pPr>
            <a:r>
              <a:rPr lang="en-US" dirty="0"/>
              <a:t>“God (his guidance) came from </a:t>
            </a:r>
            <a:r>
              <a:rPr lang="en-US" dirty="0" err="1"/>
              <a:t>Teman</a:t>
            </a:r>
            <a:r>
              <a:rPr lang="en-US" dirty="0"/>
              <a:t>, and the </a:t>
            </a:r>
            <a:r>
              <a:rPr lang="en-US" b="1" dirty="0"/>
              <a:t>Holy One from mount </a:t>
            </a:r>
            <a:r>
              <a:rPr lang="en-US" b="1" dirty="0" err="1"/>
              <a:t>Paran</a:t>
            </a:r>
            <a:r>
              <a:rPr lang="en-US" dirty="0"/>
              <a:t>. </a:t>
            </a:r>
            <a:r>
              <a:rPr lang="en-US" b="1" u="sng" dirty="0" err="1"/>
              <a:t>Sela</a:t>
            </a:r>
            <a:r>
              <a:rPr lang="en-US" dirty="0"/>
              <a:t>. His glory covered the heavens, and the </a:t>
            </a:r>
            <a:r>
              <a:rPr lang="en-US" b="1" dirty="0"/>
              <a:t>earth</a:t>
            </a:r>
            <a:r>
              <a:rPr lang="en-US" dirty="0"/>
              <a:t> </a:t>
            </a:r>
            <a:r>
              <a:rPr lang="en-US" b="1" dirty="0"/>
              <a:t>was full of his praise</a:t>
            </a:r>
            <a:r>
              <a:rPr lang="en-US" dirty="0"/>
              <a:t>.”</a:t>
            </a:r>
          </a:p>
          <a:p>
            <a:pPr marL="0" indent="0" algn="ctr">
              <a:buNone/>
            </a:pPr>
            <a:endParaRPr lang="en-US" dirty="0"/>
          </a:p>
          <a:p>
            <a:pPr marL="0" indent="0" algn="ctr">
              <a:buNone/>
            </a:pPr>
            <a:endParaRPr lang="en-US" dirty="0"/>
          </a:p>
          <a:p>
            <a:pPr marL="0" indent="0" algn="ctr">
              <a:buNone/>
            </a:pPr>
            <a:r>
              <a:rPr lang="en-US" dirty="0"/>
              <a:t>Again a mention of </a:t>
            </a:r>
            <a:r>
              <a:rPr lang="en-US" b="1" dirty="0" err="1"/>
              <a:t>Paran</a:t>
            </a:r>
            <a:r>
              <a:rPr lang="en-US" dirty="0"/>
              <a:t> and </a:t>
            </a:r>
            <a:r>
              <a:rPr lang="en-US" b="1" dirty="0" err="1"/>
              <a:t>Sela</a:t>
            </a:r>
            <a:r>
              <a:rPr lang="en-US" b="1" dirty="0"/>
              <a:t>, </a:t>
            </a:r>
            <a:r>
              <a:rPr lang="en-US" dirty="0"/>
              <a:t>in the same text and context.</a:t>
            </a:r>
            <a:endParaRPr lang="en-US" b="1" dirty="0"/>
          </a:p>
        </p:txBody>
      </p:sp>
      <p:sp>
        <p:nvSpPr>
          <p:cNvPr id="4" name="Date Placeholder 3">
            <a:extLst>
              <a:ext uri="{FF2B5EF4-FFF2-40B4-BE49-F238E27FC236}">
                <a16:creationId xmlns:a16="http://schemas.microsoft.com/office/drawing/2014/main" id="{9C46310C-0F50-4B6E-AB1B-458BDB07A103}"/>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4E3A6A70-BD28-4C21-AAB6-64EF6D85FE1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2762477D-644D-4DD6-A8AC-D4EBF535E329}"/>
              </a:ext>
            </a:extLst>
          </p:cNvPr>
          <p:cNvSpPr>
            <a:spLocks noGrp="1"/>
          </p:cNvSpPr>
          <p:nvPr>
            <p:ph type="sldNum" sz="quarter" idx="12"/>
          </p:nvPr>
        </p:nvSpPr>
        <p:spPr/>
        <p:txBody>
          <a:bodyPr/>
          <a:lstStyle/>
          <a:p>
            <a:fld id="{9C34C810-059C-4551-8D0F-61E3E79FC1CC}" type="slidenum">
              <a:rPr lang="en-GB" smtClean="0"/>
              <a:t>42</a:t>
            </a:fld>
            <a:endParaRPr lang="en-GB"/>
          </a:p>
        </p:txBody>
      </p:sp>
    </p:spTree>
    <p:extLst>
      <p:ext uri="{BB962C8B-B14F-4D97-AF65-F5344CB8AC3E}">
        <p14:creationId xmlns:p14="http://schemas.microsoft.com/office/powerpoint/2010/main" val="2438257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6</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40E265C4-522B-4CC4-B106-D6EB23FAD2D9}"/>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F9D5B9A6-97C1-4217-9F73-723FC644383B}"/>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CF579C02-AB1E-4539-8B92-0596AAFF5573}"/>
              </a:ext>
            </a:extLst>
          </p:cNvPr>
          <p:cNvSpPr>
            <a:spLocks noGrp="1"/>
          </p:cNvSpPr>
          <p:nvPr>
            <p:ph type="sldNum" sz="quarter" idx="12"/>
          </p:nvPr>
        </p:nvSpPr>
        <p:spPr/>
        <p:txBody>
          <a:bodyPr/>
          <a:lstStyle/>
          <a:p>
            <a:fld id="{9C34C810-059C-4551-8D0F-61E3E79FC1CC}" type="slidenum">
              <a:rPr lang="en-GB" smtClean="0"/>
              <a:t>43</a:t>
            </a:fld>
            <a:endParaRPr lang="en-GB"/>
          </a:p>
        </p:txBody>
      </p:sp>
    </p:spTree>
    <p:extLst>
      <p:ext uri="{BB962C8B-B14F-4D97-AF65-F5344CB8AC3E}">
        <p14:creationId xmlns:p14="http://schemas.microsoft.com/office/powerpoint/2010/main" val="1542280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09E9-EAF2-4BB7-A784-811BB678FED2}"/>
              </a:ext>
            </a:extLst>
          </p:cNvPr>
          <p:cNvSpPr>
            <a:spLocks noGrp="1"/>
          </p:cNvSpPr>
          <p:nvPr>
            <p:ph type="title"/>
          </p:nvPr>
        </p:nvSpPr>
        <p:spPr/>
        <p:txBody>
          <a:bodyPr/>
          <a:lstStyle/>
          <a:p>
            <a:pPr algn="ctr"/>
            <a:r>
              <a:rPr lang="en-US" altLang="en-US" b="1" dirty="0">
                <a:ea typeface="Times New Roman" panose="02020603050405020304" pitchFamily="18" charset="0"/>
              </a:rPr>
              <a:t>Deuteronomy 33:1</a:t>
            </a:r>
            <a:endParaRPr lang="en-US" b="1" dirty="0"/>
          </a:p>
        </p:txBody>
      </p:sp>
      <p:sp>
        <p:nvSpPr>
          <p:cNvPr id="3" name="Content Placeholder 2">
            <a:extLst>
              <a:ext uri="{FF2B5EF4-FFF2-40B4-BE49-F238E27FC236}">
                <a16:creationId xmlns:a16="http://schemas.microsoft.com/office/drawing/2014/main" id="{E32377DF-A69A-4813-9E27-1676EC2E12B9}"/>
              </a:ext>
            </a:extLst>
          </p:cNvPr>
          <p:cNvSpPr>
            <a:spLocks noGrp="1"/>
          </p:cNvSpPr>
          <p:nvPr>
            <p:ph idx="1"/>
          </p:nvPr>
        </p:nvSpPr>
        <p:spPr>
          <a:xfrm>
            <a:off x="838201" y="1825625"/>
            <a:ext cx="5877910" cy="4351338"/>
          </a:xfrm>
        </p:spPr>
        <p:txBody>
          <a:bodyPr/>
          <a:lstStyle/>
          <a:p>
            <a:pPr marL="0" indent="0" algn="ctr">
              <a:buNone/>
            </a:pPr>
            <a:r>
              <a:rPr lang="en-US" altLang="en-US" dirty="0">
                <a:ea typeface="Times New Roman" panose="02020603050405020304" pitchFamily="18" charset="0"/>
              </a:rPr>
              <a:t>“And this [is] the blessing, wherewith Moses the man of God blessed the children of Israel before his death. And he said, The LORD came from Sinai, and rose up from </a:t>
            </a:r>
            <a:r>
              <a:rPr lang="en-US" altLang="en-US" dirty="0" err="1">
                <a:ea typeface="Times New Roman" panose="02020603050405020304" pitchFamily="18" charset="0"/>
              </a:rPr>
              <a:t>Seir</a:t>
            </a:r>
            <a:r>
              <a:rPr lang="en-US" altLang="en-US" dirty="0">
                <a:ea typeface="Times New Roman" panose="02020603050405020304" pitchFamily="18" charset="0"/>
              </a:rPr>
              <a:t> unto them; </a:t>
            </a:r>
            <a:r>
              <a:rPr lang="en-US" altLang="en-US" b="1" dirty="0">
                <a:ea typeface="Times New Roman" panose="02020603050405020304" pitchFamily="18" charset="0"/>
              </a:rPr>
              <a:t>he shined forth from mount </a:t>
            </a:r>
            <a:r>
              <a:rPr lang="en-US" altLang="en-US" b="1" dirty="0" err="1">
                <a:ea typeface="Times New Roman" panose="02020603050405020304" pitchFamily="18" charset="0"/>
              </a:rPr>
              <a:t>Paran</a:t>
            </a:r>
            <a:r>
              <a:rPr lang="en-US" altLang="en-US" dirty="0">
                <a:ea typeface="Times New Roman" panose="02020603050405020304" pitchFamily="18" charset="0"/>
              </a:rPr>
              <a:t>, </a:t>
            </a:r>
            <a:r>
              <a:rPr lang="en-US" altLang="en-US" b="1" dirty="0">
                <a:ea typeface="Times New Roman" panose="02020603050405020304" pitchFamily="18" charset="0"/>
              </a:rPr>
              <a:t>and he came with ten thousands of saints</a:t>
            </a:r>
            <a:r>
              <a:rPr lang="en-US" altLang="en-US" dirty="0">
                <a:ea typeface="Times New Roman" panose="02020603050405020304" pitchFamily="18" charset="0"/>
              </a:rPr>
              <a:t>: </a:t>
            </a:r>
            <a:r>
              <a:rPr lang="en-US" altLang="en-US" b="1" dirty="0">
                <a:ea typeface="Times New Roman" panose="02020603050405020304" pitchFamily="18" charset="0"/>
              </a:rPr>
              <a:t>from his right hand [went] a fiery law for them</a:t>
            </a:r>
            <a:r>
              <a:rPr lang="en-US" altLang="en-US" dirty="0">
                <a:ea typeface="Times New Roman" panose="02020603050405020304" pitchFamily="18" charset="0"/>
              </a:rPr>
              <a:t>.”</a:t>
            </a:r>
            <a:endParaRPr lang="en-US" dirty="0"/>
          </a:p>
        </p:txBody>
      </p:sp>
      <p:pic>
        <p:nvPicPr>
          <p:cNvPr id="4" name="Picture 1">
            <a:extLst>
              <a:ext uri="{FF2B5EF4-FFF2-40B4-BE49-F238E27FC236}">
                <a16:creationId xmlns:a16="http://schemas.microsoft.com/office/drawing/2014/main" id="{0FE74747-57C2-4FF4-8CDA-0F21F0C84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601" y="1552356"/>
            <a:ext cx="4949764" cy="462460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D2CCFB5D-E01C-4FAE-9AC9-2F85C5F935D8}"/>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4F0A8B0A-4292-432D-B427-8B82C7A0CFD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2B18C55E-A8EA-4BE6-B498-DA4CE7216EDF}"/>
              </a:ext>
            </a:extLst>
          </p:cNvPr>
          <p:cNvSpPr>
            <a:spLocks noGrp="1"/>
          </p:cNvSpPr>
          <p:nvPr>
            <p:ph type="sldNum" sz="quarter" idx="12"/>
          </p:nvPr>
        </p:nvSpPr>
        <p:spPr/>
        <p:txBody>
          <a:bodyPr/>
          <a:lstStyle/>
          <a:p>
            <a:fld id="{9C34C810-059C-4551-8D0F-61E3E79FC1CC}" type="slidenum">
              <a:rPr lang="en-GB" smtClean="0"/>
              <a:t>44</a:t>
            </a:fld>
            <a:endParaRPr lang="en-GB"/>
          </a:p>
        </p:txBody>
      </p:sp>
    </p:spTree>
    <p:extLst>
      <p:ext uri="{BB962C8B-B14F-4D97-AF65-F5344CB8AC3E}">
        <p14:creationId xmlns:p14="http://schemas.microsoft.com/office/powerpoint/2010/main" val="2755779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FE920C-F33D-45E4-B760-4D04C3D80A45}"/>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a:solidFill>
                  <a:srgbClr val="000000"/>
                </a:solidFill>
              </a:rPr>
              <a:t>Location of Paran</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Image result for map of paran">
            <a:extLst>
              <a:ext uri="{FF2B5EF4-FFF2-40B4-BE49-F238E27FC236}">
                <a16:creationId xmlns:a16="http://schemas.microsoft.com/office/drawing/2014/main" id="{30561E59-E537-4D83-B067-42863E87CC7F}"/>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r="20051"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264F4783-4ADB-40B2-82D2-515E8E2F8B76}"/>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C3A5A6DA-C5E2-44F2-9626-64C9EFC0380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5FF1312B-5903-453B-93AF-40C2F5261378}"/>
              </a:ext>
            </a:extLst>
          </p:cNvPr>
          <p:cNvSpPr>
            <a:spLocks noGrp="1"/>
          </p:cNvSpPr>
          <p:nvPr>
            <p:ph type="sldNum" sz="quarter" idx="12"/>
          </p:nvPr>
        </p:nvSpPr>
        <p:spPr/>
        <p:txBody>
          <a:bodyPr/>
          <a:lstStyle/>
          <a:p>
            <a:fld id="{9C34C810-059C-4551-8D0F-61E3E79FC1CC}" type="slidenum">
              <a:rPr lang="en-GB" smtClean="0"/>
              <a:t>45</a:t>
            </a:fld>
            <a:endParaRPr lang="en-GB"/>
          </a:p>
        </p:txBody>
      </p:sp>
    </p:spTree>
    <p:extLst>
      <p:ext uri="{BB962C8B-B14F-4D97-AF65-F5344CB8AC3E}">
        <p14:creationId xmlns:p14="http://schemas.microsoft.com/office/powerpoint/2010/main" val="3493004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8FFF-31F3-4816-BAF8-16F6AD368560}"/>
              </a:ext>
            </a:extLst>
          </p:cNvPr>
          <p:cNvSpPr>
            <a:spLocks noGrp="1"/>
          </p:cNvSpPr>
          <p:nvPr>
            <p:ph type="title"/>
          </p:nvPr>
        </p:nvSpPr>
        <p:spPr/>
        <p:txBody>
          <a:bodyPr/>
          <a:lstStyle/>
          <a:p>
            <a:r>
              <a:rPr lang="en-US" dirty="0"/>
              <a:t>Location of </a:t>
            </a:r>
            <a:r>
              <a:rPr lang="en-US" dirty="0" err="1"/>
              <a:t>Paran</a:t>
            </a:r>
            <a:endParaRPr lang="en-US" dirty="0"/>
          </a:p>
        </p:txBody>
      </p:sp>
      <p:sp>
        <p:nvSpPr>
          <p:cNvPr id="3" name="Content Placeholder 2">
            <a:extLst>
              <a:ext uri="{FF2B5EF4-FFF2-40B4-BE49-F238E27FC236}">
                <a16:creationId xmlns:a16="http://schemas.microsoft.com/office/drawing/2014/main" id="{34FAD04F-B18B-4585-B0DB-9A8906340A45}"/>
              </a:ext>
            </a:extLst>
          </p:cNvPr>
          <p:cNvSpPr>
            <a:spLocks noGrp="1"/>
          </p:cNvSpPr>
          <p:nvPr>
            <p:ph idx="1"/>
          </p:nvPr>
        </p:nvSpPr>
        <p:spPr/>
        <p:txBody>
          <a:bodyPr>
            <a:normAutofit fontScale="92500" lnSpcReduction="10000"/>
          </a:bodyPr>
          <a:lstStyle/>
          <a:p>
            <a:r>
              <a:rPr lang="en-US" dirty="0"/>
              <a:t>According to the Bible - The wilderness of </a:t>
            </a:r>
            <a:r>
              <a:rPr lang="en-US" dirty="0" err="1"/>
              <a:t>Paran</a:t>
            </a:r>
            <a:r>
              <a:rPr lang="en-US" dirty="0"/>
              <a:t> is where Abraham's wife Hagar and his eldest son Ishmael, the father of the Arabs, settled (Genesis 21:21) in the Arabian desert. The Old Testament tells us that Ishmael dwelt in a place called </a:t>
            </a:r>
            <a:r>
              <a:rPr lang="en-US" dirty="0" err="1"/>
              <a:t>Paran</a:t>
            </a:r>
            <a:r>
              <a:rPr lang="en-US" dirty="0"/>
              <a:t>:</a:t>
            </a:r>
          </a:p>
          <a:p>
            <a:r>
              <a:rPr lang="en-US" b="1" dirty="0"/>
              <a:t>Genesis 21:21 – </a:t>
            </a:r>
          </a:p>
          <a:p>
            <a:r>
              <a:rPr lang="en-US" b="1" dirty="0"/>
              <a:t>“Then God opened her eyes, and she saw a well of water (</a:t>
            </a:r>
            <a:r>
              <a:rPr lang="en-US" b="1" dirty="0" err="1"/>
              <a:t>zamzam</a:t>
            </a:r>
            <a:r>
              <a:rPr lang="en-US" b="1" dirty="0"/>
              <a:t>). And she went and filled the skin with water, and gave the boy a drink. So </a:t>
            </a:r>
            <a:r>
              <a:rPr lang="en-US" b="1" u="sng" dirty="0"/>
              <a:t>God was with the boy;</a:t>
            </a:r>
            <a:r>
              <a:rPr lang="en-US" b="1" i="1" dirty="0"/>
              <a:t> </a:t>
            </a:r>
            <a:r>
              <a:rPr lang="en-US" b="1" dirty="0"/>
              <a:t> and he grew and dwelt in the desert, and became an archer. He (Ishmael) dwelt in the </a:t>
            </a:r>
            <a:r>
              <a:rPr lang="en-US" b="1" u="sng" dirty="0"/>
              <a:t>Desert of </a:t>
            </a:r>
            <a:r>
              <a:rPr lang="en-US" b="1" u="sng" dirty="0" err="1"/>
              <a:t>Paran</a:t>
            </a:r>
            <a:r>
              <a:rPr lang="en-US" b="1" dirty="0"/>
              <a:t>, his mother got a wife for him from Egypt.</a:t>
            </a:r>
            <a:br>
              <a:rPr lang="en-US" dirty="0"/>
            </a:br>
            <a:br>
              <a:rPr lang="en-US" dirty="0"/>
            </a:br>
            <a:endParaRPr lang="en-US" dirty="0"/>
          </a:p>
        </p:txBody>
      </p:sp>
      <p:sp>
        <p:nvSpPr>
          <p:cNvPr id="4" name="Date Placeholder 3">
            <a:extLst>
              <a:ext uri="{FF2B5EF4-FFF2-40B4-BE49-F238E27FC236}">
                <a16:creationId xmlns:a16="http://schemas.microsoft.com/office/drawing/2014/main" id="{F9CA6441-26E7-48A7-8524-0D770DB30C0D}"/>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76FD0BDC-0007-4136-86F2-A590C059E12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5E9F7F93-7A7C-4EE3-B088-AC1281AF41B2}"/>
              </a:ext>
            </a:extLst>
          </p:cNvPr>
          <p:cNvSpPr>
            <a:spLocks noGrp="1"/>
          </p:cNvSpPr>
          <p:nvPr>
            <p:ph type="sldNum" sz="quarter" idx="12"/>
          </p:nvPr>
        </p:nvSpPr>
        <p:spPr/>
        <p:txBody>
          <a:bodyPr/>
          <a:lstStyle/>
          <a:p>
            <a:fld id="{9C34C810-059C-4551-8D0F-61E3E79FC1CC}" type="slidenum">
              <a:rPr lang="en-GB" smtClean="0"/>
              <a:t>46</a:t>
            </a:fld>
            <a:endParaRPr lang="en-GB"/>
          </a:p>
        </p:txBody>
      </p:sp>
    </p:spTree>
    <p:extLst>
      <p:ext uri="{BB962C8B-B14F-4D97-AF65-F5344CB8AC3E}">
        <p14:creationId xmlns:p14="http://schemas.microsoft.com/office/powerpoint/2010/main" val="347929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AC6D4-883B-400E-A101-B7D8BFFD05B8}"/>
              </a:ext>
            </a:extLst>
          </p:cNvPr>
          <p:cNvSpPr>
            <a:spLocks noGrp="1"/>
          </p:cNvSpPr>
          <p:nvPr>
            <p:ph idx="1"/>
          </p:nvPr>
        </p:nvSpPr>
        <p:spPr>
          <a:xfrm>
            <a:off x="838200" y="735724"/>
            <a:ext cx="10515600" cy="5441239"/>
          </a:xfrm>
        </p:spPr>
        <p:txBody>
          <a:bodyPr/>
          <a:lstStyle/>
          <a:p>
            <a:pPr marL="0" indent="0">
              <a:buNone/>
            </a:pPr>
            <a:r>
              <a:rPr lang="en-US" sz="4000" b="1" dirty="0">
                <a:solidFill>
                  <a:srgbClr val="FF0000"/>
                </a:solidFill>
              </a:rPr>
              <a:t>Shined from Mount </a:t>
            </a:r>
            <a:r>
              <a:rPr lang="en-US" sz="4000" b="1" dirty="0" err="1">
                <a:solidFill>
                  <a:srgbClr val="FF0000"/>
                </a:solidFill>
              </a:rPr>
              <a:t>Paran</a:t>
            </a:r>
            <a:r>
              <a:rPr lang="en-US" sz="4000" b="1" dirty="0">
                <a:solidFill>
                  <a:srgbClr val="FF0000"/>
                </a:solidFill>
              </a:rPr>
              <a:t>.</a:t>
            </a:r>
          </a:p>
          <a:p>
            <a:pPr marL="0" indent="0">
              <a:buNone/>
            </a:pPr>
            <a:r>
              <a:rPr lang="en-US" dirty="0"/>
              <a:t>(</a:t>
            </a:r>
            <a:r>
              <a:rPr lang="en-US" dirty="0" err="1"/>
              <a:t>Paran</a:t>
            </a:r>
            <a:r>
              <a:rPr lang="en-US" dirty="0"/>
              <a:t> is the location in Arabia, Makkah)</a:t>
            </a:r>
          </a:p>
          <a:p>
            <a:pPr marL="0" indent="0">
              <a:buNone/>
            </a:pPr>
            <a:r>
              <a:rPr lang="en-US" sz="4000" b="1" dirty="0">
                <a:solidFill>
                  <a:srgbClr val="FF0000"/>
                </a:solidFill>
              </a:rPr>
              <a:t>Came with 10,000 saints</a:t>
            </a:r>
          </a:p>
          <a:p>
            <a:pPr marL="0" indent="0">
              <a:buNone/>
            </a:pPr>
            <a:r>
              <a:rPr lang="en-US" dirty="0"/>
              <a:t>(In the conquest of Makkah, when Prophet Muhammad returned back with his army of companions into Makkah, he came with 10,000 of his companions)</a:t>
            </a:r>
          </a:p>
          <a:p>
            <a:pPr marL="0" indent="0">
              <a:buNone/>
            </a:pPr>
            <a:r>
              <a:rPr lang="en-US" sz="4000" b="1" dirty="0">
                <a:solidFill>
                  <a:srgbClr val="FF0000"/>
                </a:solidFill>
              </a:rPr>
              <a:t>Came with a new fiery Law</a:t>
            </a:r>
          </a:p>
          <a:p>
            <a:pPr marL="0" indent="0">
              <a:buNone/>
            </a:pPr>
            <a:r>
              <a:rPr lang="en-US" dirty="0"/>
              <a:t>(He brought with him the new law which he called the Holy Quran)</a:t>
            </a:r>
          </a:p>
        </p:txBody>
      </p:sp>
      <p:pic>
        <p:nvPicPr>
          <p:cNvPr id="9218" name="Picture 2" descr="Related image">
            <a:extLst>
              <a:ext uri="{FF2B5EF4-FFF2-40B4-BE49-F238E27FC236}">
                <a16:creationId xmlns:a16="http://schemas.microsoft.com/office/drawing/2014/main" id="{B804B809-D17D-49E8-A81F-2785C4C0A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206" y="193565"/>
            <a:ext cx="3137338" cy="235300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0B58704-4E9F-43D2-A8B5-42E09663BD37}"/>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015F8D4B-5F81-4AB9-95C6-5A0C99B48A3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58BCBF41-4099-4494-925A-B8565E9C8C94}"/>
              </a:ext>
            </a:extLst>
          </p:cNvPr>
          <p:cNvSpPr>
            <a:spLocks noGrp="1"/>
          </p:cNvSpPr>
          <p:nvPr>
            <p:ph type="sldNum" sz="quarter" idx="12"/>
          </p:nvPr>
        </p:nvSpPr>
        <p:spPr/>
        <p:txBody>
          <a:bodyPr/>
          <a:lstStyle/>
          <a:p>
            <a:fld id="{9C34C810-059C-4551-8D0F-61E3E79FC1CC}" type="slidenum">
              <a:rPr lang="en-GB" smtClean="0"/>
              <a:t>47</a:t>
            </a:fld>
            <a:endParaRPr lang="en-GB"/>
          </a:p>
        </p:txBody>
      </p:sp>
    </p:spTree>
    <p:extLst>
      <p:ext uri="{BB962C8B-B14F-4D97-AF65-F5344CB8AC3E}">
        <p14:creationId xmlns:p14="http://schemas.microsoft.com/office/powerpoint/2010/main" val="18441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7</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7E6752F0-F392-4863-AE63-733E7F6FC2FD}"/>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5EF6A1F3-9707-4299-A2C7-D6F91A345E1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0C92574D-4E11-43CD-8B90-5E3941A47C5A}"/>
              </a:ext>
            </a:extLst>
          </p:cNvPr>
          <p:cNvSpPr>
            <a:spLocks noGrp="1"/>
          </p:cNvSpPr>
          <p:nvPr>
            <p:ph type="sldNum" sz="quarter" idx="12"/>
          </p:nvPr>
        </p:nvSpPr>
        <p:spPr/>
        <p:txBody>
          <a:bodyPr/>
          <a:lstStyle/>
          <a:p>
            <a:fld id="{9C34C810-059C-4551-8D0F-61E3E79FC1CC}" type="slidenum">
              <a:rPr lang="en-GB" smtClean="0"/>
              <a:t>48</a:t>
            </a:fld>
            <a:endParaRPr lang="en-GB"/>
          </a:p>
        </p:txBody>
      </p:sp>
    </p:spTree>
    <p:extLst>
      <p:ext uri="{BB962C8B-B14F-4D97-AF65-F5344CB8AC3E}">
        <p14:creationId xmlns:p14="http://schemas.microsoft.com/office/powerpoint/2010/main" val="35487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A5A1-CBC4-4F65-BE7C-96E5679464DB}"/>
              </a:ext>
            </a:extLst>
          </p:cNvPr>
          <p:cNvSpPr>
            <a:spLocks noGrp="1"/>
          </p:cNvSpPr>
          <p:nvPr>
            <p:ph type="title"/>
          </p:nvPr>
        </p:nvSpPr>
        <p:spPr>
          <a:xfrm>
            <a:off x="838200" y="365125"/>
            <a:ext cx="10515600" cy="569595"/>
          </a:xfrm>
        </p:spPr>
        <p:txBody>
          <a:bodyPr>
            <a:normAutofit fontScale="90000"/>
          </a:bodyPr>
          <a:lstStyle/>
          <a:p>
            <a:r>
              <a:rPr lang="en-US" b="1" dirty="0"/>
              <a:t>God speaks about Arabia and Ishmael </a:t>
            </a:r>
          </a:p>
        </p:txBody>
      </p:sp>
      <p:sp>
        <p:nvSpPr>
          <p:cNvPr id="4" name="Rectangle 1">
            <a:extLst>
              <a:ext uri="{FF2B5EF4-FFF2-40B4-BE49-F238E27FC236}">
                <a16:creationId xmlns:a16="http://schemas.microsoft.com/office/drawing/2014/main" id="{01AD111E-157C-4AC7-84F0-C3D869FC9BDD}"/>
              </a:ext>
            </a:extLst>
          </p:cNvPr>
          <p:cNvSpPr>
            <a:spLocks noGrp="1" noChangeArrowheads="1"/>
          </p:cNvSpPr>
          <p:nvPr>
            <p:ph idx="1"/>
          </p:nvPr>
        </p:nvSpPr>
        <p:spPr bwMode="auto">
          <a:xfrm>
            <a:off x="838201" y="1277474"/>
            <a:ext cx="10515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cs typeface="Arial" panose="020B0604020202020204" pitchFamily="34" charset="0"/>
              </a:rPr>
              <a:t>Ishmael is Abraham’s son</a:t>
            </a:r>
          </a:p>
          <a:p>
            <a:pPr marL="0" indent="0">
              <a:lnSpc>
                <a:spcPct val="100000"/>
              </a:lnSpc>
              <a:buNone/>
            </a:pPr>
            <a:r>
              <a:rPr lang="en-US" sz="1800" dirty="0">
                <a:cs typeface="Arial" panose="020B0604020202020204" pitchFamily="34" charset="0"/>
              </a:rPr>
              <a:t>“And Abraham took Ishmael his son.”                                                                                                                  Genesis 17:23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cs typeface="Arial" panose="020B0604020202020204" pitchFamily="34" charset="0"/>
              </a:rPr>
              <a:t>Abraham will be made father to many great nations</a:t>
            </a:r>
          </a:p>
          <a:p>
            <a:pPr marL="0" indent="0">
              <a:lnSpc>
                <a:spcPct val="100000"/>
              </a:lnSpc>
              <a:buNone/>
            </a:pPr>
            <a:r>
              <a:rPr lang="en-US" sz="1800" dirty="0">
                <a:cs typeface="Arial" panose="020B0604020202020204" pitchFamily="34" charset="0"/>
              </a:rPr>
              <a:t>“As for me, behold, my covenant [is] with thee, and thou shalt be a father of many nations.”                       Genesis 17:4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cs typeface="Arial" panose="020B0604020202020204" pitchFamily="34" charset="0"/>
              </a:rPr>
              <a:t>Ishmael’s progeny will be made into a great nation</a:t>
            </a:r>
          </a:p>
          <a:p>
            <a:pPr marL="0" indent="0">
              <a:lnSpc>
                <a:spcPct val="100000"/>
              </a:lnSpc>
              <a:buNone/>
            </a:pPr>
            <a:r>
              <a:rPr lang="en-US" sz="1800" dirty="0">
                <a:cs typeface="Arial" panose="020B0604020202020204" pitchFamily="34" charset="0"/>
              </a:rPr>
              <a:t>Also, “And also of the son (Ishmael) of the bondwoman (Hagar) will I make a nation, because he [is] thy seed. ......... I will make him a great nation.” Genesis 21:13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cs typeface="Arial" panose="020B0604020202020204" pitchFamily="34" charset="0"/>
              </a:rPr>
              <a:t>The divine message will also go through Isaiah</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cs typeface="Arial" panose="020B0604020202020204" pitchFamily="34" charset="0"/>
              </a:rPr>
              <a:t>“The </a:t>
            </a:r>
            <a:r>
              <a:rPr lang="en-US" altLang="en-US" sz="1800" i="1" dirty="0">
                <a:cs typeface="Arial" panose="020B0604020202020204" pitchFamily="34" charset="0"/>
              </a:rPr>
              <a:t>burden</a:t>
            </a:r>
            <a:r>
              <a:rPr lang="en-US" altLang="en-US" sz="1800" dirty="0">
                <a:cs typeface="Arial" panose="020B0604020202020204" pitchFamily="34" charset="0"/>
              </a:rPr>
              <a:t> upon Arabia” – Isaiah 21:13</a:t>
            </a:r>
            <a:endParaRPr kumimoji="0" lang="en-US" altLang="en-US" sz="180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What does the word "burden" mean? Let us ask </a:t>
            </a:r>
            <a:r>
              <a:rPr kumimoji="0" lang="en-US" altLang="en-US" sz="1800" i="0" u="none" strike="noStrike" cap="none" normalizeH="0" baseline="0" dirty="0">
                <a:ln>
                  <a:noFill/>
                </a:ln>
                <a:solidFill>
                  <a:srgbClr val="000000"/>
                </a:solidFill>
                <a:effectLst/>
                <a:cs typeface="Arial" panose="020B0604020202020204" pitchFamily="34" charset="0"/>
              </a:rPr>
              <a:t>the</a:t>
            </a:r>
            <a:r>
              <a:rPr kumimoji="0" lang="en-US" altLang="en-US" sz="1800" b="1" i="0" u="none" strike="noStrike" cap="none" normalizeH="0" baseline="0" dirty="0">
                <a:ln>
                  <a:noFill/>
                </a:ln>
                <a:solidFill>
                  <a:srgbClr val="000000"/>
                </a:solidFill>
                <a:effectLst/>
                <a:cs typeface="Arial" panose="020B0604020202020204" pitchFamily="34" charset="0"/>
              </a:rPr>
              <a:t> Scofield Study Bible:</a:t>
            </a:r>
            <a:endParaRPr kumimoji="0" lang="en-US" altLang="en-US" sz="18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8000"/>
                </a:solidFill>
                <a:effectLst/>
                <a:cs typeface="Arial" panose="020B0604020202020204" pitchFamily="34" charset="0"/>
              </a:rPr>
              <a:t>"…which also means an oracle is a word sometimes used in the prophetical writings to </a:t>
            </a:r>
            <a:r>
              <a:rPr kumimoji="0" lang="en-US" altLang="en-US" sz="1800" b="1" i="0" u="sng" strike="noStrike" cap="none" normalizeH="0" baseline="0" dirty="0">
                <a:ln>
                  <a:noFill/>
                </a:ln>
                <a:solidFill>
                  <a:srgbClr val="008000"/>
                </a:solidFill>
                <a:effectLst/>
                <a:cs typeface="Arial" panose="020B0604020202020204" pitchFamily="34" charset="0"/>
              </a:rPr>
              <a:t>indicate a divine message of judgment</a:t>
            </a:r>
            <a:r>
              <a:rPr kumimoji="0" lang="en-US" altLang="en-US" sz="1800" b="0" i="0" u="none" strike="noStrike" cap="none" normalizeH="0" baseline="0" dirty="0">
                <a:ln>
                  <a:noFill/>
                </a:ln>
                <a:solidFill>
                  <a:srgbClr val="008000"/>
                </a:solidFill>
                <a:effectLst/>
                <a:cs typeface="Arial" panose="020B0604020202020204" pitchFamily="34" charset="0"/>
              </a:rPr>
              <a:t>"</a:t>
            </a:r>
            <a:r>
              <a:rPr kumimoji="0" lang="en-US" altLang="en-US" sz="1800" b="0" i="0" u="none" strike="noStrike" cap="none" normalizeH="0" baseline="0" dirty="0">
                <a:ln>
                  <a:noFill/>
                </a:ln>
                <a:solidFill>
                  <a:srgbClr val="000000"/>
                </a:solidFill>
                <a:effectLst/>
                <a:cs typeface="Arial" panose="020B0604020202020204" pitchFamily="34" charset="0"/>
              </a:rPr>
              <a:t> </a:t>
            </a:r>
            <a:r>
              <a:rPr kumimoji="0" lang="en-US" altLang="en-US" sz="1800" b="0" i="0" u="none" strike="noStrike" cap="none" normalizeH="0" baseline="0" dirty="0">
                <a:ln>
                  <a:noFill/>
                </a:ln>
                <a:solidFill>
                  <a:srgbClr val="0000FF"/>
                </a:solidFill>
                <a:effectLst/>
                <a:cs typeface="Arial" panose="020B0604020202020204" pitchFamily="34" charset="0"/>
              </a:rPr>
              <a:t>(Scofield Study Bible New King James Version, note 1, p. 792)</a:t>
            </a:r>
            <a:endParaRPr kumimoji="0" lang="en-US" altLang="en-US" sz="1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3" name="Date Placeholder 2">
            <a:extLst>
              <a:ext uri="{FF2B5EF4-FFF2-40B4-BE49-F238E27FC236}">
                <a16:creationId xmlns:a16="http://schemas.microsoft.com/office/drawing/2014/main" id="{464574DB-E42C-4EB2-8ABB-F2200B4E03CE}"/>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FA456C0D-4F21-4734-A478-D6012E93B8D5}"/>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19A7B4A7-3919-4350-9DEE-4A32C6EBE187}"/>
              </a:ext>
            </a:extLst>
          </p:cNvPr>
          <p:cNvSpPr>
            <a:spLocks noGrp="1"/>
          </p:cNvSpPr>
          <p:nvPr>
            <p:ph type="sldNum" sz="quarter" idx="12"/>
          </p:nvPr>
        </p:nvSpPr>
        <p:spPr/>
        <p:txBody>
          <a:bodyPr/>
          <a:lstStyle/>
          <a:p>
            <a:fld id="{9C34C810-059C-4551-8D0F-61E3E79FC1CC}" type="slidenum">
              <a:rPr lang="en-GB" smtClean="0"/>
              <a:t>49</a:t>
            </a:fld>
            <a:endParaRPr lang="en-GB"/>
          </a:p>
        </p:txBody>
      </p:sp>
    </p:spTree>
    <p:extLst>
      <p:ext uri="{BB962C8B-B14F-4D97-AF65-F5344CB8AC3E}">
        <p14:creationId xmlns:p14="http://schemas.microsoft.com/office/powerpoint/2010/main" val="93854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7658ED2-6572-4B9A-9AF2-AE2FC43A8B3F}"/>
              </a:ext>
            </a:extLst>
          </p:cNvPr>
          <p:cNvSpPr>
            <a:spLocks noGrp="1"/>
          </p:cNvSpPr>
          <p:nvPr>
            <p:ph type="ctrTitle"/>
          </p:nvPr>
        </p:nvSpPr>
        <p:spPr>
          <a:xfrm>
            <a:off x="6585882" y="4267832"/>
            <a:ext cx="4805996" cy="1401448"/>
          </a:xfrm>
        </p:spPr>
        <p:txBody>
          <a:bodyPr anchor="t">
            <a:normAutofit/>
          </a:bodyPr>
          <a:lstStyle/>
          <a:p>
            <a:pPr algn="l"/>
            <a:r>
              <a:rPr lang="en-US" sz="4400">
                <a:solidFill>
                  <a:srgbClr val="000000"/>
                </a:solidFill>
              </a:rPr>
              <a:t>The Bible</a:t>
            </a:r>
          </a:p>
        </p:txBody>
      </p:sp>
      <p:sp>
        <p:nvSpPr>
          <p:cNvPr id="5" name="Subtitle 4">
            <a:extLst>
              <a:ext uri="{FF2B5EF4-FFF2-40B4-BE49-F238E27FC236}">
                <a16:creationId xmlns:a16="http://schemas.microsoft.com/office/drawing/2014/main" id="{97055BA7-3BF3-41DD-8283-90E2BCC4E53D}"/>
              </a:ext>
            </a:extLst>
          </p:cNvPr>
          <p:cNvSpPr>
            <a:spLocks noGrp="1"/>
          </p:cNvSpPr>
          <p:nvPr>
            <p:ph type="subTitle" idx="1"/>
          </p:nvPr>
        </p:nvSpPr>
        <p:spPr>
          <a:xfrm>
            <a:off x="6586186" y="3428999"/>
            <a:ext cx="4805691" cy="838831"/>
          </a:xfrm>
        </p:spPr>
        <p:txBody>
          <a:bodyPr anchor="b">
            <a:normAutofit/>
          </a:bodyPr>
          <a:lstStyle/>
          <a:p>
            <a:pPr algn="l"/>
            <a:endParaRPr lang="en-US" sz="1800">
              <a:solidFill>
                <a:srgbClr val="000000"/>
              </a:solidFill>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elated image">
            <a:extLst>
              <a:ext uri="{FF2B5EF4-FFF2-40B4-BE49-F238E27FC236}">
                <a16:creationId xmlns:a16="http://schemas.microsoft.com/office/drawing/2014/main" id="{57567975-A055-4245-A5A8-A72DD8772EF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250" r="28745"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7968B979-DCEC-4F5A-852A-F40E8C51C410}"/>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94822E52-4CD1-45B0-B053-F4D8F1F9F16F}"/>
              </a:ext>
            </a:extLst>
          </p:cNvPr>
          <p:cNvSpPr>
            <a:spLocks noGrp="1"/>
          </p:cNvSpPr>
          <p:nvPr>
            <p:ph type="ftr" sz="quarter" idx="11"/>
          </p:nvPr>
        </p:nvSpPr>
        <p:spPr/>
        <p:txBody>
          <a:bodyPr/>
          <a:lstStyle/>
          <a:p>
            <a:r>
              <a:rPr lang="en-US" sz="800" dirty="0">
                <a:solidFill>
                  <a:schemeClr val="bg1">
                    <a:lumMod val="65000"/>
                  </a:schemeClr>
                </a:solidFill>
                <a:latin typeface="Trajan Pro" panose="02020502050506020301" pitchFamily="18" charset="0"/>
              </a:rPr>
              <a:t>This presentation was researched and compiled by: </a:t>
            </a:r>
          </a:p>
          <a:p>
            <a:r>
              <a:rPr lang="en-US" sz="1000" dirty="0">
                <a:solidFill>
                  <a:schemeClr val="bg1">
                    <a:lumMod val="65000"/>
                  </a:schemeClr>
                </a:solidFill>
                <a:latin typeface="Trajan Pro" panose="02020502050506020301" pitchFamily="18" charset="0"/>
              </a:rPr>
              <a:t>MONEEB MINHAS</a:t>
            </a:r>
            <a:endParaRPr lang="en-GB" sz="300" dirty="0"/>
          </a:p>
        </p:txBody>
      </p:sp>
      <p:sp>
        <p:nvSpPr>
          <p:cNvPr id="6" name="Slide Number Placeholder 5">
            <a:extLst>
              <a:ext uri="{FF2B5EF4-FFF2-40B4-BE49-F238E27FC236}">
                <a16:creationId xmlns:a16="http://schemas.microsoft.com/office/drawing/2014/main" id="{3A26F929-4C21-41B4-BF63-D41EBD2E7898}"/>
              </a:ext>
            </a:extLst>
          </p:cNvPr>
          <p:cNvSpPr>
            <a:spLocks noGrp="1"/>
          </p:cNvSpPr>
          <p:nvPr>
            <p:ph type="sldNum" sz="quarter" idx="12"/>
          </p:nvPr>
        </p:nvSpPr>
        <p:spPr/>
        <p:txBody>
          <a:bodyPr/>
          <a:lstStyle/>
          <a:p>
            <a:fld id="{9C34C810-059C-4551-8D0F-61E3E79FC1CC}" type="slidenum">
              <a:rPr lang="en-GB" smtClean="0"/>
              <a:t>5</a:t>
            </a:fld>
            <a:endParaRPr lang="en-GB" dirty="0"/>
          </a:p>
        </p:txBody>
      </p:sp>
    </p:spTree>
    <p:extLst>
      <p:ext uri="{BB962C8B-B14F-4D97-AF65-F5344CB8AC3E}">
        <p14:creationId xmlns:p14="http://schemas.microsoft.com/office/powerpoint/2010/main" val="1979895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2B</a:t>
            </a:r>
          </a:p>
          <a:p>
            <a:r>
              <a:rPr lang="en-US" sz="5400" dirty="0">
                <a:solidFill>
                  <a:srgbClr val="FFFFFF"/>
                </a:solidFill>
              </a:rPr>
              <a:t>Muhammad (saw) </a:t>
            </a:r>
            <a:br>
              <a:rPr lang="en-US" sz="5400" dirty="0">
                <a:solidFill>
                  <a:srgbClr val="FFFFFF"/>
                </a:solidFill>
              </a:rPr>
            </a:br>
            <a:r>
              <a:rPr lang="en-US" sz="5400" dirty="0">
                <a:solidFill>
                  <a:srgbClr val="FFFFFF"/>
                </a:solidFill>
              </a:rPr>
              <a:t>prophesied in the </a:t>
            </a:r>
            <a:br>
              <a:rPr lang="en-US" sz="5400" dirty="0">
                <a:solidFill>
                  <a:srgbClr val="FFFFFF"/>
                </a:solidFill>
              </a:rPr>
            </a:br>
            <a:r>
              <a:rPr lang="en-US" sz="5400" dirty="0">
                <a:solidFill>
                  <a:srgbClr val="FFFFFF"/>
                </a:solidFill>
              </a:rPr>
              <a:t>New Testament</a:t>
            </a:r>
          </a:p>
        </p:txBody>
      </p:sp>
      <p:sp>
        <p:nvSpPr>
          <p:cNvPr id="2" name="Date Placeholder 1">
            <a:extLst>
              <a:ext uri="{FF2B5EF4-FFF2-40B4-BE49-F238E27FC236}">
                <a16:creationId xmlns:a16="http://schemas.microsoft.com/office/drawing/2014/main" id="{08D037F1-1ADC-4AE2-BDEE-674ECC503556}"/>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5987D7B1-0D46-4E62-A155-998C03565A1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E31B6B7A-E1AD-40BF-A399-EA30D81FB252}"/>
              </a:ext>
            </a:extLst>
          </p:cNvPr>
          <p:cNvSpPr>
            <a:spLocks noGrp="1"/>
          </p:cNvSpPr>
          <p:nvPr>
            <p:ph type="sldNum" sz="quarter" idx="12"/>
          </p:nvPr>
        </p:nvSpPr>
        <p:spPr/>
        <p:txBody>
          <a:bodyPr/>
          <a:lstStyle/>
          <a:p>
            <a:fld id="{9C34C810-059C-4551-8D0F-61E3E79FC1CC}" type="slidenum">
              <a:rPr lang="en-GB" smtClean="0"/>
              <a:t>50</a:t>
            </a:fld>
            <a:endParaRPr lang="en-GB"/>
          </a:p>
        </p:txBody>
      </p:sp>
    </p:spTree>
    <p:extLst>
      <p:ext uri="{BB962C8B-B14F-4D97-AF65-F5344CB8AC3E}">
        <p14:creationId xmlns:p14="http://schemas.microsoft.com/office/powerpoint/2010/main" val="3118990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8</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2EFADBC2-0870-4636-9E1F-1D42A201D554}"/>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F799D21B-819B-4D7A-824A-25FB13AB71A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34298CD0-07CF-42C8-A3A1-8B1C73A90C5D}"/>
              </a:ext>
            </a:extLst>
          </p:cNvPr>
          <p:cNvSpPr>
            <a:spLocks noGrp="1"/>
          </p:cNvSpPr>
          <p:nvPr>
            <p:ph type="sldNum" sz="quarter" idx="12"/>
          </p:nvPr>
        </p:nvSpPr>
        <p:spPr/>
        <p:txBody>
          <a:bodyPr/>
          <a:lstStyle/>
          <a:p>
            <a:fld id="{9C34C810-059C-4551-8D0F-61E3E79FC1CC}" type="slidenum">
              <a:rPr lang="en-GB" smtClean="0"/>
              <a:t>51</a:t>
            </a:fld>
            <a:endParaRPr lang="en-GB"/>
          </a:p>
        </p:txBody>
      </p:sp>
    </p:spTree>
    <p:extLst>
      <p:ext uri="{BB962C8B-B14F-4D97-AF65-F5344CB8AC3E}">
        <p14:creationId xmlns:p14="http://schemas.microsoft.com/office/powerpoint/2010/main" val="3959219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ACAB2-9D4B-4E1B-BD05-27D7DD4A9F64}"/>
              </a:ext>
            </a:extLst>
          </p:cNvPr>
          <p:cNvSpPr>
            <a:spLocks noGrp="1"/>
          </p:cNvSpPr>
          <p:nvPr>
            <p:ph idx="1"/>
          </p:nvPr>
        </p:nvSpPr>
        <p:spPr>
          <a:xfrm>
            <a:off x="838200" y="457200"/>
            <a:ext cx="10515600" cy="5719763"/>
          </a:xfrm>
        </p:spPr>
        <p:txBody>
          <a:bodyPr>
            <a:normAutofit lnSpcReduction="10000"/>
          </a:bodyPr>
          <a:lstStyle/>
          <a:p>
            <a:pPr marL="0" indent="0">
              <a:buNone/>
            </a:pPr>
            <a:r>
              <a:rPr lang="en-US" b="1" dirty="0">
                <a:solidFill>
                  <a:srgbClr val="FF0000"/>
                </a:solidFill>
              </a:rPr>
              <a:t>John 14:16 </a:t>
            </a:r>
          </a:p>
          <a:p>
            <a:pPr marL="0" indent="0">
              <a:buNone/>
            </a:pPr>
            <a:r>
              <a:rPr lang="en-US" dirty="0"/>
              <a:t>“And I will pray the Father, and he shall give you </a:t>
            </a:r>
            <a:r>
              <a:rPr lang="en-US" b="1" u="sng" dirty="0"/>
              <a:t>another</a:t>
            </a:r>
            <a:r>
              <a:rPr lang="en-US" dirty="0"/>
              <a:t> </a:t>
            </a:r>
            <a:r>
              <a:rPr lang="en-US" b="1" dirty="0"/>
              <a:t>Comforter</a:t>
            </a:r>
            <a:r>
              <a:rPr lang="en-US" dirty="0"/>
              <a:t>, that he may abide with you forever”</a:t>
            </a:r>
          </a:p>
          <a:p>
            <a:pPr marL="0" indent="0">
              <a:buNone/>
            </a:pPr>
            <a:endParaRPr lang="en-US" dirty="0"/>
          </a:p>
          <a:p>
            <a:pPr marL="0" indent="0">
              <a:buNone/>
            </a:pPr>
            <a:r>
              <a:rPr lang="en-US" b="1" dirty="0">
                <a:solidFill>
                  <a:srgbClr val="FF0000"/>
                </a:solidFill>
              </a:rPr>
              <a:t>John 14:26  </a:t>
            </a:r>
          </a:p>
          <a:p>
            <a:pPr marL="0" indent="0">
              <a:buNone/>
            </a:pPr>
            <a:r>
              <a:rPr lang="en-US" dirty="0"/>
              <a:t>“But the </a:t>
            </a:r>
            <a:r>
              <a:rPr lang="en-US" b="1" dirty="0"/>
              <a:t>Comforter</a:t>
            </a:r>
            <a:r>
              <a:rPr lang="en-US" dirty="0"/>
              <a:t>, the </a:t>
            </a:r>
            <a:r>
              <a:rPr lang="en-US" b="1" dirty="0"/>
              <a:t>Holy Spirit</a:t>
            </a:r>
            <a:r>
              <a:rPr lang="en-US" dirty="0"/>
              <a:t>, whom the Father will send in my name, he shall teach you all things, and bring all things to your remembrance, whatsoever I have said unto you.”</a:t>
            </a:r>
          </a:p>
          <a:p>
            <a:pPr marL="0" indent="0">
              <a:buNone/>
            </a:pPr>
            <a:endParaRPr lang="en-US" dirty="0"/>
          </a:p>
          <a:p>
            <a:pPr marL="0" indent="0">
              <a:buNone/>
            </a:pPr>
            <a:r>
              <a:rPr lang="en-US" b="1" dirty="0">
                <a:solidFill>
                  <a:srgbClr val="FF0000"/>
                </a:solidFill>
              </a:rPr>
              <a:t>John 15:26 </a:t>
            </a:r>
          </a:p>
          <a:p>
            <a:pPr marL="0" indent="0">
              <a:buNone/>
            </a:pPr>
            <a:r>
              <a:rPr lang="en-US" dirty="0"/>
              <a:t>“But when the </a:t>
            </a:r>
            <a:r>
              <a:rPr lang="en-US" b="1" dirty="0"/>
              <a:t>Comforter</a:t>
            </a:r>
            <a:r>
              <a:rPr lang="en-US" dirty="0"/>
              <a:t> is come, whom I will send unto you from the Father, [even] the Spirit of truth, which </a:t>
            </a:r>
            <a:r>
              <a:rPr lang="en-US" dirty="0" err="1"/>
              <a:t>proceedeth</a:t>
            </a:r>
            <a:r>
              <a:rPr lang="en-US" dirty="0"/>
              <a:t> from the Father, he shall testify of me”</a:t>
            </a:r>
          </a:p>
          <a:p>
            <a:pPr marL="0" indent="0">
              <a:buNone/>
            </a:pPr>
            <a:endParaRPr lang="en-US" b="1" dirty="0"/>
          </a:p>
          <a:p>
            <a:pPr marL="0" indent="0">
              <a:buNone/>
            </a:pPr>
            <a:endParaRPr lang="en-US" dirty="0"/>
          </a:p>
        </p:txBody>
      </p:sp>
      <p:sp>
        <p:nvSpPr>
          <p:cNvPr id="2" name="Date Placeholder 1">
            <a:extLst>
              <a:ext uri="{FF2B5EF4-FFF2-40B4-BE49-F238E27FC236}">
                <a16:creationId xmlns:a16="http://schemas.microsoft.com/office/drawing/2014/main" id="{6D2051D5-DE3A-43A3-B330-A9B9E177D461}"/>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217364E5-CABD-4667-ADEF-7DA76407021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49A0234E-72F8-425C-9588-F0BD4E8A1D53}"/>
              </a:ext>
            </a:extLst>
          </p:cNvPr>
          <p:cNvSpPr>
            <a:spLocks noGrp="1"/>
          </p:cNvSpPr>
          <p:nvPr>
            <p:ph type="sldNum" sz="quarter" idx="12"/>
          </p:nvPr>
        </p:nvSpPr>
        <p:spPr/>
        <p:txBody>
          <a:bodyPr/>
          <a:lstStyle/>
          <a:p>
            <a:fld id="{9C34C810-059C-4551-8D0F-61E3E79FC1CC}" type="slidenum">
              <a:rPr lang="en-GB" smtClean="0"/>
              <a:t>52</a:t>
            </a:fld>
            <a:endParaRPr lang="en-GB"/>
          </a:p>
        </p:txBody>
      </p:sp>
    </p:spTree>
    <p:extLst>
      <p:ext uri="{BB962C8B-B14F-4D97-AF65-F5344CB8AC3E}">
        <p14:creationId xmlns:p14="http://schemas.microsoft.com/office/powerpoint/2010/main" val="841733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52A96-F892-4FD3-8FB9-CA29303CD0AD}"/>
              </a:ext>
            </a:extLst>
          </p:cNvPr>
          <p:cNvSpPr>
            <a:spLocks noGrp="1"/>
          </p:cNvSpPr>
          <p:nvPr>
            <p:ph idx="1"/>
          </p:nvPr>
        </p:nvSpPr>
        <p:spPr>
          <a:xfrm>
            <a:off x="838200" y="1175657"/>
            <a:ext cx="10515600" cy="5563009"/>
          </a:xfrm>
        </p:spPr>
        <p:txBody>
          <a:bodyPr/>
          <a:lstStyle/>
          <a:p>
            <a:pPr marL="0" indent="0">
              <a:buNone/>
            </a:pPr>
            <a:r>
              <a:rPr lang="en-US" b="1" dirty="0">
                <a:solidFill>
                  <a:srgbClr val="FF0000"/>
                </a:solidFill>
              </a:rPr>
              <a:t>John 16:7-14 </a:t>
            </a:r>
          </a:p>
          <a:p>
            <a:pPr marL="0" indent="0">
              <a:buNone/>
            </a:pPr>
            <a:r>
              <a:rPr lang="en-US" dirty="0"/>
              <a:t>“Nevertheless I tell you the truth; It is expedient for you that I go away: for if I go not away, the </a:t>
            </a:r>
            <a:r>
              <a:rPr lang="en-US" b="1" dirty="0"/>
              <a:t>Comforter</a:t>
            </a:r>
            <a:r>
              <a:rPr lang="en-US" dirty="0"/>
              <a:t> will not come unto you; but if I depart, I will send him unto you…….I have many things to say unto you, but You cannot bear them now, howbeit when </a:t>
            </a:r>
            <a:r>
              <a:rPr lang="en-US" b="1" dirty="0">
                <a:solidFill>
                  <a:srgbClr val="FF0000"/>
                </a:solidFill>
              </a:rPr>
              <a:t>he</a:t>
            </a:r>
            <a:r>
              <a:rPr lang="en-US" dirty="0"/>
              <a:t>, the </a:t>
            </a:r>
            <a:r>
              <a:rPr lang="en-US" b="1" dirty="0"/>
              <a:t>Spirit of truth</a:t>
            </a:r>
            <a:r>
              <a:rPr lang="en-US" dirty="0"/>
              <a:t>, is come, </a:t>
            </a:r>
            <a:r>
              <a:rPr lang="en-US" b="1" dirty="0">
                <a:solidFill>
                  <a:srgbClr val="FF0000"/>
                </a:solidFill>
              </a:rPr>
              <a:t>he</a:t>
            </a:r>
            <a:r>
              <a:rPr lang="en-US" dirty="0"/>
              <a:t> will guide you into all truth: for </a:t>
            </a:r>
            <a:r>
              <a:rPr lang="en-US" b="1" dirty="0">
                <a:solidFill>
                  <a:srgbClr val="FF0000"/>
                </a:solidFill>
              </a:rPr>
              <a:t>he</a:t>
            </a:r>
            <a:r>
              <a:rPr lang="en-US" dirty="0"/>
              <a:t> shall not speak of </a:t>
            </a:r>
            <a:r>
              <a:rPr lang="en-US" b="1" dirty="0">
                <a:solidFill>
                  <a:srgbClr val="FF0000"/>
                </a:solidFill>
              </a:rPr>
              <a:t>himself</a:t>
            </a:r>
            <a:r>
              <a:rPr lang="en-US" dirty="0"/>
              <a:t>; but whatsoever </a:t>
            </a:r>
            <a:r>
              <a:rPr lang="en-US" b="1" dirty="0">
                <a:solidFill>
                  <a:srgbClr val="FF0000"/>
                </a:solidFill>
              </a:rPr>
              <a:t>he</a:t>
            </a:r>
            <a:r>
              <a:rPr lang="en-US" dirty="0"/>
              <a:t> shall hear, [that] shall </a:t>
            </a:r>
            <a:r>
              <a:rPr lang="en-US" b="1" dirty="0">
                <a:solidFill>
                  <a:srgbClr val="FF0000"/>
                </a:solidFill>
              </a:rPr>
              <a:t>he</a:t>
            </a:r>
            <a:r>
              <a:rPr lang="en-US" dirty="0"/>
              <a:t> speak: and </a:t>
            </a:r>
            <a:r>
              <a:rPr lang="en-US" b="1" dirty="0">
                <a:solidFill>
                  <a:srgbClr val="FF0000"/>
                </a:solidFill>
              </a:rPr>
              <a:t>he</a:t>
            </a:r>
            <a:r>
              <a:rPr lang="en-US" dirty="0"/>
              <a:t> will show you things to come.  </a:t>
            </a:r>
            <a:r>
              <a:rPr lang="en-US" b="1" dirty="0">
                <a:solidFill>
                  <a:srgbClr val="FF0000"/>
                </a:solidFill>
              </a:rPr>
              <a:t>He</a:t>
            </a:r>
            <a:r>
              <a:rPr lang="en-US" dirty="0"/>
              <a:t> shall glorify me: for </a:t>
            </a:r>
            <a:r>
              <a:rPr lang="en-US" b="1" dirty="0">
                <a:solidFill>
                  <a:srgbClr val="FF0000"/>
                </a:solidFill>
              </a:rPr>
              <a:t>he</a:t>
            </a:r>
            <a:r>
              <a:rPr lang="en-US" dirty="0"/>
              <a:t> shall receive of mine, and shall declare it to you.”</a:t>
            </a:r>
          </a:p>
          <a:p>
            <a:endParaRPr lang="en-US" dirty="0"/>
          </a:p>
        </p:txBody>
      </p:sp>
      <p:sp>
        <p:nvSpPr>
          <p:cNvPr id="2" name="Date Placeholder 1">
            <a:extLst>
              <a:ext uri="{FF2B5EF4-FFF2-40B4-BE49-F238E27FC236}">
                <a16:creationId xmlns:a16="http://schemas.microsoft.com/office/drawing/2014/main" id="{19F1CF93-9506-4CAB-9451-384E48D69A6E}"/>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647685A5-0A0A-4BE8-9E7C-30064C14BC8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EE29DD53-FFEE-4AC5-9E10-C2FD1D1895A7}"/>
              </a:ext>
            </a:extLst>
          </p:cNvPr>
          <p:cNvSpPr>
            <a:spLocks noGrp="1"/>
          </p:cNvSpPr>
          <p:nvPr>
            <p:ph type="sldNum" sz="quarter" idx="12"/>
          </p:nvPr>
        </p:nvSpPr>
        <p:spPr/>
        <p:txBody>
          <a:bodyPr/>
          <a:lstStyle/>
          <a:p>
            <a:fld id="{9C34C810-059C-4551-8D0F-61E3E79FC1CC}" type="slidenum">
              <a:rPr lang="en-GB" smtClean="0"/>
              <a:t>53</a:t>
            </a:fld>
            <a:endParaRPr lang="en-GB"/>
          </a:p>
        </p:txBody>
      </p:sp>
    </p:spTree>
    <p:extLst>
      <p:ext uri="{BB962C8B-B14F-4D97-AF65-F5344CB8AC3E}">
        <p14:creationId xmlns:p14="http://schemas.microsoft.com/office/powerpoint/2010/main" val="732089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43A694-E383-4F3E-8B4A-D72CCF2C9CEC}"/>
              </a:ext>
            </a:extLst>
          </p:cNvPr>
          <p:cNvSpPr>
            <a:spLocks noGrp="1"/>
          </p:cNvSpPr>
          <p:nvPr>
            <p:ph type="title"/>
          </p:nvPr>
        </p:nvSpPr>
        <p:spPr>
          <a:xfrm>
            <a:off x="838200" y="253397"/>
            <a:ext cx="10515600" cy="1273233"/>
          </a:xfrm>
        </p:spPr>
        <p:txBody>
          <a:bodyPr>
            <a:normAutofit/>
          </a:bodyPr>
          <a:lstStyle/>
          <a:p>
            <a:r>
              <a:rPr lang="en-US" sz="4000" b="1" dirty="0"/>
              <a:t>Analysis of the prophecies in NT</a:t>
            </a:r>
          </a:p>
        </p:txBody>
      </p:sp>
      <p:sp>
        <p:nvSpPr>
          <p:cNvPr id="23" name="Rectangle 22">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BB8C04B-59A9-4C91-8ADF-1588053AD089}"/>
              </a:ext>
            </a:extLst>
          </p:cNvPr>
          <p:cNvSpPr>
            <a:spLocks noGrp="1"/>
          </p:cNvSpPr>
          <p:nvPr>
            <p:ph idx="1"/>
          </p:nvPr>
        </p:nvSpPr>
        <p:spPr>
          <a:xfrm>
            <a:off x="838200" y="1632857"/>
            <a:ext cx="10515600" cy="4971746"/>
          </a:xfrm>
        </p:spPr>
        <p:txBody>
          <a:bodyPr>
            <a:normAutofit fontScale="92500" lnSpcReduction="20000"/>
          </a:bodyPr>
          <a:lstStyle/>
          <a:p>
            <a:pPr marL="514350" indent="-514350">
              <a:buFont typeface="+mj-lt"/>
              <a:buAutoNum type="arabicPeriod"/>
            </a:pPr>
            <a:r>
              <a:rPr lang="en-US" dirty="0"/>
              <a:t>Jesus calls him </a:t>
            </a:r>
            <a:r>
              <a:rPr lang="en-US" b="1" dirty="0"/>
              <a:t>Spirit of truth</a:t>
            </a:r>
            <a:r>
              <a:rPr lang="en-US" dirty="0"/>
              <a:t> (the word Holy is not in the original manuscripts) </a:t>
            </a:r>
          </a:p>
          <a:p>
            <a:pPr marL="514350" indent="-514350">
              <a:buFont typeface="+mj-lt"/>
              <a:buAutoNum type="arabicPeriod"/>
            </a:pPr>
            <a:r>
              <a:rPr lang="en-US" dirty="0"/>
              <a:t>Jesus says “Another”.</a:t>
            </a:r>
          </a:p>
          <a:p>
            <a:pPr marL="514350" indent="-514350">
              <a:buFont typeface="+mj-lt"/>
              <a:buAutoNum type="arabicPeriod"/>
            </a:pPr>
            <a:r>
              <a:rPr lang="en-US" dirty="0"/>
              <a:t>Jesus must go away for him to come.</a:t>
            </a:r>
          </a:p>
          <a:p>
            <a:pPr marL="514350" indent="-514350">
              <a:buFont typeface="+mj-lt"/>
              <a:buAutoNum type="arabicPeriod"/>
            </a:pPr>
            <a:r>
              <a:rPr lang="en-US" dirty="0"/>
              <a:t>He will teach new things and tell things to come</a:t>
            </a:r>
          </a:p>
          <a:p>
            <a:pPr marL="514350" indent="-514350">
              <a:buFont typeface="+mj-lt"/>
              <a:buAutoNum type="arabicPeriod"/>
            </a:pPr>
            <a:r>
              <a:rPr lang="en-US" dirty="0"/>
              <a:t>He will bring things to peoples remembrance</a:t>
            </a:r>
          </a:p>
          <a:p>
            <a:pPr marL="514350" indent="-514350">
              <a:buFont typeface="+mj-lt"/>
              <a:buAutoNum type="arabicPeriod"/>
            </a:pPr>
            <a:r>
              <a:rPr lang="en-US" dirty="0"/>
              <a:t>He will testify of Jesus</a:t>
            </a:r>
          </a:p>
          <a:p>
            <a:pPr marL="514350" indent="-514350">
              <a:buFont typeface="+mj-lt"/>
              <a:buAutoNum type="arabicPeriod"/>
            </a:pPr>
            <a:r>
              <a:rPr lang="en-US" dirty="0"/>
              <a:t>He will glorify Jesus</a:t>
            </a:r>
          </a:p>
          <a:p>
            <a:pPr marL="514350" indent="-514350">
              <a:buFont typeface="+mj-lt"/>
              <a:buAutoNum type="arabicPeriod"/>
            </a:pPr>
            <a:r>
              <a:rPr lang="en-US" dirty="0"/>
              <a:t>He will not speak of himself, but what he hears.</a:t>
            </a:r>
          </a:p>
          <a:p>
            <a:pPr marL="514350" indent="-514350">
              <a:buFont typeface="+mj-lt"/>
              <a:buAutoNum type="arabicPeriod"/>
            </a:pPr>
            <a:r>
              <a:rPr lang="en-US" dirty="0"/>
              <a:t>Masculine “He” has been used x9.</a:t>
            </a:r>
          </a:p>
          <a:p>
            <a:pPr marL="514350" indent="-514350">
              <a:buFont typeface="+mj-lt"/>
              <a:buAutoNum type="arabicPeriod"/>
            </a:pPr>
            <a:r>
              <a:rPr lang="en-US" dirty="0"/>
              <a:t>Jesus calls him </a:t>
            </a:r>
            <a:r>
              <a:rPr lang="en-US" b="1" dirty="0" err="1"/>
              <a:t>Paracletos</a:t>
            </a:r>
            <a:r>
              <a:rPr lang="en-US" dirty="0"/>
              <a:t> (Greek for Comforter/ Advocate/ Counselor/ Helper/ Companion / Friend)</a:t>
            </a:r>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4B824EBD-6B51-4FFA-A238-048D75755A39}"/>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B29870B3-A4CA-4CBA-9C69-783D9B2D574D}"/>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FFA7243D-90C6-413C-846A-869F058C2A6A}"/>
              </a:ext>
            </a:extLst>
          </p:cNvPr>
          <p:cNvSpPr>
            <a:spLocks noGrp="1"/>
          </p:cNvSpPr>
          <p:nvPr>
            <p:ph type="sldNum" sz="quarter" idx="12"/>
          </p:nvPr>
        </p:nvSpPr>
        <p:spPr/>
        <p:txBody>
          <a:bodyPr/>
          <a:lstStyle/>
          <a:p>
            <a:fld id="{9C34C810-059C-4551-8D0F-61E3E79FC1CC}" type="slidenum">
              <a:rPr lang="en-GB" smtClean="0"/>
              <a:t>54</a:t>
            </a:fld>
            <a:endParaRPr lang="en-GB"/>
          </a:p>
        </p:txBody>
      </p:sp>
    </p:spTree>
    <p:extLst>
      <p:ext uri="{BB962C8B-B14F-4D97-AF65-F5344CB8AC3E}">
        <p14:creationId xmlns:p14="http://schemas.microsoft.com/office/powerpoint/2010/main" val="1227143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704C-95FB-4D61-9014-F086D17A8047}"/>
              </a:ext>
            </a:extLst>
          </p:cNvPr>
          <p:cNvSpPr>
            <a:spLocks noGrp="1"/>
          </p:cNvSpPr>
          <p:nvPr>
            <p:ph type="title"/>
          </p:nvPr>
        </p:nvSpPr>
        <p:spPr/>
        <p:txBody>
          <a:bodyPr>
            <a:normAutofit/>
          </a:bodyPr>
          <a:lstStyle/>
          <a:p>
            <a:pPr marL="514350" indent="-514350">
              <a:buFont typeface="+mj-lt"/>
              <a:buAutoNum type="arabicPeriod"/>
            </a:pPr>
            <a:r>
              <a:rPr lang="en-US" dirty="0"/>
              <a:t>Jesus calls him </a:t>
            </a:r>
            <a:r>
              <a:rPr lang="en-US" b="1" dirty="0"/>
              <a:t>Spirit of truth</a:t>
            </a:r>
            <a:endParaRPr lang="en-US" dirty="0"/>
          </a:p>
        </p:txBody>
      </p:sp>
      <p:sp>
        <p:nvSpPr>
          <p:cNvPr id="3" name="Content Placeholder 2">
            <a:extLst>
              <a:ext uri="{FF2B5EF4-FFF2-40B4-BE49-F238E27FC236}">
                <a16:creationId xmlns:a16="http://schemas.microsoft.com/office/drawing/2014/main" id="{D8E8E8DA-07AE-4545-8756-E99618E2C147}"/>
              </a:ext>
            </a:extLst>
          </p:cNvPr>
          <p:cNvSpPr>
            <a:spLocks noGrp="1"/>
          </p:cNvSpPr>
          <p:nvPr>
            <p:ph idx="1"/>
          </p:nvPr>
        </p:nvSpPr>
        <p:spPr/>
        <p:txBody>
          <a:bodyPr/>
          <a:lstStyle/>
          <a:p>
            <a:r>
              <a:rPr lang="en-US" dirty="0"/>
              <a:t>We learn from the Bible itself that the word Spirit can apply to a human and not always the Holy Spirit:</a:t>
            </a:r>
          </a:p>
          <a:p>
            <a:r>
              <a:rPr lang="en-US" dirty="0"/>
              <a:t>Example: “</a:t>
            </a:r>
            <a:r>
              <a:rPr lang="en-US" b="1" dirty="0"/>
              <a:t>Beloved, believe not every </a:t>
            </a:r>
            <a:r>
              <a:rPr lang="en-US" b="1" u="sng" dirty="0"/>
              <a:t>Spirit</a:t>
            </a:r>
            <a:r>
              <a:rPr lang="en-US" b="1" dirty="0"/>
              <a:t>, but try the </a:t>
            </a:r>
            <a:r>
              <a:rPr lang="en-US" b="1" u="sng" dirty="0"/>
              <a:t>Spirits</a:t>
            </a:r>
            <a:r>
              <a:rPr lang="en-US" b="1" dirty="0"/>
              <a:t> whether they are of God; because many false </a:t>
            </a:r>
            <a:r>
              <a:rPr lang="en-US" b="1" u="sng" dirty="0"/>
              <a:t>Prophets</a:t>
            </a:r>
            <a:r>
              <a:rPr lang="en-US" b="1" dirty="0"/>
              <a:t> are gone out into the world. - </a:t>
            </a:r>
            <a:r>
              <a:rPr lang="en-US" b="1" dirty="0">
                <a:solidFill>
                  <a:srgbClr val="FF0000"/>
                </a:solidFill>
              </a:rPr>
              <a:t>1 John 4:1</a:t>
            </a:r>
          </a:p>
          <a:p>
            <a:endParaRPr lang="en-US" b="1" dirty="0"/>
          </a:p>
        </p:txBody>
      </p:sp>
      <p:sp>
        <p:nvSpPr>
          <p:cNvPr id="4" name="Date Placeholder 3">
            <a:extLst>
              <a:ext uri="{FF2B5EF4-FFF2-40B4-BE49-F238E27FC236}">
                <a16:creationId xmlns:a16="http://schemas.microsoft.com/office/drawing/2014/main" id="{2674800D-9E42-4C5E-843E-09EF18802310}"/>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DADFACCD-29AD-47BF-B2BB-46B040FECEF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D853F16D-717B-4535-BEA4-7CEAF9AF903E}"/>
              </a:ext>
            </a:extLst>
          </p:cNvPr>
          <p:cNvSpPr>
            <a:spLocks noGrp="1"/>
          </p:cNvSpPr>
          <p:nvPr>
            <p:ph type="sldNum" sz="quarter" idx="12"/>
          </p:nvPr>
        </p:nvSpPr>
        <p:spPr/>
        <p:txBody>
          <a:bodyPr/>
          <a:lstStyle/>
          <a:p>
            <a:fld id="{9C34C810-059C-4551-8D0F-61E3E79FC1CC}" type="slidenum">
              <a:rPr lang="en-GB" smtClean="0"/>
              <a:t>55</a:t>
            </a:fld>
            <a:endParaRPr lang="en-GB"/>
          </a:p>
        </p:txBody>
      </p:sp>
    </p:spTree>
    <p:extLst>
      <p:ext uri="{BB962C8B-B14F-4D97-AF65-F5344CB8AC3E}">
        <p14:creationId xmlns:p14="http://schemas.microsoft.com/office/powerpoint/2010/main" val="62656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704C-95FB-4D61-9014-F086D17A8047}"/>
              </a:ext>
            </a:extLst>
          </p:cNvPr>
          <p:cNvSpPr>
            <a:spLocks noGrp="1"/>
          </p:cNvSpPr>
          <p:nvPr>
            <p:ph type="title"/>
          </p:nvPr>
        </p:nvSpPr>
        <p:spPr/>
        <p:txBody>
          <a:bodyPr>
            <a:normAutofit/>
          </a:bodyPr>
          <a:lstStyle/>
          <a:p>
            <a:r>
              <a:rPr lang="en-US" dirty="0"/>
              <a:t>2. Jesus uses the words </a:t>
            </a:r>
            <a:r>
              <a:rPr lang="en-US" b="1" dirty="0"/>
              <a:t>“Another”</a:t>
            </a:r>
            <a:endParaRPr lang="en-US" dirty="0"/>
          </a:p>
        </p:txBody>
      </p:sp>
      <p:sp>
        <p:nvSpPr>
          <p:cNvPr id="3" name="Content Placeholder 2">
            <a:extLst>
              <a:ext uri="{FF2B5EF4-FFF2-40B4-BE49-F238E27FC236}">
                <a16:creationId xmlns:a16="http://schemas.microsoft.com/office/drawing/2014/main" id="{D8E8E8DA-07AE-4545-8756-E99618E2C147}"/>
              </a:ext>
            </a:extLst>
          </p:cNvPr>
          <p:cNvSpPr>
            <a:spLocks noGrp="1"/>
          </p:cNvSpPr>
          <p:nvPr>
            <p:ph idx="1"/>
          </p:nvPr>
        </p:nvSpPr>
        <p:spPr/>
        <p:txBody>
          <a:bodyPr/>
          <a:lstStyle/>
          <a:p>
            <a:r>
              <a:rPr lang="en-US" dirty="0"/>
              <a:t>The use of the word “Another” means a lot. As it means that one is already been and another will come similar to him. </a:t>
            </a:r>
          </a:p>
          <a:p>
            <a:r>
              <a:rPr lang="en-US" altLang="en-US" dirty="0">
                <a:ea typeface="Times New Roman" panose="02020603050405020304" pitchFamily="18" charset="0"/>
              </a:rPr>
              <a:t>In Epistle of John, John uses the same word “</a:t>
            </a:r>
            <a:r>
              <a:rPr lang="en-US" altLang="en-US" dirty="0" err="1">
                <a:ea typeface="Times New Roman" panose="02020603050405020304" pitchFamily="18" charset="0"/>
              </a:rPr>
              <a:t>Parakletos</a:t>
            </a:r>
            <a:r>
              <a:rPr lang="en-US" altLang="en-US" dirty="0">
                <a:ea typeface="Times New Roman" panose="02020603050405020304" pitchFamily="18" charset="0"/>
              </a:rPr>
              <a:t>” for Christ. – </a:t>
            </a:r>
          </a:p>
          <a:p>
            <a:r>
              <a:rPr lang="en-US" altLang="en-US" b="1" dirty="0">
                <a:ea typeface="Times New Roman" panose="02020603050405020304" pitchFamily="18" charset="0"/>
              </a:rPr>
              <a:t>“My little children, these things write I unto you, that ye sin not. And if any man sin, we have an </a:t>
            </a:r>
            <a:r>
              <a:rPr lang="en-US" altLang="en-US" b="1" u="sng" dirty="0">
                <a:ea typeface="Times New Roman" panose="02020603050405020304" pitchFamily="18" charset="0"/>
              </a:rPr>
              <a:t>advocate</a:t>
            </a:r>
            <a:r>
              <a:rPr lang="en-US" altLang="en-US" b="1" dirty="0">
                <a:ea typeface="Times New Roman" panose="02020603050405020304" pitchFamily="18" charset="0"/>
              </a:rPr>
              <a:t> (</a:t>
            </a:r>
            <a:r>
              <a:rPr lang="en-US" altLang="en-US" b="1" u="sng" dirty="0" err="1">
                <a:ea typeface="Times New Roman" panose="02020603050405020304" pitchFamily="18" charset="0"/>
              </a:rPr>
              <a:t>parakletos</a:t>
            </a:r>
            <a:r>
              <a:rPr lang="en-US" altLang="en-US" b="1" dirty="0">
                <a:ea typeface="Times New Roman" panose="02020603050405020304" pitchFamily="18" charset="0"/>
              </a:rPr>
              <a:t>)  with the Father, Jesus Christ the righteous.” </a:t>
            </a:r>
            <a:r>
              <a:rPr lang="en-US" altLang="en-US" b="1" dirty="0"/>
              <a:t>- </a:t>
            </a:r>
            <a:r>
              <a:rPr lang="en-US" altLang="en-US" b="1" dirty="0">
                <a:solidFill>
                  <a:srgbClr val="FF0000"/>
                </a:solidFill>
                <a:ea typeface="Times New Roman" panose="02020603050405020304" pitchFamily="18" charset="0"/>
              </a:rPr>
              <a:t>1 John 2:1 </a:t>
            </a:r>
          </a:p>
          <a:p>
            <a:endParaRPr lang="en-US" dirty="0"/>
          </a:p>
          <a:p>
            <a:endParaRPr lang="en-US" dirty="0"/>
          </a:p>
        </p:txBody>
      </p:sp>
      <p:sp>
        <p:nvSpPr>
          <p:cNvPr id="4" name="Date Placeholder 3">
            <a:extLst>
              <a:ext uri="{FF2B5EF4-FFF2-40B4-BE49-F238E27FC236}">
                <a16:creationId xmlns:a16="http://schemas.microsoft.com/office/drawing/2014/main" id="{F7DCF028-977C-4F31-A824-D86564BA6403}"/>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58E5FEEF-E08D-4249-82F0-D0FCAB8E5E1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E90D8731-E2DE-449C-A6C4-196FF0DEFED8}"/>
              </a:ext>
            </a:extLst>
          </p:cNvPr>
          <p:cNvSpPr>
            <a:spLocks noGrp="1"/>
          </p:cNvSpPr>
          <p:nvPr>
            <p:ph type="sldNum" sz="quarter" idx="12"/>
          </p:nvPr>
        </p:nvSpPr>
        <p:spPr/>
        <p:txBody>
          <a:bodyPr/>
          <a:lstStyle/>
          <a:p>
            <a:fld id="{9C34C810-059C-4551-8D0F-61E3E79FC1CC}" type="slidenum">
              <a:rPr lang="en-GB" smtClean="0"/>
              <a:t>56</a:t>
            </a:fld>
            <a:endParaRPr lang="en-GB"/>
          </a:p>
        </p:txBody>
      </p:sp>
    </p:spTree>
    <p:extLst>
      <p:ext uri="{BB962C8B-B14F-4D97-AF65-F5344CB8AC3E}">
        <p14:creationId xmlns:p14="http://schemas.microsoft.com/office/powerpoint/2010/main" val="1448858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704C-95FB-4D61-9014-F086D17A8047}"/>
              </a:ext>
            </a:extLst>
          </p:cNvPr>
          <p:cNvSpPr>
            <a:spLocks noGrp="1"/>
          </p:cNvSpPr>
          <p:nvPr>
            <p:ph type="title"/>
          </p:nvPr>
        </p:nvSpPr>
        <p:spPr/>
        <p:txBody>
          <a:bodyPr>
            <a:normAutofit/>
          </a:bodyPr>
          <a:lstStyle/>
          <a:p>
            <a:r>
              <a:rPr lang="en-US" dirty="0"/>
              <a:t>3. Jesus must go away for him to come.</a:t>
            </a:r>
          </a:p>
        </p:txBody>
      </p:sp>
      <p:sp>
        <p:nvSpPr>
          <p:cNvPr id="3" name="Content Placeholder 2">
            <a:extLst>
              <a:ext uri="{FF2B5EF4-FFF2-40B4-BE49-F238E27FC236}">
                <a16:creationId xmlns:a16="http://schemas.microsoft.com/office/drawing/2014/main" id="{D8E8E8DA-07AE-4545-8756-E99618E2C147}"/>
              </a:ext>
            </a:extLst>
          </p:cNvPr>
          <p:cNvSpPr>
            <a:spLocks noGrp="1"/>
          </p:cNvSpPr>
          <p:nvPr>
            <p:ph idx="1"/>
          </p:nvPr>
        </p:nvSpPr>
        <p:spPr/>
        <p:txBody>
          <a:bodyPr>
            <a:normAutofit/>
          </a:bodyPr>
          <a:lstStyle/>
          <a:p>
            <a:r>
              <a:rPr lang="en-US" sz="2000" b="1" dirty="0"/>
              <a:t>“Nevertheless, I tell you the truth: It is expedient for </a:t>
            </a:r>
            <a:r>
              <a:rPr lang="en-US" sz="2000" b="1" dirty="0" err="1"/>
              <a:t>yout</a:t>
            </a:r>
            <a:r>
              <a:rPr lang="en-US" sz="2000" b="1" dirty="0"/>
              <a:t> hat I go: for If I Go Not Away, The Comforter Will Not Come unto you, but if I depart, I will send him to you” – John 16:7</a:t>
            </a:r>
          </a:p>
          <a:p>
            <a:r>
              <a:rPr lang="en-US" dirty="0"/>
              <a:t>This being (Spirit or Man) cannot be present if Christ is there.</a:t>
            </a:r>
          </a:p>
          <a:p>
            <a:endParaRPr lang="en-US" dirty="0"/>
          </a:p>
        </p:txBody>
      </p:sp>
      <p:sp>
        <p:nvSpPr>
          <p:cNvPr id="4" name="Date Placeholder 3">
            <a:extLst>
              <a:ext uri="{FF2B5EF4-FFF2-40B4-BE49-F238E27FC236}">
                <a16:creationId xmlns:a16="http://schemas.microsoft.com/office/drawing/2014/main" id="{D02CBDD7-EBBF-4CCB-966C-B27804976529}"/>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B11D1ED-EAD2-4ABE-A296-8A68E2097E3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1BFBCD4F-8D14-456F-B9A1-78A3F64E2947}"/>
              </a:ext>
            </a:extLst>
          </p:cNvPr>
          <p:cNvSpPr>
            <a:spLocks noGrp="1"/>
          </p:cNvSpPr>
          <p:nvPr>
            <p:ph type="sldNum" sz="quarter" idx="12"/>
          </p:nvPr>
        </p:nvSpPr>
        <p:spPr/>
        <p:txBody>
          <a:bodyPr/>
          <a:lstStyle/>
          <a:p>
            <a:fld id="{9C34C810-059C-4551-8D0F-61E3E79FC1CC}" type="slidenum">
              <a:rPr lang="en-GB" smtClean="0"/>
              <a:t>57</a:t>
            </a:fld>
            <a:endParaRPr lang="en-GB"/>
          </a:p>
        </p:txBody>
      </p:sp>
    </p:spTree>
    <p:extLst>
      <p:ext uri="{BB962C8B-B14F-4D97-AF65-F5344CB8AC3E}">
        <p14:creationId xmlns:p14="http://schemas.microsoft.com/office/powerpoint/2010/main" val="3849939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F41E-6C16-4D17-B91D-1AECA25679BC}"/>
              </a:ext>
            </a:extLst>
          </p:cNvPr>
          <p:cNvSpPr>
            <a:spLocks noGrp="1"/>
          </p:cNvSpPr>
          <p:nvPr>
            <p:ph type="title"/>
          </p:nvPr>
        </p:nvSpPr>
        <p:spPr/>
        <p:txBody>
          <a:bodyPr>
            <a:normAutofit/>
          </a:bodyPr>
          <a:lstStyle/>
          <a:p>
            <a:r>
              <a:rPr lang="en-US" dirty="0"/>
              <a:t>4. He will teach new things and tell things to come </a:t>
            </a:r>
          </a:p>
        </p:txBody>
      </p:sp>
      <p:sp>
        <p:nvSpPr>
          <p:cNvPr id="3" name="Content Placeholder 2">
            <a:extLst>
              <a:ext uri="{FF2B5EF4-FFF2-40B4-BE49-F238E27FC236}">
                <a16:creationId xmlns:a16="http://schemas.microsoft.com/office/drawing/2014/main" id="{F473F83C-F9D2-4DFF-BC80-9C4E895A99A6}"/>
              </a:ext>
            </a:extLst>
          </p:cNvPr>
          <p:cNvSpPr>
            <a:spLocks noGrp="1"/>
          </p:cNvSpPr>
          <p:nvPr>
            <p:ph idx="1"/>
          </p:nvPr>
        </p:nvSpPr>
        <p:spPr/>
        <p:txBody>
          <a:bodyPr>
            <a:normAutofit fontScale="62500" lnSpcReduction="20000"/>
          </a:bodyPr>
          <a:lstStyle/>
          <a:p>
            <a:r>
              <a:rPr lang="en-US" dirty="0"/>
              <a:t>From Prophet Muhammad (saw) came: - Quran and Hadith</a:t>
            </a:r>
          </a:p>
          <a:p>
            <a:r>
              <a:rPr lang="en-US" dirty="0"/>
              <a:t>Both give guidance to mankind on many issues:</a:t>
            </a:r>
          </a:p>
          <a:p>
            <a:pPr lvl="1"/>
            <a:r>
              <a:rPr lang="en-US" dirty="0"/>
              <a:t>Past</a:t>
            </a:r>
          </a:p>
          <a:p>
            <a:pPr lvl="1"/>
            <a:r>
              <a:rPr lang="en-US" dirty="0"/>
              <a:t>Present</a:t>
            </a:r>
          </a:p>
          <a:p>
            <a:pPr lvl="1"/>
            <a:r>
              <a:rPr lang="en-US" dirty="0"/>
              <a:t>Concept of God (Theology)</a:t>
            </a:r>
          </a:p>
          <a:p>
            <a:pPr lvl="1"/>
            <a:r>
              <a:rPr lang="en-US" dirty="0"/>
              <a:t>Concept of Prophets</a:t>
            </a:r>
          </a:p>
          <a:p>
            <a:pPr lvl="1"/>
            <a:r>
              <a:rPr lang="en-US" dirty="0"/>
              <a:t>Universality of religion</a:t>
            </a:r>
          </a:p>
          <a:p>
            <a:pPr lvl="1"/>
            <a:r>
              <a:rPr lang="en-US" dirty="0"/>
              <a:t>Science</a:t>
            </a:r>
          </a:p>
          <a:p>
            <a:pPr lvl="1"/>
            <a:r>
              <a:rPr lang="en-US" dirty="0"/>
              <a:t>Laws</a:t>
            </a:r>
          </a:p>
          <a:p>
            <a:pPr lvl="1"/>
            <a:r>
              <a:rPr lang="en-US" dirty="0"/>
              <a:t>Spirituality</a:t>
            </a:r>
          </a:p>
          <a:p>
            <a:pPr lvl="1"/>
            <a:r>
              <a:rPr lang="en-US" dirty="0"/>
              <a:t>Cleanliness </a:t>
            </a:r>
          </a:p>
          <a:p>
            <a:pPr lvl="1"/>
            <a:r>
              <a:rPr lang="en-US" dirty="0"/>
              <a:t>Daily lives</a:t>
            </a:r>
          </a:p>
          <a:p>
            <a:pPr lvl="1"/>
            <a:r>
              <a:rPr lang="en-US" dirty="0"/>
              <a:t>Ruling in different contexts</a:t>
            </a:r>
          </a:p>
          <a:p>
            <a:pPr lvl="1"/>
            <a:r>
              <a:rPr lang="en-US" dirty="0"/>
              <a:t>How to eat, slaughter, avoid illness, cook </a:t>
            </a:r>
            <a:r>
              <a:rPr lang="en-US" dirty="0" err="1"/>
              <a:t>etc</a:t>
            </a:r>
            <a:endParaRPr lang="en-US" dirty="0"/>
          </a:p>
          <a:p>
            <a:pPr lvl="1"/>
            <a:r>
              <a:rPr lang="en-US" dirty="0"/>
              <a:t>Marriage, divorce</a:t>
            </a:r>
          </a:p>
          <a:p>
            <a:pPr lvl="1"/>
            <a:r>
              <a:rPr lang="en-US" dirty="0"/>
              <a:t>Death</a:t>
            </a:r>
          </a:p>
          <a:p>
            <a:pPr lvl="1"/>
            <a:endParaRPr lang="en-US" dirty="0"/>
          </a:p>
          <a:p>
            <a:r>
              <a:rPr lang="en-US" dirty="0"/>
              <a:t>Numerous prophecies on the future events and</a:t>
            </a:r>
          </a:p>
        </p:txBody>
      </p:sp>
      <p:sp>
        <p:nvSpPr>
          <p:cNvPr id="4" name="Date Placeholder 3">
            <a:extLst>
              <a:ext uri="{FF2B5EF4-FFF2-40B4-BE49-F238E27FC236}">
                <a16:creationId xmlns:a16="http://schemas.microsoft.com/office/drawing/2014/main" id="{63D7036F-B89A-4B91-8765-F7F35916D71F}"/>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76BF081F-F93F-496A-A015-404869C80F7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C4862830-B40C-437D-B93D-7D705B9588AA}"/>
              </a:ext>
            </a:extLst>
          </p:cNvPr>
          <p:cNvSpPr>
            <a:spLocks noGrp="1"/>
          </p:cNvSpPr>
          <p:nvPr>
            <p:ph type="sldNum" sz="quarter" idx="12"/>
          </p:nvPr>
        </p:nvSpPr>
        <p:spPr/>
        <p:txBody>
          <a:bodyPr/>
          <a:lstStyle/>
          <a:p>
            <a:fld id="{9C34C810-059C-4551-8D0F-61E3E79FC1CC}" type="slidenum">
              <a:rPr lang="en-GB" smtClean="0"/>
              <a:t>58</a:t>
            </a:fld>
            <a:endParaRPr lang="en-GB"/>
          </a:p>
        </p:txBody>
      </p:sp>
    </p:spTree>
    <p:extLst>
      <p:ext uri="{BB962C8B-B14F-4D97-AF65-F5344CB8AC3E}">
        <p14:creationId xmlns:p14="http://schemas.microsoft.com/office/powerpoint/2010/main" val="4225156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DD33-45BA-44C8-AE18-725FD652EB21}"/>
              </a:ext>
            </a:extLst>
          </p:cNvPr>
          <p:cNvSpPr>
            <a:spLocks noGrp="1"/>
          </p:cNvSpPr>
          <p:nvPr>
            <p:ph type="title"/>
          </p:nvPr>
        </p:nvSpPr>
        <p:spPr/>
        <p:txBody>
          <a:bodyPr>
            <a:normAutofit/>
          </a:bodyPr>
          <a:lstStyle/>
          <a:p>
            <a:r>
              <a:rPr lang="en-US" sz="4000" dirty="0"/>
              <a:t>Holy Ghost was there before Christ’s birth</a:t>
            </a:r>
          </a:p>
        </p:txBody>
      </p:sp>
      <p:sp>
        <p:nvSpPr>
          <p:cNvPr id="3" name="Content Placeholder 2">
            <a:extLst>
              <a:ext uri="{FF2B5EF4-FFF2-40B4-BE49-F238E27FC236}">
                <a16:creationId xmlns:a16="http://schemas.microsoft.com/office/drawing/2014/main" id="{DDBD224E-535A-423F-945D-5577ED14BE49}"/>
              </a:ext>
            </a:extLst>
          </p:cNvPr>
          <p:cNvSpPr>
            <a:spLocks noGrp="1"/>
          </p:cNvSpPr>
          <p:nvPr>
            <p:ph idx="1"/>
          </p:nvPr>
        </p:nvSpPr>
        <p:spPr/>
        <p:txBody>
          <a:bodyPr/>
          <a:lstStyle/>
          <a:p>
            <a:r>
              <a:rPr lang="en-US" dirty="0"/>
              <a:t>Example 1. </a:t>
            </a:r>
          </a:p>
          <a:p>
            <a:pPr lvl="1"/>
            <a:r>
              <a:rPr lang="en-US" dirty="0"/>
              <a:t>“</a:t>
            </a:r>
            <a:r>
              <a:rPr lang="en-US" b="1" dirty="0"/>
              <a:t>...and he </a:t>
            </a:r>
            <a:r>
              <a:rPr lang="en-US" dirty="0"/>
              <a:t>(John the Baptist) </a:t>
            </a:r>
            <a:r>
              <a:rPr lang="en-US" b="1" dirty="0"/>
              <a:t>shall be filled with the Holy Ghost, even from his mother's womb”. - </a:t>
            </a:r>
            <a:r>
              <a:rPr lang="en-US" dirty="0">
                <a:solidFill>
                  <a:srgbClr val="FF0000"/>
                </a:solidFill>
              </a:rPr>
              <a:t>Luke 1:15</a:t>
            </a:r>
          </a:p>
          <a:p>
            <a:r>
              <a:rPr lang="en-US" dirty="0"/>
              <a:t>Example 2. </a:t>
            </a:r>
          </a:p>
          <a:p>
            <a:pPr lvl="1"/>
            <a:r>
              <a:rPr lang="en-US" dirty="0"/>
              <a:t>“</a:t>
            </a:r>
            <a:r>
              <a:rPr lang="en-US" b="1" dirty="0"/>
              <a:t>...and Elizabeth was filled with the Holy Ghost”. - </a:t>
            </a:r>
            <a:r>
              <a:rPr lang="en-US" dirty="0">
                <a:solidFill>
                  <a:srgbClr val="FF0000"/>
                </a:solidFill>
              </a:rPr>
              <a:t>Luke 1:41</a:t>
            </a:r>
          </a:p>
          <a:p>
            <a:r>
              <a:rPr lang="en-US" dirty="0"/>
              <a:t>Example 3. </a:t>
            </a:r>
          </a:p>
          <a:p>
            <a:pPr lvl="1"/>
            <a:r>
              <a:rPr lang="en-US" dirty="0"/>
              <a:t>“</a:t>
            </a:r>
            <a:r>
              <a:rPr lang="en-US" b="1" dirty="0"/>
              <a:t>And his father Zacharias was filled with the Holy Ghost.” - </a:t>
            </a:r>
            <a:r>
              <a:rPr lang="en-US" dirty="0">
                <a:solidFill>
                  <a:srgbClr val="FF0000"/>
                </a:solidFill>
              </a:rPr>
              <a:t>Luke 1:67</a:t>
            </a:r>
            <a:r>
              <a:rPr lang="en-US" dirty="0"/>
              <a:t> </a:t>
            </a:r>
          </a:p>
          <a:p>
            <a:endParaRPr lang="en-US" dirty="0"/>
          </a:p>
        </p:txBody>
      </p:sp>
      <p:sp>
        <p:nvSpPr>
          <p:cNvPr id="4" name="Date Placeholder 3">
            <a:extLst>
              <a:ext uri="{FF2B5EF4-FFF2-40B4-BE49-F238E27FC236}">
                <a16:creationId xmlns:a16="http://schemas.microsoft.com/office/drawing/2014/main" id="{E9E4132D-19BB-4D1C-8504-0B515D6F9E82}"/>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2F13C6C0-A8E5-4A62-8B8F-5066292DE03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40B793BF-B70B-400C-A5F8-CA55427DD953}"/>
              </a:ext>
            </a:extLst>
          </p:cNvPr>
          <p:cNvSpPr>
            <a:spLocks noGrp="1"/>
          </p:cNvSpPr>
          <p:nvPr>
            <p:ph type="sldNum" sz="quarter" idx="12"/>
          </p:nvPr>
        </p:nvSpPr>
        <p:spPr/>
        <p:txBody>
          <a:bodyPr/>
          <a:lstStyle/>
          <a:p>
            <a:fld id="{9C34C810-059C-4551-8D0F-61E3E79FC1CC}" type="slidenum">
              <a:rPr lang="en-GB" smtClean="0"/>
              <a:t>59</a:t>
            </a:fld>
            <a:endParaRPr lang="en-GB"/>
          </a:p>
        </p:txBody>
      </p:sp>
    </p:spTree>
    <p:extLst>
      <p:ext uri="{BB962C8B-B14F-4D97-AF65-F5344CB8AC3E}">
        <p14:creationId xmlns:p14="http://schemas.microsoft.com/office/powerpoint/2010/main" val="117625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9D17-A74E-4E76-8CE2-2F4DA866EB87}"/>
              </a:ext>
            </a:extLst>
          </p:cNvPr>
          <p:cNvSpPr>
            <a:spLocks noGrp="1"/>
          </p:cNvSpPr>
          <p:nvPr>
            <p:ph type="title"/>
          </p:nvPr>
        </p:nvSpPr>
        <p:spPr/>
        <p:txBody>
          <a:bodyPr/>
          <a:lstStyle/>
          <a:p>
            <a:pPr algn="ctr"/>
            <a:r>
              <a:rPr lang="en-US" dirty="0"/>
              <a:t>Bible</a:t>
            </a:r>
          </a:p>
        </p:txBody>
      </p:sp>
      <p:sp>
        <p:nvSpPr>
          <p:cNvPr id="3" name="Content Placeholder 2">
            <a:extLst>
              <a:ext uri="{FF2B5EF4-FFF2-40B4-BE49-F238E27FC236}">
                <a16:creationId xmlns:a16="http://schemas.microsoft.com/office/drawing/2014/main" id="{18B5DDD0-35C8-445E-8860-D0F6450F8E57}"/>
              </a:ext>
            </a:extLst>
          </p:cNvPr>
          <p:cNvSpPr>
            <a:spLocks noGrp="1"/>
          </p:cNvSpPr>
          <p:nvPr>
            <p:ph idx="1"/>
          </p:nvPr>
        </p:nvSpPr>
        <p:spPr>
          <a:xfrm>
            <a:off x="986246" y="3332208"/>
            <a:ext cx="2889069" cy="1325563"/>
          </a:xfrm>
        </p:spPr>
        <p:txBody>
          <a:bodyPr/>
          <a:lstStyle/>
          <a:p>
            <a:pPr marL="0" indent="0">
              <a:buNone/>
            </a:pPr>
            <a:r>
              <a:rPr lang="en-US" dirty="0"/>
              <a:t>Old Testament</a:t>
            </a:r>
          </a:p>
        </p:txBody>
      </p:sp>
      <p:cxnSp>
        <p:nvCxnSpPr>
          <p:cNvPr id="5" name="Straight Arrow Connector 4">
            <a:extLst>
              <a:ext uri="{FF2B5EF4-FFF2-40B4-BE49-F238E27FC236}">
                <a16:creationId xmlns:a16="http://schemas.microsoft.com/office/drawing/2014/main" id="{24D5D963-21D8-4757-A97A-E731F65C12D9}"/>
              </a:ext>
            </a:extLst>
          </p:cNvPr>
          <p:cNvCxnSpPr/>
          <p:nvPr/>
        </p:nvCxnSpPr>
        <p:spPr>
          <a:xfrm flipH="1">
            <a:off x="2629989" y="1480457"/>
            <a:ext cx="3048000" cy="1750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B44171A-9F34-4E05-B720-1B6CBFB6FEEB}"/>
              </a:ext>
            </a:extLst>
          </p:cNvPr>
          <p:cNvCxnSpPr/>
          <p:nvPr/>
        </p:nvCxnSpPr>
        <p:spPr>
          <a:xfrm>
            <a:off x="6409509" y="1436914"/>
            <a:ext cx="3265714" cy="1802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52BAAF0-2C4C-4F84-87A0-AB5A172C1A49}"/>
              </a:ext>
            </a:extLst>
          </p:cNvPr>
          <p:cNvSpPr txBox="1">
            <a:spLocks/>
          </p:cNvSpPr>
          <p:nvPr/>
        </p:nvSpPr>
        <p:spPr>
          <a:xfrm>
            <a:off x="8144692" y="3429000"/>
            <a:ext cx="2889069"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New Testament</a:t>
            </a:r>
          </a:p>
        </p:txBody>
      </p:sp>
      <p:sp>
        <p:nvSpPr>
          <p:cNvPr id="4" name="Date Placeholder 3">
            <a:extLst>
              <a:ext uri="{FF2B5EF4-FFF2-40B4-BE49-F238E27FC236}">
                <a16:creationId xmlns:a16="http://schemas.microsoft.com/office/drawing/2014/main" id="{1A2DA56C-30C4-46E0-A002-E3B8683C5AB8}"/>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862AAA7C-B8AB-4EA4-AABD-6C598C76603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4F1A15E5-511C-4B2F-9BD2-FEC4859271BB}"/>
              </a:ext>
            </a:extLst>
          </p:cNvPr>
          <p:cNvSpPr>
            <a:spLocks noGrp="1"/>
          </p:cNvSpPr>
          <p:nvPr>
            <p:ph type="sldNum" sz="quarter" idx="12"/>
          </p:nvPr>
        </p:nvSpPr>
        <p:spPr/>
        <p:txBody>
          <a:bodyPr/>
          <a:lstStyle/>
          <a:p>
            <a:fld id="{9C34C810-059C-4551-8D0F-61E3E79FC1CC}" type="slidenum">
              <a:rPr lang="en-GB" smtClean="0"/>
              <a:t>6</a:t>
            </a:fld>
            <a:endParaRPr lang="en-GB"/>
          </a:p>
        </p:txBody>
      </p:sp>
    </p:spTree>
    <p:extLst>
      <p:ext uri="{BB962C8B-B14F-4D97-AF65-F5344CB8AC3E}">
        <p14:creationId xmlns:p14="http://schemas.microsoft.com/office/powerpoint/2010/main" val="3502557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DD33-45BA-44C8-AE18-725FD652EB21}"/>
              </a:ext>
            </a:extLst>
          </p:cNvPr>
          <p:cNvSpPr>
            <a:spLocks noGrp="1"/>
          </p:cNvSpPr>
          <p:nvPr>
            <p:ph type="title"/>
          </p:nvPr>
        </p:nvSpPr>
        <p:spPr/>
        <p:txBody>
          <a:bodyPr>
            <a:normAutofit/>
          </a:bodyPr>
          <a:lstStyle/>
          <a:p>
            <a:r>
              <a:rPr lang="en-US" sz="4000" dirty="0"/>
              <a:t>Holy Ghost was there during Christ’s time</a:t>
            </a:r>
          </a:p>
        </p:txBody>
      </p:sp>
      <p:sp>
        <p:nvSpPr>
          <p:cNvPr id="3" name="Content Placeholder 2">
            <a:extLst>
              <a:ext uri="{FF2B5EF4-FFF2-40B4-BE49-F238E27FC236}">
                <a16:creationId xmlns:a16="http://schemas.microsoft.com/office/drawing/2014/main" id="{DDBD224E-535A-423F-945D-5577ED14BE49}"/>
              </a:ext>
            </a:extLst>
          </p:cNvPr>
          <p:cNvSpPr>
            <a:spLocks noGrp="1"/>
          </p:cNvSpPr>
          <p:nvPr>
            <p:ph idx="1"/>
          </p:nvPr>
        </p:nvSpPr>
        <p:spPr/>
        <p:txBody>
          <a:bodyPr>
            <a:normAutofit/>
          </a:bodyPr>
          <a:lstStyle/>
          <a:p>
            <a:r>
              <a:rPr lang="en-US" dirty="0"/>
              <a:t>Example 1. </a:t>
            </a:r>
          </a:p>
          <a:p>
            <a:pPr lvl="1"/>
            <a:r>
              <a:rPr lang="en-US" b="1" dirty="0"/>
              <a:t>...and the Holy Ghost was upon him </a:t>
            </a:r>
            <a:r>
              <a:rPr lang="en-US" dirty="0"/>
              <a:t>(Simeon) -</a:t>
            </a:r>
            <a:r>
              <a:rPr lang="en-US" dirty="0">
                <a:solidFill>
                  <a:srgbClr val="FF0000"/>
                </a:solidFill>
              </a:rPr>
              <a:t>Luke 2:26</a:t>
            </a:r>
          </a:p>
          <a:p>
            <a:pPr lvl="1"/>
            <a:endParaRPr lang="en-US" sz="1200" dirty="0"/>
          </a:p>
          <a:p>
            <a:r>
              <a:rPr lang="en-US" dirty="0"/>
              <a:t>Example 2. </a:t>
            </a:r>
          </a:p>
          <a:p>
            <a:pPr lvl="1"/>
            <a:r>
              <a:rPr lang="en-US" b="1" dirty="0"/>
              <a:t>And the Holy Ghost descended in a bodily shape like a dove upon him </a:t>
            </a:r>
            <a:r>
              <a:rPr lang="en-US" sz="1200" dirty="0"/>
              <a:t>(Jesus).</a:t>
            </a:r>
            <a:r>
              <a:rPr lang="en-US" b="1" dirty="0"/>
              <a:t>- </a:t>
            </a:r>
            <a:r>
              <a:rPr lang="en-US" dirty="0">
                <a:solidFill>
                  <a:srgbClr val="FF0000"/>
                </a:solidFill>
              </a:rPr>
              <a:t>Luke 3:22</a:t>
            </a:r>
          </a:p>
          <a:p>
            <a:endParaRPr lang="en-US" dirty="0"/>
          </a:p>
        </p:txBody>
      </p:sp>
      <p:sp>
        <p:nvSpPr>
          <p:cNvPr id="4" name="Date Placeholder 3">
            <a:extLst>
              <a:ext uri="{FF2B5EF4-FFF2-40B4-BE49-F238E27FC236}">
                <a16:creationId xmlns:a16="http://schemas.microsoft.com/office/drawing/2014/main" id="{4AD67D08-8184-4818-B82C-9A3302B51D0F}"/>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7DED1F8-4536-485E-97E3-10E27989470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3D7ED37D-E963-4AF7-AC55-AF28F11D228E}"/>
              </a:ext>
            </a:extLst>
          </p:cNvPr>
          <p:cNvSpPr>
            <a:spLocks noGrp="1"/>
          </p:cNvSpPr>
          <p:nvPr>
            <p:ph type="sldNum" sz="quarter" idx="12"/>
          </p:nvPr>
        </p:nvSpPr>
        <p:spPr/>
        <p:txBody>
          <a:bodyPr/>
          <a:lstStyle/>
          <a:p>
            <a:fld id="{9C34C810-059C-4551-8D0F-61E3E79FC1CC}" type="slidenum">
              <a:rPr lang="en-GB" smtClean="0"/>
              <a:t>60</a:t>
            </a:fld>
            <a:endParaRPr lang="en-GB"/>
          </a:p>
        </p:txBody>
      </p:sp>
    </p:spTree>
    <p:extLst>
      <p:ext uri="{BB962C8B-B14F-4D97-AF65-F5344CB8AC3E}">
        <p14:creationId xmlns:p14="http://schemas.microsoft.com/office/powerpoint/2010/main" val="894494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4929-3631-4FC6-8DA8-DF05044DA09A}"/>
              </a:ext>
            </a:extLst>
          </p:cNvPr>
          <p:cNvSpPr>
            <a:spLocks noGrp="1"/>
          </p:cNvSpPr>
          <p:nvPr>
            <p:ph type="title"/>
          </p:nvPr>
        </p:nvSpPr>
        <p:spPr/>
        <p:txBody>
          <a:bodyPr>
            <a:normAutofit/>
          </a:bodyPr>
          <a:lstStyle/>
          <a:p>
            <a:r>
              <a:rPr lang="en-US" dirty="0"/>
              <a:t>5. He will bring things to peoples remembrance</a:t>
            </a:r>
          </a:p>
        </p:txBody>
      </p:sp>
      <p:sp>
        <p:nvSpPr>
          <p:cNvPr id="3" name="Content Placeholder 2">
            <a:extLst>
              <a:ext uri="{FF2B5EF4-FFF2-40B4-BE49-F238E27FC236}">
                <a16:creationId xmlns:a16="http://schemas.microsoft.com/office/drawing/2014/main" id="{C01613ED-7C8E-4AB6-BBD2-B43E0603F518}"/>
              </a:ext>
            </a:extLst>
          </p:cNvPr>
          <p:cNvSpPr>
            <a:spLocks noGrp="1"/>
          </p:cNvSpPr>
          <p:nvPr>
            <p:ph idx="1"/>
          </p:nvPr>
        </p:nvSpPr>
        <p:spPr/>
        <p:txBody>
          <a:bodyPr/>
          <a:lstStyle/>
          <a:p>
            <a:r>
              <a:rPr lang="en-US" dirty="0"/>
              <a:t>Quran speaks about many of the Prophet stories mentioned in the Old and New Testament. </a:t>
            </a:r>
          </a:p>
          <a:p>
            <a:r>
              <a:rPr lang="en-US" dirty="0"/>
              <a:t>It clarifies things and concepts that have changed overtime in Biblical texts. </a:t>
            </a:r>
          </a:p>
          <a:p>
            <a:r>
              <a:rPr lang="en-US" dirty="0"/>
              <a:t>Quran says on many occasions</a:t>
            </a:r>
          </a:p>
          <a:p>
            <a:pPr lvl="1"/>
            <a:r>
              <a:rPr lang="en-US" dirty="0"/>
              <a:t>“Recall to them (Oh Muhammad) the events of …..”</a:t>
            </a:r>
          </a:p>
          <a:p>
            <a:pPr lvl="1"/>
            <a:r>
              <a:rPr lang="en-US" dirty="0"/>
              <a:t>“They ask you about……tell them…”</a:t>
            </a:r>
          </a:p>
          <a:p>
            <a:endParaRPr lang="en-US" dirty="0"/>
          </a:p>
        </p:txBody>
      </p:sp>
      <p:sp>
        <p:nvSpPr>
          <p:cNvPr id="4" name="Date Placeholder 3">
            <a:extLst>
              <a:ext uri="{FF2B5EF4-FFF2-40B4-BE49-F238E27FC236}">
                <a16:creationId xmlns:a16="http://schemas.microsoft.com/office/drawing/2014/main" id="{FC2CCF41-CAA7-41F8-8827-74B1531BF8AE}"/>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E03B865D-3E1E-469D-9D2F-A93BC50F7AC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77A6A555-411C-4B39-9055-7BC8E040CB57}"/>
              </a:ext>
            </a:extLst>
          </p:cNvPr>
          <p:cNvSpPr>
            <a:spLocks noGrp="1"/>
          </p:cNvSpPr>
          <p:nvPr>
            <p:ph type="sldNum" sz="quarter" idx="12"/>
          </p:nvPr>
        </p:nvSpPr>
        <p:spPr/>
        <p:txBody>
          <a:bodyPr/>
          <a:lstStyle/>
          <a:p>
            <a:fld id="{9C34C810-059C-4551-8D0F-61E3E79FC1CC}" type="slidenum">
              <a:rPr lang="en-GB" smtClean="0"/>
              <a:t>61</a:t>
            </a:fld>
            <a:endParaRPr lang="en-GB"/>
          </a:p>
        </p:txBody>
      </p:sp>
    </p:spTree>
    <p:extLst>
      <p:ext uri="{BB962C8B-B14F-4D97-AF65-F5344CB8AC3E}">
        <p14:creationId xmlns:p14="http://schemas.microsoft.com/office/powerpoint/2010/main" val="3357841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4929-3631-4FC6-8DA8-DF05044DA09A}"/>
              </a:ext>
            </a:extLst>
          </p:cNvPr>
          <p:cNvSpPr>
            <a:spLocks noGrp="1"/>
          </p:cNvSpPr>
          <p:nvPr>
            <p:ph type="title"/>
          </p:nvPr>
        </p:nvSpPr>
        <p:spPr/>
        <p:txBody>
          <a:bodyPr>
            <a:normAutofit/>
          </a:bodyPr>
          <a:lstStyle/>
          <a:p>
            <a:r>
              <a:rPr lang="en-US" dirty="0"/>
              <a:t>6. He will testify of Jesus</a:t>
            </a:r>
            <a:br>
              <a:rPr lang="en-US" dirty="0"/>
            </a:br>
            <a:r>
              <a:rPr lang="en-US" dirty="0"/>
              <a:t>7. He will glorify Jesus </a:t>
            </a:r>
          </a:p>
        </p:txBody>
      </p:sp>
      <p:sp>
        <p:nvSpPr>
          <p:cNvPr id="3" name="Content Placeholder 2">
            <a:extLst>
              <a:ext uri="{FF2B5EF4-FFF2-40B4-BE49-F238E27FC236}">
                <a16:creationId xmlns:a16="http://schemas.microsoft.com/office/drawing/2014/main" id="{C01613ED-7C8E-4AB6-BBD2-B43E0603F518}"/>
              </a:ext>
            </a:extLst>
          </p:cNvPr>
          <p:cNvSpPr>
            <a:spLocks noGrp="1"/>
          </p:cNvSpPr>
          <p:nvPr>
            <p:ph idx="1"/>
          </p:nvPr>
        </p:nvSpPr>
        <p:spPr>
          <a:solidFill>
            <a:schemeClr val="bg1"/>
          </a:solidFill>
        </p:spPr>
        <p:txBody>
          <a:bodyPr>
            <a:normAutofit fontScale="77500" lnSpcReduction="20000"/>
          </a:bodyPr>
          <a:lstStyle/>
          <a:p>
            <a:r>
              <a:rPr lang="en-US" dirty="0">
                <a:latin typeface="+mj-lt"/>
                <a:cs typeface="Arial" panose="020B0604020202020204" pitchFamily="34" charset="0"/>
              </a:rPr>
              <a:t>Quran has a full chapter dedicated to the story of Christ (as), his mother Mary and the father of Mary (as). – Surah Maryam</a:t>
            </a:r>
          </a:p>
          <a:p>
            <a:r>
              <a:rPr lang="en-US" dirty="0">
                <a:latin typeface="+mj-lt"/>
                <a:cs typeface="Arial" panose="020B0604020202020204" pitchFamily="34" charset="0"/>
              </a:rPr>
              <a:t>Jesus is mentioned over 25x all in positive glorification. It says about him:</a:t>
            </a:r>
          </a:p>
          <a:p>
            <a:pPr lvl="1"/>
            <a:r>
              <a:rPr lang="en-US" dirty="0">
                <a:latin typeface="+mj-lt"/>
                <a:cs typeface="Arial" panose="020B0604020202020204" pitchFamily="34" charset="0"/>
              </a:rPr>
              <a:t>He raised people from the dead</a:t>
            </a:r>
          </a:p>
          <a:p>
            <a:pPr lvl="1"/>
            <a:r>
              <a:rPr lang="en-US" dirty="0">
                <a:latin typeface="+mj-lt"/>
                <a:cs typeface="Arial" panose="020B0604020202020204" pitchFamily="34" charset="0"/>
              </a:rPr>
              <a:t>He cured the blind, lepers and sick </a:t>
            </a:r>
          </a:p>
          <a:p>
            <a:pPr lvl="1"/>
            <a:r>
              <a:rPr lang="en-US" dirty="0">
                <a:latin typeface="+mj-lt"/>
                <a:cs typeface="Arial" panose="020B0604020202020204" pitchFamily="34" charset="0"/>
              </a:rPr>
              <a:t>He performed many miracles</a:t>
            </a:r>
          </a:p>
          <a:p>
            <a:pPr lvl="1"/>
            <a:r>
              <a:rPr lang="en-US" dirty="0">
                <a:latin typeface="+mj-lt"/>
                <a:cs typeface="Arial" panose="020B0604020202020204" pitchFamily="34" charset="0"/>
              </a:rPr>
              <a:t>He was born miraculously</a:t>
            </a:r>
          </a:p>
          <a:p>
            <a:pPr lvl="1"/>
            <a:r>
              <a:rPr lang="en-US" dirty="0">
                <a:latin typeface="+mj-lt"/>
                <a:cs typeface="Arial" panose="020B0604020202020204" pitchFamily="34" charset="0"/>
              </a:rPr>
              <a:t>He was a prophet of God</a:t>
            </a:r>
          </a:p>
          <a:p>
            <a:pPr lvl="1"/>
            <a:r>
              <a:rPr lang="en-US" dirty="0">
                <a:latin typeface="+mj-lt"/>
                <a:cs typeface="Arial" panose="020B0604020202020204" pitchFamily="34" charset="0"/>
              </a:rPr>
              <a:t>He was the anointed one (Masih / Messiah / Christ) </a:t>
            </a:r>
          </a:p>
          <a:p>
            <a:pPr lvl="1"/>
            <a:r>
              <a:rPr lang="en-US" dirty="0">
                <a:latin typeface="+mj-lt"/>
                <a:cs typeface="Arial" panose="020B0604020202020204" pitchFamily="34" charset="0"/>
              </a:rPr>
              <a:t>He was kind to his mother</a:t>
            </a:r>
          </a:p>
          <a:p>
            <a:pPr lvl="1"/>
            <a:endParaRPr lang="en-US" dirty="0">
              <a:latin typeface="+mj-lt"/>
              <a:cs typeface="Arial" panose="020B0604020202020204" pitchFamily="34" charset="0"/>
            </a:endParaRPr>
          </a:p>
          <a:p>
            <a:r>
              <a:rPr lang="en-US" dirty="0">
                <a:latin typeface="+mj-lt"/>
                <a:cs typeface="Arial" panose="020B0604020202020204" pitchFamily="34" charset="0"/>
              </a:rPr>
              <a:t>Mentions his mother in a way no other woman in Bible or Quran has been mentioned – </a:t>
            </a:r>
            <a:r>
              <a:rPr lang="en-US" b="1" dirty="0">
                <a:latin typeface="+mj-lt"/>
                <a:cs typeface="Arial" panose="020B0604020202020204" pitchFamily="34" charset="0"/>
              </a:rPr>
              <a:t>“…</a:t>
            </a:r>
            <a:r>
              <a:rPr lang="en-US" altLang="en-US" b="1" dirty="0">
                <a:latin typeface="+mj-lt"/>
                <a:cs typeface="Arial" panose="020B0604020202020204" pitchFamily="34" charset="0"/>
              </a:rPr>
              <a:t>O Maryam, (Mary) surely Allah has chosen you and purified you and has chosen you over all the women of the worlds.” </a:t>
            </a:r>
            <a:r>
              <a:rPr lang="en-US" altLang="en-US" b="1" dirty="0">
                <a:solidFill>
                  <a:srgbClr val="FF0000"/>
                </a:solidFill>
                <a:latin typeface="+mj-lt"/>
                <a:cs typeface="Arial" panose="020B0604020202020204" pitchFamily="34" charset="0"/>
              </a:rPr>
              <a:t>Quran 3:42</a:t>
            </a:r>
            <a:endParaRPr lang="en-US" altLang="en-US" sz="1400" b="1" dirty="0">
              <a:solidFill>
                <a:srgbClr val="FF0000"/>
              </a:solidFill>
              <a:latin typeface="+mj-lt"/>
              <a:cs typeface="Arial" panose="020B0604020202020204" pitchFamily="34" charset="0"/>
            </a:endParaRPr>
          </a:p>
          <a:p>
            <a:endParaRPr lang="en-US" dirty="0">
              <a:latin typeface="+mj-lt"/>
              <a:cs typeface="Arial" panose="020B0604020202020204" pitchFamily="34" charset="0"/>
            </a:endParaRPr>
          </a:p>
          <a:p>
            <a:endParaRPr lang="en-US" dirty="0">
              <a:latin typeface="+mj-lt"/>
              <a:cs typeface="Arial" panose="020B0604020202020204" pitchFamily="34" charset="0"/>
            </a:endParaRPr>
          </a:p>
        </p:txBody>
      </p:sp>
      <p:sp>
        <p:nvSpPr>
          <p:cNvPr id="4" name="Rectangle 1">
            <a:extLst>
              <a:ext uri="{FF2B5EF4-FFF2-40B4-BE49-F238E27FC236}">
                <a16:creationId xmlns:a16="http://schemas.microsoft.com/office/drawing/2014/main" id="{CB32D706-6D17-4800-9E9A-40CADB7C7FAF}"/>
              </a:ext>
            </a:extLst>
          </p:cNvPr>
          <p:cNvSpPr>
            <a:spLocks noChangeArrowheads="1"/>
          </p:cNvSpPr>
          <p:nvPr/>
        </p:nvSpPr>
        <p:spPr bwMode="auto">
          <a:xfrm>
            <a:off x="0" y="21193"/>
            <a:ext cx="184731" cy="4148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218" rIns="9144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Date Placeholder 4">
            <a:extLst>
              <a:ext uri="{FF2B5EF4-FFF2-40B4-BE49-F238E27FC236}">
                <a16:creationId xmlns:a16="http://schemas.microsoft.com/office/drawing/2014/main" id="{33F3816D-0266-47E6-A771-A3496713983A}"/>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ED41F7CF-D9B6-4CD5-AB91-5C05A9C0AF1A}"/>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5E6F3650-CA3A-432F-81A4-41158A2E88CA}"/>
              </a:ext>
            </a:extLst>
          </p:cNvPr>
          <p:cNvSpPr>
            <a:spLocks noGrp="1"/>
          </p:cNvSpPr>
          <p:nvPr>
            <p:ph type="sldNum" sz="quarter" idx="12"/>
          </p:nvPr>
        </p:nvSpPr>
        <p:spPr/>
        <p:txBody>
          <a:bodyPr/>
          <a:lstStyle/>
          <a:p>
            <a:fld id="{9C34C810-059C-4551-8D0F-61E3E79FC1CC}" type="slidenum">
              <a:rPr lang="en-GB" smtClean="0"/>
              <a:t>62</a:t>
            </a:fld>
            <a:endParaRPr lang="en-GB"/>
          </a:p>
        </p:txBody>
      </p:sp>
    </p:spTree>
    <p:extLst>
      <p:ext uri="{BB962C8B-B14F-4D97-AF65-F5344CB8AC3E}">
        <p14:creationId xmlns:p14="http://schemas.microsoft.com/office/powerpoint/2010/main" val="221489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4544-9AAD-4466-B77F-812B20BE1BAC}"/>
              </a:ext>
            </a:extLst>
          </p:cNvPr>
          <p:cNvSpPr>
            <a:spLocks noGrp="1"/>
          </p:cNvSpPr>
          <p:nvPr>
            <p:ph type="title"/>
          </p:nvPr>
        </p:nvSpPr>
        <p:spPr/>
        <p:txBody>
          <a:bodyPr>
            <a:normAutofit/>
          </a:bodyPr>
          <a:lstStyle/>
          <a:p>
            <a:r>
              <a:rPr lang="en-US" sz="3200" b="1" dirty="0"/>
              <a:t>8.He will not speak of himself, but what he hears.</a:t>
            </a:r>
            <a:endParaRPr lang="en-US" sz="3600" b="1" dirty="0"/>
          </a:p>
        </p:txBody>
      </p:sp>
      <p:sp>
        <p:nvSpPr>
          <p:cNvPr id="3" name="Content Placeholder 2">
            <a:extLst>
              <a:ext uri="{FF2B5EF4-FFF2-40B4-BE49-F238E27FC236}">
                <a16:creationId xmlns:a16="http://schemas.microsoft.com/office/drawing/2014/main" id="{7C3714A1-B651-4FB1-93FF-07FAF0BB612A}"/>
              </a:ext>
            </a:extLst>
          </p:cNvPr>
          <p:cNvSpPr>
            <a:spLocks noGrp="1"/>
          </p:cNvSpPr>
          <p:nvPr>
            <p:ph idx="1"/>
          </p:nvPr>
        </p:nvSpPr>
        <p:spPr/>
        <p:txBody>
          <a:bodyPr/>
          <a:lstStyle/>
          <a:p>
            <a:r>
              <a:rPr lang="en-US" dirty="0"/>
              <a:t>Revelation was given to Prophet Muhammad (saw). Called the Holy Quran</a:t>
            </a:r>
          </a:p>
          <a:p>
            <a:r>
              <a:rPr lang="en-US" dirty="0"/>
              <a:t>Quran testifies: </a:t>
            </a:r>
          </a:p>
          <a:p>
            <a:pPr lvl="1"/>
            <a:r>
              <a:rPr lang="en-US" b="1" dirty="0"/>
              <a:t>“Nor does he speak from (his own) inclination. It is not but a revelation revealed” </a:t>
            </a:r>
            <a:r>
              <a:rPr lang="en-US" dirty="0"/>
              <a:t>– </a:t>
            </a:r>
            <a:r>
              <a:rPr lang="en-US" b="1" dirty="0">
                <a:solidFill>
                  <a:srgbClr val="FF0000"/>
                </a:solidFill>
              </a:rPr>
              <a:t>Quran - 53:3</a:t>
            </a:r>
          </a:p>
          <a:p>
            <a:pPr marL="0" indent="0">
              <a:buNone/>
            </a:pPr>
            <a:endParaRPr lang="en-US" dirty="0"/>
          </a:p>
          <a:p>
            <a:pPr lvl="1"/>
            <a:endParaRPr lang="en-US" b="1" dirty="0">
              <a:solidFill>
                <a:srgbClr val="FF0000"/>
              </a:solidFill>
            </a:endParaRPr>
          </a:p>
          <a:p>
            <a:pPr lvl="1"/>
            <a:endParaRPr lang="en-US" b="1" dirty="0">
              <a:solidFill>
                <a:srgbClr val="FF0000"/>
              </a:solidFill>
            </a:endParaRPr>
          </a:p>
        </p:txBody>
      </p:sp>
      <p:sp>
        <p:nvSpPr>
          <p:cNvPr id="4" name="Date Placeholder 3">
            <a:extLst>
              <a:ext uri="{FF2B5EF4-FFF2-40B4-BE49-F238E27FC236}">
                <a16:creationId xmlns:a16="http://schemas.microsoft.com/office/drawing/2014/main" id="{EC63ADF1-5159-4EB0-BE97-1BD2B80D2805}"/>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6CE28F77-153F-4BC5-8CEC-F005F8FA764D}"/>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72EE4F88-F251-45BA-88BB-111CBE2CBA6B}"/>
              </a:ext>
            </a:extLst>
          </p:cNvPr>
          <p:cNvSpPr>
            <a:spLocks noGrp="1"/>
          </p:cNvSpPr>
          <p:nvPr>
            <p:ph type="sldNum" sz="quarter" idx="12"/>
          </p:nvPr>
        </p:nvSpPr>
        <p:spPr/>
        <p:txBody>
          <a:bodyPr/>
          <a:lstStyle/>
          <a:p>
            <a:fld id="{9C34C810-059C-4551-8D0F-61E3E79FC1CC}" type="slidenum">
              <a:rPr lang="en-GB" smtClean="0"/>
              <a:t>63</a:t>
            </a:fld>
            <a:endParaRPr lang="en-GB"/>
          </a:p>
        </p:txBody>
      </p:sp>
    </p:spTree>
    <p:extLst>
      <p:ext uri="{BB962C8B-B14F-4D97-AF65-F5344CB8AC3E}">
        <p14:creationId xmlns:p14="http://schemas.microsoft.com/office/powerpoint/2010/main" val="958178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E79B-09E5-4B38-84F9-C7B307872680}"/>
              </a:ext>
            </a:extLst>
          </p:cNvPr>
          <p:cNvSpPr>
            <a:spLocks noGrp="1"/>
          </p:cNvSpPr>
          <p:nvPr>
            <p:ph type="title"/>
          </p:nvPr>
        </p:nvSpPr>
        <p:spPr/>
        <p:txBody>
          <a:bodyPr>
            <a:noAutofit/>
          </a:bodyPr>
          <a:lstStyle/>
          <a:p>
            <a:r>
              <a:rPr lang="en-US" sz="3600" dirty="0"/>
              <a:t>9. Masculine pronoun “He” has been used x9.</a:t>
            </a:r>
            <a:br>
              <a:rPr lang="en-US" sz="3600" dirty="0"/>
            </a:br>
            <a:endParaRPr lang="en-US" sz="3600" dirty="0"/>
          </a:p>
        </p:txBody>
      </p:sp>
      <p:sp>
        <p:nvSpPr>
          <p:cNvPr id="3" name="Content Placeholder 2">
            <a:extLst>
              <a:ext uri="{FF2B5EF4-FFF2-40B4-BE49-F238E27FC236}">
                <a16:creationId xmlns:a16="http://schemas.microsoft.com/office/drawing/2014/main" id="{BFB741D2-22E5-45BA-9865-E7CB0DE86A73}"/>
              </a:ext>
            </a:extLst>
          </p:cNvPr>
          <p:cNvSpPr>
            <a:spLocks noGrp="1"/>
          </p:cNvSpPr>
          <p:nvPr>
            <p:ph idx="1"/>
          </p:nvPr>
        </p:nvSpPr>
        <p:spPr/>
        <p:txBody>
          <a:bodyPr/>
          <a:lstStyle/>
          <a:p>
            <a:r>
              <a:rPr lang="en-US" dirty="0"/>
              <a:t>Points towards a human figure or man and not a “spirit”.  </a:t>
            </a:r>
          </a:p>
        </p:txBody>
      </p:sp>
      <p:sp>
        <p:nvSpPr>
          <p:cNvPr id="4" name="Date Placeholder 3">
            <a:extLst>
              <a:ext uri="{FF2B5EF4-FFF2-40B4-BE49-F238E27FC236}">
                <a16:creationId xmlns:a16="http://schemas.microsoft.com/office/drawing/2014/main" id="{C42794A1-53F1-4D41-B1B3-F6ABDFCF7EA8}"/>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30D2C010-D59F-4A40-8C87-8DD701041DC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EA1EBAE7-712A-47AE-B789-6E5DE1EDF058}"/>
              </a:ext>
            </a:extLst>
          </p:cNvPr>
          <p:cNvSpPr>
            <a:spLocks noGrp="1"/>
          </p:cNvSpPr>
          <p:nvPr>
            <p:ph type="sldNum" sz="quarter" idx="12"/>
          </p:nvPr>
        </p:nvSpPr>
        <p:spPr/>
        <p:txBody>
          <a:bodyPr/>
          <a:lstStyle/>
          <a:p>
            <a:fld id="{9C34C810-059C-4551-8D0F-61E3E79FC1CC}" type="slidenum">
              <a:rPr lang="en-GB" smtClean="0"/>
              <a:t>64</a:t>
            </a:fld>
            <a:endParaRPr lang="en-GB"/>
          </a:p>
        </p:txBody>
      </p:sp>
    </p:spTree>
    <p:extLst>
      <p:ext uri="{BB962C8B-B14F-4D97-AF65-F5344CB8AC3E}">
        <p14:creationId xmlns:p14="http://schemas.microsoft.com/office/powerpoint/2010/main" val="2751079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E79B-09E5-4B38-84F9-C7B307872680}"/>
              </a:ext>
            </a:extLst>
          </p:cNvPr>
          <p:cNvSpPr>
            <a:spLocks noGrp="1"/>
          </p:cNvSpPr>
          <p:nvPr>
            <p:ph type="title"/>
          </p:nvPr>
        </p:nvSpPr>
        <p:spPr/>
        <p:txBody>
          <a:bodyPr>
            <a:noAutofit/>
          </a:bodyPr>
          <a:lstStyle/>
          <a:p>
            <a:r>
              <a:rPr lang="en-US" sz="3600" dirty="0"/>
              <a:t>10. Jesus calls him </a:t>
            </a:r>
            <a:r>
              <a:rPr lang="en-US" sz="3600" b="1" dirty="0" err="1"/>
              <a:t>Paracletos</a:t>
            </a:r>
            <a:endParaRPr lang="en-US" sz="3600" dirty="0"/>
          </a:p>
        </p:txBody>
      </p:sp>
      <p:sp>
        <p:nvSpPr>
          <p:cNvPr id="3" name="Content Placeholder 2">
            <a:extLst>
              <a:ext uri="{FF2B5EF4-FFF2-40B4-BE49-F238E27FC236}">
                <a16:creationId xmlns:a16="http://schemas.microsoft.com/office/drawing/2014/main" id="{BFB741D2-22E5-45BA-9865-E7CB0DE86A73}"/>
              </a:ext>
            </a:extLst>
          </p:cNvPr>
          <p:cNvSpPr>
            <a:spLocks noGrp="1"/>
          </p:cNvSpPr>
          <p:nvPr>
            <p:ph idx="1"/>
          </p:nvPr>
        </p:nvSpPr>
        <p:spPr/>
        <p:txBody>
          <a:bodyPr/>
          <a:lstStyle/>
          <a:p>
            <a:r>
              <a:rPr lang="en-US" dirty="0"/>
              <a:t>This Greek word “</a:t>
            </a:r>
            <a:r>
              <a:rPr lang="en-US" dirty="0" err="1"/>
              <a:t>Paracletos</a:t>
            </a:r>
            <a:r>
              <a:rPr lang="en-US" dirty="0"/>
              <a:t>” has been translated into so many different words: -  Comforter/ Advocate/ Counselor/ Helper/ Companion / Friend)</a:t>
            </a:r>
          </a:p>
          <a:p>
            <a:r>
              <a:rPr lang="en-US" dirty="0"/>
              <a:t>See </a:t>
            </a:r>
            <a:r>
              <a:rPr lang="en-US" dirty="0" err="1"/>
              <a:t>Soure</a:t>
            </a:r>
            <a:r>
              <a:rPr lang="en-US" dirty="0"/>
              <a:t>: Showing different translations - </a:t>
            </a:r>
            <a:r>
              <a:rPr lang="en-US" dirty="0">
                <a:hlinkClick r:id="rId2"/>
              </a:rPr>
              <a:t>https://www.biblestudytools.com/john/14-16-compare.html</a:t>
            </a:r>
            <a:endParaRPr lang="en-US" dirty="0"/>
          </a:p>
        </p:txBody>
      </p:sp>
      <p:sp>
        <p:nvSpPr>
          <p:cNvPr id="4" name="Date Placeholder 3">
            <a:extLst>
              <a:ext uri="{FF2B5EF4-FFF2-40B4-BE49-F238E27FC236}">
                <a16:creationId xmlns:a16="http://schemas.microsoft.com/office/drawing/2014/main" id="{DFBEB1CB-BF8F-42B3-BA78-90169639B049}"/>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D6477BF3-EEE2-4B9E-A42F-B212A05B150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201E8FAA-6121-4825-8B38-EFC852755E45}"/>
              </a:ext>
            </a:extLst>
          </p:cNvPr>
          <p:cNvSpPr>
            <a:spLocks noGrp="1"/>
          </p:cNvSpPr>
          <p:nvPr>
            <p:ph type="sldNum" sz="quarter" idx="12"/>
          </p:nvPr>
        </p:nvSpPr>
        <p:spPr/>
        <p:txBody>
          <a:bodyPr/>
          <a:lstStyle/>
          <a:p>
            <a:fld id="{9C34C810-059C-4551-8D0F-61E3E79FC1CC}" type="slidenum">
              <a:rPr lang="en-GB" smtClean="0"/>
              <a:t>65</a:t>
            </a:fld>
            <a:endParaRPr lang="en-GB"/>
          </a:p>
        </p:txBody>
      </p:sp>
    </p:spTree>
    <p:extLst>
      <p:ext uri="{BB962C8B-B14F-4D97-AF65-F5344CB8AC3E}">
        <p14:creationId xmlns:p14="http://schemas.microsoft.com/office/powerpoint/2010/main" val="3864623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FDE1-A8B0-41E6-B7F8-8DDB8822BC85}"/>
              </a:ext>
            </a:extLst>
          </p:cNvPr>
          <p:cNvSpPr>
            <a:spLocks noGrp="1"/>
          </p:cNvSpPr>
          <p:nvPr>
            <p:ph type="title"/>
          </p:nvPr>
        </p:nvSpPr>
        <p:spPr>
          <a:xfrm>
            <a:off x="650240" y="386080"/>
            <a:ext cx="10922000" cy="5227320"/>
          </a:xfrm>
        </p:spPr>
        <p:txBody>
          <a:bodyPr>
            <a:normAutofit fontScale="90000"/>
          </a:bodyPr>
          <a:lstStyle/>
          <a:p>
            <a:pPr algn="ctr"/>
            <a:r>
              <a:rPr lang="en-US" sz="5300" b="1" dirty="0"/>
              <a:t>Jesus speaks about the coming of: </a:t>
            </a:r>
            <a:br>
              <a:rPr lang="en-US" sz="6000" b="1" dirty="0"/>
            </a:br>
            <a:br>
              <a:rPr lang="en-US" sz="6000" b="1" dirty="0"/>
            </a:br>
            <a:r>
              <a:rPr lang="en-US" sz="4800" dirty="0"/>
              <a:t>    </a:t>
            </a:r>
            <a:r>
              <a:rPr lang="en-US" sz="6000" b="1" dirty="0">
                <a:solidFill>
                  <a:srgbClr val="FF0000"/>
                </a:solidFill>
              </a:rPr>
              <a:t>Paraclete/</a:t>
            </a:r>
            <a:r>
              <a:rPr lang="en-US" sz="6000" b="1" dirty="0" err="1">
                <a:solidFill>
                  <a:srgbClr val="FF0000"/>
                </a:solidFill>
              </a:rPr>
              <a:t>Paracletos</a:t>
            </a:r>
            <a:br>
              <a:rPr lang="en-US" sz="4800" b="1" dirty="0"/>
            </a:br>
            <a:r>
              <a:rPr lang="en-US" sz="3600" dirty="0"/>
              <a:t>Comforter / Spirit of Truth</a:t>
            </a:r>
            <a:br>
              <a:rPr lang="en-US" sz="3600" dirty="0"/>
            </a:br>
            <a:br>
              <a:rPr lang="en-US" sz="3600" dirty="0"/>
            </a:br>
            <a:br>
              <a:rPr lang="en-US" sz="3600" dirty="0"/>
            </a:br>
            <a:endParaRPr lang="en-US" sz="4800" b="1" dirty="0"/>
          </a:p>
        </p:txBody>
      </p:sp>
      <p:sp>
        <p:nvSpPr>
          <p:cNvPr id="7" name="Rectangle 6">
            <a:extLst>
              <a:ext uri="{FF2B5EF4-FFF2-40B4-BE49-F238E27FC236}">
                <a16:creationId xmlns:a16="http://schemas.microsoft.com/office/drawing/2014/main" id="{EA49C0E5-8E60-444A-B0A8-4B2455BC87C7}"/>
              </a:ext>
            </a:extLst>
          </p:cNvPr>
          <p:cNvSpPr/>
          <p:nvPr/>
        </p:nvSpPr>
        <p:spPr>
          <a:xfrm>
            <a:off x="1015999" y="4690070"/>
            <a:ext cx="10456333" cy="1600438"/>
          </a:xfrm>
          <a:prstGeom prst="rect">
            <a:avLst/>
          </a:prstGeom>
        </p:spPr>
        <p:txBody>
          <a:bodyPr wrap="square">
            <a:spAutoFit/>
          </a:bodyPr>
          <a:lstStyle/>
          <a:p>
            <a:pPr algn="ctr"/>
            <a:r>
              <a:rPr lang="en-US" sz="6600" b="1" dirty="0" err="1"/>
              <a:t>Periclytos</a:t>
            </a:r>
            <a:endParaRPr lang="en-US" sz="6600" b="1" dirty="0"/>
          </a:p>
          <a:p>
            <a:pPr algn="ctr"/>
            <a:r>
              <a:rPr lang="en-US" sz="3200" dirty="0"/>
              <a:t>Praised one - Ahmad/Muhammad </a:t>
            </a:r>
          </a:p>
        </p:txBody>
      </p:sp>
      <p:sp>
        <p:nvSpPr>
          <p:cNvPr id="3" name="Date Placeholder 2">
            <a:extLst>
              <a:ext uri="{FF2B5EF4-FFF2-40B4-BE49-F238E27FC236}">
                <a16:creationId xmlns:a16="http://schemas.microsoft.com/office/drawing/2014/main" id="{43B053BF-83A6-4EB9-AB2D-2DA3C4641EA8}"/>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6DC342D1-C3A3-409B-867A-C8C64DEAA1B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005FD029-0CA3-4BD2-8950-AC61B992E3E2}"/>
              </a:ext>
            </a:extLst>
          </p:cNvPr>
          <p:cNvSpPr>
            <a:spLocks noGrp="1"/>
          </p:cNvSpPr>
          <p:nvPr>
            <p:ph type="sldNum" sz="quarter" idx="12"/>
          </p:nvPr>
        </p:nvSpPr>
        <p:spPr/>
        <p:txBody>
          <a:bodyPr/>
          <a:lstStyle/>
          <a:p>
            <a:fld id="{9C34C810-059C-4551-8D0F-61E3E79FC1CC}" type="slidenum">
              <a:rPr lang="en-GB" smtClean="0"/>
              <a:t>66</a:t>
            </a:fld>
            <a:endParaRPr lang="en-GB"/>
          </a:p>
        </p:txBody>
      </p:sp>
    </p:spTree>
    <p:extLst>
      <p:ext uri="{BB962C8B-B14F-4D97-AF65-F5344CB8AC3E}">
        <p14:creationId xmlns:p14="http://schemas.microsoft.com/office/powerpoint/2010/main" val="7042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8</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29ABB155-B5C9-40F2-B394-5663420DFA0C}"/>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7570DC35-6A69-4900-B9C4-44311903216E}"/>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594BFE9E-D6FF-4A20-BF19-9C0358CF1EC1}"/>
              </a:ext>
            </a:extLst>
          </p:cNvPr>
          <p:cNvSpPr>
            <a:spLocks noGrp="1"/>
          </p:cNvSpPr>
          <p:nvPr>
            <p:ph type="sldNum" sz="quarter" idx="12"/>
          </p:nvPr>
        </p:nvSpPr>
        <p:spPr/>
        <p:txBody>
          <a:bodyPr/>
          <a:lstStyle/>
          <a:p>
            <a:fld id="{9C34C810-059C-4551-8D0F-61E3E79FC1CC}" type="slidenum">
              <a:rPr lang="en-GB" smtClean="0"/>
              <a:t>67</a:t>
            </a:fld>
            <a:endParaRPr lang="en-GB"/>
          </a:p>
        </p:txBody>
      </p:sp>
    </p:spTree>
    <p:extLst>
      <p:ext uri="{BB962C8B-B14F-4D97-AF65-F5344CB8AC3E}">
        <p14:creationId xmlns:p14="http://schemas.microsoft.com/office/powerpoint/2010/main" val="2470448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3C35-DE05-43EF-9411-BC78D3EB5F62}"/>
              </a:ext>
            </a:extLst>
          </p:cNvPr>
          <p:cNvSpPr>
            <a:spLocks noGrp="1"/>
          </p:cNvSpPr>
          <p:nvPr>
            <p:ph type="title"/>
          </p:nvPr>
        </p:nvSpPr>
        <p:spPr/>
        <p:txBody>
          <a:bodyPr/>
          <a:lstStyle/>
          <a:p>
            <a:r>
              <a:rPr lang="en-US" dirty="0"/>
              <a:t>John uses the same word “</a:t>
            </a:r>
            <a:r>
              <a:rPr lang="en-US" dirty="0" err="1"/>
              <a:t>Paracletos</a:t>
            </a:r>
            <a:r>
              <a:rPr lang="en-US" dirty="0"/>
              <a:t>” when speaking about Jesus</a:t>
            </a:r>
          </a:p>
        </p:txBody>
      </p:sp>
      <p:sp>
        <p:nvSpPr>
          <p:cNvPr id="3" name="Content Placeholder 2">
            <a:extLst>
              <a:ext uri="{FF2B5EF4-FFF2-40B4-BE49-F238E27FC236}">
                <a16:creationId xmlns:a16="http://schemas.microsoft.com/office/drawing/2014/main" id="{64D53946-2A60-4513-BE02-3C4CDBBF3A97}"/>
              </a:ext>
            </a:extLst>
          </p:cNvPr>
          <p:cNvSpPr>
            <a:spLocks noGrp="1"/>
          </p:cNvSpPr>
          <p:nvPr>
            <p:ph idx="1"/>
          </p:nvPr>
        </p:nvSpPr>
        <p:spPr/>
        <p:txBody>
          <a:bodyPr>
            <a:normAutofit lnSpcReduction="10000"/>
          </a:bodyPr>
          <a:lstStyle/>
          <a:p>
            <a:pPr marL="0" lvl="0" indent="0" eaLnBrk="0" fontAlgn="base" hangingPunct="0">
              <a:lnSpc>
                <a:spcPct val="100000"/>
              </a:lnSpc>
              <a:spcBef>
                <a:spcPct val="0"/>
              </a:spcBef>
              <a:spcAft>
                <a:spcPct val="0"/>
              </a:spcAft>
              <a:buNone/>
            </a:pPr>
            <a:r>
              <a:rPr lang="en-US" altLang="en-US" dirty="0">
                <a:ea typeface="Times New Roman" panose="02020603050405020304" pitchFamily="18" charset="0"/>
              </a:rPr>
              <a:t>“My little children, these things write I unto you, that ye sin not. And if any man sin, we have an advocate (</a:t>
            </a:r>
            <a:r>
              <a:rPr lang="en-US" altLang="en-US" dirty="0" err="1">
                <a:ea typeface="Times New Roman" panose="02020603050405020304" pitchFamily="18" charset="0"/>
              </a:rPr>
              <a:t>paracletos</a:t>
            </a:r>
            <a:r>
              <a:rPr lang="en-US" altLang="en-US" dirty="0">
                <a:ea typeface="Times New Roman" panose="02020603050405020304" pitchFamily="18" charset="0"/>
              </a:rPr>
              <a:t>) </a:t>
            </a:r>
          </a:p>
          <a:p>
            <a:pPr marL="0" lvl="0" indent="0" eaLnBrk="0" fontAlgn="base" hangingPunct="0">
              <a:lnSpc>
                <a:spcPct val="100000"/>
              </a:lnSpc>
              <a:spcBef>
                <a:spcPct val="0"/>
              </a:spcBef>
              <a:spcAft>
                <a:spcPct val="0"/>
              </a:spcAft>
              <a:buNone/>
            </a:pPr>
            <a:r>
              <a:rPr lang="en-US" altLang="en-US" dirty="0">
                <a:ea typeface="Times New Roman" panose="02020603050405020304" pitchFamily="18" charset="0"/>
              </a:rPr>
              <a:t>with the Father, Jesus Christ the righteous.” </a:t>
            </a:r>
            <a:endParaRPr lang="en-US" altLang="en-US" dirty="0"/>
          </a:p>
          <a:p>
            <a:pPr marL="0" lvl="0" indent="0" eaLnBrk="0" fontAlgn="base" hangingPunct="0">
              <a:lnSpc>
                <a:spcPct val="100000"/>
              </a:lnSpc>
              <a:spcBef>
                <a:spcPct val="0"/>
              </a:spcBef>
              <a:spcAft>
                <a:spcPct val="0"/>
              </a:spcAft>
              <a:buNone/>
            </a:pPr>
            <a:r>
              <a:rPr lang="en-US" altLang="en-US" b="1" dirty="0">
                <a:ea typeface="Times New Roman" panose="02020603050405020304" pitchFamily="18" charset="0"/>
              </a:rPr>
              <a:t>1 John 2:1 </a:t>
            </a:r>
          </a:p>
          <a:p>
            <a:pPr marL="0" lvl="0" indent="0" eaLnBrk="0" fontAlgn="base" hangingPunct="0">
              <a:lnSpc>
                <a:spcPct val="100000"/>
              </a:lnSpc>
              <a:spcBef>
                <a:spcPct val="0"/>
              </a:spcBef>
              <a:spcAft>
                <a:spcPct val="0"/>
              </a:spcAft>
              <a:buNone/>
            </a:pPr>
            <a:endParaRPr lang="en-US" altLang="en-US" b="1" dirty="0"/>
          </a:p>
          <a:p>
            <a:pPr marL="0" lvl="0" indent="0" eaLnBrk="0" fontAlgn="base" hangingPunct="0">
              <a:lnSpc>
                <a:spcPct val="100000"/>
              </a:lnSpc>
              <a:spcBef>
                <a:spcPct val="0"/>
              </a:spcBef>
              <a:spcAft>
                <a:spcPct val="0"/>
              </a:spcAft>
              <a:buNone/>
            </a:pPr>
            <a:r>
              <a:rPr lang="en-US" altLang="en-US" b="1" dirty="0"/>
              <a:t>This word could be translated slightly wrong from the original. But because we only have the Greek we cannot judge this. </a:t>
            </a:r>
          </a:p>
          <a:p>
            <a:pPr marL="0" lvl="0" indent="0" eaLnBrk="0" fontAlgn="base" hangingPunct="0">
              <a:lnSpc>
                <a:spcPct val="100000"/>
              </a:lnSpc>
              <a:spcBef>
                <a:spcPct val="0"/>
              </a:spcBef>
              <a:spcAft>
                <a:spcPct val="0"/>
              </a:spcAft>
              <a:buNone/>
            </a:pPr>
            <a:endParaRPr lang="en-US" altLang="en-US" b="1" dirty="0"/>
          </a:p>
          <a:p>
            <a:pPr marL="0" lvl="0" indent="0" eaLnBrk="0" fontAlgn="base" hangingPunct="0">
              <a:lnSpc>
                <a:spcPct val="100000"/>
              </a:lnSpc>
              <a:spcBef>
                <a:spcPct val="0"/>
              </a:spcBef>
              <a:spcAft>
                <a:spcPct val="0"/>
              </a:spcAft>
              <a:buNone/>
            </a:pPr>
            <a:r>
              <a:rPr lang="en-US" altLang="en-US" b="1" dirty="0"/>
              <a:t>The word, regardless can</a:t>
            </a:r>
          </a:p>
          <a:p>
            <a:endParaRPr lang="en-US" dirty="0"/>
          </a:p>
        </p:txBody>
      </p:sp>
      <p:sp>
        <p:nvSpPr>
          <p:cNvPr id="4" name="Date Placeholder 3">
            <a:extLst>
              <a:ext uri="{FF2B5EF4-FFF2-40B4-BE49-F238E27FC236}">
                <a16:creationId xmlns:a16="http://schemas.microsoft.com/office/drawing/2014/main" id="{D10562F3-3C28-498C-8363-BBF0D20E49A0}"/>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CFCB0730-F66F-405D-869F-4B718599758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8A843126-FAEC-4EE6-8146-418648BFD5B4}"/>
              </a:ext>
            </a:extLst>
          </p:cNvPr>
          <p:cNvSpPr>
            <a:spLocks noGrp="1"/>
          </p:cNvSpPr>
          <p:nvPr>
            <p:ph type="sldNum" sz="quarter" idx="12"/>
          </p:nvPr>
        </p:nvSpPr>
        <p:spPr/>
        <p:txBody>
          <a:bodyPr/>
          <a:lstStyle/>
          <a:p>
            <a:fld id="{9C34C810-059C-4551-8D0F-61E3E79FC1CC}" type="slidenum">
              <a:rPr lang="en-GB" smtClean="0"/>
              <a:t>68</a:t>
            </a:fld>
            <a:endParaRPr lang="en-GB"/>
          </a:p>
        </p:txBody>
      </p:sp>
    </p:spTree>
    <p:extLst>
      <p:ext uri="{BB962C8B-B14F-4D97-AF65-F5344CB8AC3E}">
        <p14:creationId xmlns:p14="http://schemas.microsoft.com/office/powerpoint/2010/main" val="873841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3E5672C-E6C4-4842-B08D-5106D2B309A6}"/>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Prophecy 9</a:t>
            </a:r>
          </a:p>
        </p:txBody>
      </p:sp>
      <p:sp>
        <p:nvSpPr>
          <p:cNvPr id="5" name="Subtitle 4">
            <a:extLst>
              <a:ext uri="{FF2B5EF4-FFF2-40B4-BE49-F238E27FC236}">
                <a16:creationId xmlns:a16="http://schemas.microsoft.com/office/drawing/2014/main" id="{AF22F5FF-DD11-4BA1-ABD4-731D11CD9505}"/>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Old Testament</a:t>
            </a:r>
          </a:p>
        </p:txBody>
      </p:sp>
      <p:sp>
        <p:nvSpPr>
          <p:cNvPr id="2" name="Date Placeholder 1">
            <a:extLst>
              <a:ext uri="{FF2B5EF4-FFF2-40B4-BE49-F238E27FC236}">
                <a16:creationId xmlns:a16="http://schemas.microsoft.com/office/drawing/2014/main" id="{A9C574F2-E6FD-4444-95CC-524896006E84}"/>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B2A8F47C-5E12-4179-A407-1847CD625C16}"/>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399DFF29-E837-4D14-8925-F5B18ABC9A03}"/>
              </a:ext>
            </a:extLst>
          </p:cNvPr>
          <p:cNvSpPr>
            <a:spLocks noGrp="1"/>
          </p:cNvSpPr>
          <p:nvPr>
            <p:ph type="sldNum" sz="quarter" idx="12"/>
          </p:nvPr>
        </p:nvSpPr>
        <p:spPr/>
        <p:txBody>
          <a:bodyPr/>
          <a:lstStyle/>
          <a:p>
            <a:fld id="{9C34C810-059C-4551-8D0F-61E3E79FC1CC}" type="slidenum">
              <a:rPr lang="en-GB" smtClean="0"/>
              <a:t>69</a:t>
            </a:fld>
            <a:endParaRPr lang="en-GB"/>
          </a:p>
        </p:txBody>
      </p:sp>
    </p:spTree>
    <p:extLst>
      <p:ext uri="{BB962C8B-B14F-4D97-AF65-F5344CB8AC3E}">
        <p14:creationId xmlns:p14="http://schemas.microsoft.com/office/powerpoint/2010/main" val="129841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DAB9-6EC3-4F8F-AEDD-9B42E8FA3203}"/>
              </a:ext>
            </a:extLst>
          </p:cNvPr>
          <p:cNvSpPr>
            <a:spLocks noGrp="1"/>
          </p:cNvSpPr>
          <p:nvPr>
            <p:ph type="title"/>
          </p:nvPr>
        </p:nvSpPr>
        <p:spPr>
          <a:xfrm>
            <a:off x="838200" y="365125"/>
            <a:ext cx="10515600" cy="308643"/>
          </a:xfrm>
        </p:spPr>
        <p:txBody>
          <a:bodyPr>
            <a:normAutofit fontScale="90000"/>
          </a:bodyPr>
          <a:lstStyle/>
          <a:p>
            <a:pPr algn="ctr"/>
            <a:r>
              <a:rPr lang="en-US" dirty="0"/>
              <a:t>Books and Authors of the Bible</a:t>
            </a:r>
          </a:p>
        </p:txBody>
      </p:sp>
      <p:sp>
        <p:nvSpPr>
          <p:cNvPr id="3" name="Content Placeholder 2">
            <a:extLst>
              <a:ext uri="{FF2B5EF4-FFF2-40B4-BE49-F238E27FC236}">
                <a16:creationId xmlns:a16="http://schemas.microsoft.com/office/drawing/2014/main" id="{3E789B8B-570D-4745-81B2-2CDE9F93A845}"/>
              </a:ext>
            </a:extLst>
          </p:cNvPr>
          <p:cNvSpPr>
            <a:spLocks noGrp="1"/>
          </p:cNvSpPr>
          <p:nvPr>
            <p:ph idx="1"/>
          </p:nvPr>
        </p:nvSpPr>
        <p:spPr>
          <a:xfrm>
            <a:off x="990026" y="1392941"/>
            <a:ext cx="602679" cy="5077064"/>
          </a:xfrm>
        </p:spPr>
        <p:txBody>
          <a:bodyPr vert="wordArtVert">
            <a:normAutofit fontScale="77500" lnSpcReduction="20000"/>
          </a:bodyPr>
          <a:lstStyle/>
          <a:p>
            <a:pPr marL="0" indent="0">
              <a:buNone/>
            </a:pPr>
            <a:r>
              <a:rPr lang="en-US" b="1" dirty="0"/>
              <a:t>OLD TESTAMENT</a:t>
            </a:r>
          </a:p>
        </p:txBody>
      </p:sp>
      <p:pic>
        <p:nvPicPr>
          <p:cNvPr id="1026" name="Picture 2" descr="Table of authors who wrote the Bible">
            <a:extLst>
              <a:ext uri="{FF2B5EF4-FFF2-40B4-BE49-F238E27FC236}">
                <a16:creationId xmlns:a16="http://schemas.microsoft.com/office/drawing/2014/main" id="{DE22A5B4-3332-40D1-9DF7-D7B85824CC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648" b="34709"/>
          <a:stretch/>
        </p:blipFill>
        <p:spPr bwMode="auto">
          <a:xfrm>
            <a:off x="4172669" y="914031"/>
            <a:ext cx="2177239" cy="5711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able of authors who wrote the Bible">
            <a:extLst>
              <a:ext uri="{FF2B5EF4-FFF2-40B4-BE49-F238E27FC236}">
                <a16:creationId xmlns:a16="http://schemas.microsoft.com/office/drawing/2014/main" id="{21C9976C-2D42-4644-9ADB-5589E931B3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414"/>
          <a:stretch/>
        </p:blipFill>
        <p:spPr bwMode="auto">
          <a:xfrm>
            <a:off x="8364765" y="914031"/>
            <a:ext cx="2117697" cy="5711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able of authors who wrote the Bible">
            <a:extLst>
              <a:ext uri="{FF2B5EF4-FFF2-40B4-BE49-F238E27FC236}">
                <a16:creationId xmlns:a16="http://schemas.microsoft.com/office/drawing/2014/main" id="{08873839-290E-46EA-B5DA-D3758B429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8" b="68430"/>
          <a:stretch/>
        </p:blipFill>
        <p:spPr bwMode="auto">
          <a:xfrm>
            <a:off x="1592706" y="914032"/>
            <a:ext cx="2516836" cy="571138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D46D083-EF77-43CC-A024-41D6BFF990AD}"/>
              </a:ext>
            </a:extLst>
          </p:cNvPr>
          <p:cNvSpPr txBox="1">
            <a:spLocks/>
          </p:cNvSpPr>
          <p:nvPr/>
        </p:nvSpPr>
        <p:spPr>
          <a:xfrm>
            <a:off x="7762086" y="1392941"/>
            <a:ext cx="602679" cy="5077064"/>
          </a:xfrm>
          <a:prstGeom prst="rect">
            <a:avLst/>
          </a:prstGeom>
        </p:spPr>
        <p:txBody>
          <a:bodyPr vert="wordArtVert"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NEW TESTAMENT</a:t>
            </a:r>
          </a:p>
        </p:txBody>
      </p:sp>
      <p:sp>
        <p:nvSpPr>
          <p:cNvPr id="4" name="Date Placeholder 3">
            <a:extLst>
              <a:ext uri="{FF2B5EF4-FFF2-40B4-BE49-F238E27FC236}">
                <a16:creationId xmlns:a16="http://schemas.microsoft.com/office/drawing/2014/main" id="{B70BB8FD-FFE7-4E9B-9AC1-42509DA8C937}"/>
              </a:ext>
            </a:extLst>
          </p:cNvPr>
          <p:cNvSpPr>
            <a:spLocks noGrp="1"/>
          </p:cNvSpPr>
          <p:nvPr>
            <p:ph type="dt" sz="half" idx="10"/>
          </p:nvPr>
        </p:nvSpPr>
        <p:spPr/>
        <p:txBody>
          <a:bodyPr/>
          <a:lstStyle/>
          <a:p>
            <a:r>
              <a:rPr lang="en-US"/>
              <a:t>copyright 2019</a:t>
            </a:r>
            <a:endParaRPr lang="en-GB"/>
          </a:p>
        </p:txBody>
      </p:sp>
      <p:sp>
        <p:nvSpPr>
          <p:cNvPr id="8" name="Footer Placeholder 7">
            <a:extLst>
              <a:ext uri="{FF2B5EF4-FFF2-40B4-BE49-F238E27FC236}">
                <a16:creationId xmlns:a16="http://schemas.microsoft.com/office/drawing/2014/main" id="{4790D39F-C246-4CBB-B322-1A4CAF46693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9" name="Slide Number Placeholder 8">
            <a:extLst>
              <a:ext uri="{FF2B5EF4-FFF2-40B4-BE49-F238E27FC236}">
                <a16:creationId xmlns:a16="http://schemas.microsoft.com/office/drawing/2014/main" id="{A4945391-FB61-48E8-9EA9-DE0BCB03C40D}"/>
              </a:ext>
            </a:extLst>
          </p:cNvPr>
          <p:cNvSpPr>
            <a:spLocks noGrp="1"/>
          </p:cNvSpPr>
          <p:nvPr>
            <p:ph type="sldNum" sz="quarter" idx="12"/>
          </p:nvPr>
        </p:nvSpPr>
        <p:spPr/>
        <p:txBody>
          <a:bodyPr/>
          <a:lstStyle/>
          <a:p>
            <a:fld id="{9C34C810-059C-4551-8D0F-61E3E79FC1CC}" type="slidenum">
              <a:rPr lang="en-GB" smtClean="0"/>
              <a:t>7</a:t>
            </a:fld>
            <a:endParaRPr lang="en-GB"/>
          </a:p>
        </p:txBody>
      </p:sp>
    </p:spTree>
    <p:extLst>
      <p:ext uri="{BB962C8B-B14F-4D97-AF65-F5344CB8AC3E}">
        <p14:creationId xmlns:p14="http://schemas.microsoft.com/office/powerpoint/2010/main" val="2255721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A6B4-93CD-4EF0-B6B7-654007287D3F}"/>
              </a:ext>
            </a:extLst>
          </p:cNvPr>
          <p:cNvSpPr>
            <a:spLocks noGrp="1"/>
          </p:cNvSpPr>
          <p:nvPr>
            <p:ph type="title"/>
          </p:nvPr>
        </p:nvSpPr>
        <p:spPr/>
        <p:txBody>
          <a:bodyPr/>
          <a:lstStyle/>
          <a:p>
            <a:r>
              <a:rPr lang="en-US" dirty="0"/>
              <a:t>The Prophet test</a:t>
            </a:r>
          </a:p>
        </p:txBody>
      </p:sp>
      <p:sp>
        <p:nvSpPr>
          <p:cNvPr id="3" name="Content Placeholder 2">
            <a:extLst>
              <a:ext uri="{FF2B5EF4-FFF2-40B4-BE49-F238E27FC236}">
                <a16:creationId xmlns:a16="http://schemas.microsoft.com/office/drawing/2014/main" id="{E56BF026-C796-40AA-A5A4-98E644854C0B}"/>
              </a:ext>
            </a:extLst>
          </p:cNvPr>
          <p:cNvSpPr>
            <a:spLocks noGrp="1"/>
          </p:cNvSpPr>
          <p:nvPr>
            <p:ph idx="1"/>
          </p:nvPr>
        </p:nvSpPr>
        <p:spPr/>
        <p:txBody>
          <a:bodyPr>
            <a:normAutofit/>
          </a:bodyPr>
          <a:lstStyle/>
          <a:p>
            <a:pPr marL="0" indent="0">
              <a:buNone/>
            </a:pPr>
            <a:r>
              <a:rPr lang="en-US" b="1" dirty="0"/>
              <a:t>1 John 4:2</a:t>
            </a:r>
          </a:p>
          <a:p>
            <a:pPr marL="0" indent="0">
              <a:buNone/>
            </a:pPr>
            <a:r>
              <a:rPr lang="en-US" dirty="0"/>
              <a:t>“Beloved, do not believe every spirit, but test the spirits, whether they are of God; because many false prophets have gone out into the world. By this you know the Spirit of God: Every spirit that confesses that Jesus Christ has come in the flesh is of God, and every spirit that does not confess that Jesus Christ has come in the flesh is not of God. And this is the </a:t>
            </a:r>
            <a:r>
              <a:rPr lang="en-US" i="1" dirty="0"/>
              <a:t>spirit</a:t>
            </a:r>
            <a:r>
              <a:rPr lang="en-US" dirty="0"/>
              <a:t> of the Antichrist, which you have heard was coming, and is now already in the world.”</a:t>
            </a:r>
          </a:p>
        </p:txBody>
      </p:sp>
      <p:sp>
        <p:nvSpPr>
          <p:cNvPr id="4" name="Date Placeholder 3">
            <a:extLst>
              <a:ext uri="{FF2B5EF4-FFF2-40B4-BE49-F238E27FC236}">
                <a16:creationId xmlns:a16="http://schemas.microsoft.com/office/drawing/2014/main" id="{5C553CE6-97C6-48CF-8054-0B8FF54F3F38}"/>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25261781-D42E-4CCC-AAF9-640881C2E8A8}"/>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FD731BF0-1A4D-47DF-98FB-4CC2C05340E7}"/>
              </a:ext>
            </a:extLst>
          </p:cNvPr>
          <p:cNvSpPr>
            <a:spLocks noGrp="1"/>
          </p:cNvSpPr>
          <p:nvPr>
            <p:ph type="sldNum" sz="quarter" idx="12"/>
          </p:nvPr>
        </p:nvSpPr>
        <p:spPr/>
        <p:txBody>
          <a:bodyPr/>
          <a:lstStyle/>
          <a:p>
            <a:fld id="{9C34C810-059C-4551-8D0F-61E3E79FC1CC}" type="slidenum">
              <a:rPr lang="en-GB" smtClean="0"/>
              <a:t>70</a:t>
            </a:fld>
            <a:endParaRPr lang="en-GB"/>
          </a:p>
        </p:txBody>
      </p:sp>
    </p:spTree>
    <p:extLst>
      <p:ext uri="{BB962C8B-B14F-4D97-AF65-F5344CB8AC3E}">
        <p14:creationId xmlns:p14="http://schemas.microsoft.com/office/powerpoint/2010/main" val="2716292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2C</a:t>
            </a:r>
          </a:p>
          <a:p>
            <a:r>
              <a:rPr lang="en-US" sz="5400" dirty="0">
                <a:solidFill>
                  <a:srgbClr val="FFFFFF"/>
                </a:solidFill>
              </a:rPr>
              <a:t>Muhammad (saw) </a:t>
            </a:r>
            <a:br>
              <a:rPr lang="en-US" sz="5400" dirty="0">
                <a:solidFill>
                  <a:srgbClr val="FFFFFF"/>
                </a:solidFill>
              </a:rPr>
            </a:br>
            <a:r>
              <a:rPr lang="en-US" sz="5400" dirty="0">
                <a:solidFill>
                  <a:srgbClr val="FFFFFF"/>
                </a:solidFill>
              </a:rPr>
              <a:t>mentioned by name in the </a:t>
            </a:r>
            <a:br>
              <a:rPr lang="en-US" sz="5400" dirty="0">
                <a:solidFill>
                  <a:srgbClr val="FFFFFF"/>
                </a:solidFill>
              </a:rPr>
            </a:br>
            <a:r>
              <a:rPr lang="en-US" sz="5400" dirty="0">
                <a:solidFill>
                  <a:srgbClr val="FFFFFF"/>
                </a:solidFill>
              </a:rPr>
              <a:t>Bible</a:t>
            </a:r>
          </a:p>
        </p:txBody>
      </p:sp>
      <p:sp>
        <p:nvSpPr>
          <p:cNvPr id="2" name="Date Placeholder 1">
            <a:extLst>
              <a:ext uri="{FF2B5EF4-FFF2-40B4-BE49-F238E27FC236}">
                <a16:creationId xmlns:a16="http://schemas.microsoft.com/office/drawing/2014/main" id="{049BC55F-F09E-4F0A-BE14-02D059C596D4}"/>
              </a:ext>
            </a:extLst>
          </p:cNvPr>
          <p:cNvSpPr>
            <a:spLocks noGrp="1"/>
          </p:cNvSpPr>
          <p:nvPr>
            <p:ph type="dt" sz="half" idx="10"/>
          </p:nvPr>
        </p:nvSpPr>
        <p:spPr/>
        <p:txBody>
          <a:bodyPr/>
          <a:lstStyle/>
          <a:p>
            <a:r>
              <a:rPr lang="en-US"/>
              <a:t>copyright 2019</a:t>
            </a:r>
            <a:endParaRPr lang="en-GB"/>
          </a:p>
        </p:txBody>
      </p:sp>
      <p:sp>
        <p:nvSpPr>
          <p:cNvPr id="3" name="Footer Placeholder 2">
            <a:extLst>
              <a:ext uri="{FF2B5EF4-FFF2-40B4-BE49-F238E27FC236}">
                <a16:creationId xmlns:a16="http://schemas.microsoft.com/office/drawing/2014/main" id="{0CDCEC7C-5835-49E0-B617-40CA3DADDFF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4" name="Slide Number Placeholder 3">
            <a:extLst>
              <a:ext uri="{FF2B5EF4-FFF2-40B4-BE49-F238E27FC236}">
                <a16:creationId xmlns:a16="http://schemas.microsoft.com/office/drawing/2014/main" id="{A25491AF-3C4A-4921-ADA9-323F749ACC8B}"/>
              </a:ext>
            </a:extLst>
          </p:cNvPr>
          <p:cNvSpPr>
            <a:spLocks noGrp="1"/>
          </p:cNvSpPr>
          <p:nvPr>
            <p:ph type="sldNum" sz="quarter" idx="12"/>
          </p:nvPr>
        </p:nvSpPr>
        <p:spPr/>
        <p:txBody>
          <a:bodyPr/>
          <a:lstStyle/>
          <a:p>
            <a:fld id="{9C34C810-059C-4551-8D0F-61E3E79FC1CC}" type="slidenum">
              <a:rPr lang="en-GB" smtClean="0"/>
              <a:t>71</a:t>
            </a:fld>
            <a:endParaRPr lang="en-GB"/>
          </a:p>
        </p:txBody>
      </p:sp>
    </p:spTree>
    <p:extLst>
      <p:ext uri="{BB962C8B-B14F-4D97-AF65-F5344CB8AC3E}">
        <p14:creationId xmlns:p14="http://schemas.microsoft.com/office/powerpoint/2010/main" val="34899314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A9F8-1E09-4FB9-A4CE-C175E9DE5D77}"/>
              </a:ext>
            </a:extLst>
          </p:cNvPr>
          <p:cNvSpPr>
            <a:spLocks noGrp="1"/>
          </p:cNvSpPr>
          <p:nvPr>
            <p:ph type="title"/>
          </p:nvPr>
        </p:nvSpPr>
        <p:spPr/>
        <p:txBody>
          <a:bodyPr/>
          <a:lstStyle/>
          <a:p>
            <a:pPr algn="ctr"/>
            <a:r>
              <a:rPr lang="en-US" b="1" dirty="0"/>
              <a:t>Song of Solomon 5:16</a:t>
            </a:r>
          </a:p>
        </p:txBody>
      </p:sp>
      <p:sp>
        <p:nvSpPr>
          <p:cNvPr id="3" name="Content Placeholder 2">
            <a:extLst>
              <a:ext uri="{FF2B5EF4-FFF2-40B4-BE49-F238E27FC236}">
                <a16:creationId xmlns:a16="http://schemas.microsoft.com/office/drawing/2014/main" id="{D1E839C8-5C51-4833-A744-82EFED26B0AF}"/>
              </a:ext>
            </a:extLst>
          </p:cNvPr>
          <p:cNvSpPr>
            <a:spLocks noGrp="1"/>
          </p:cNvSpPr>
          <p:nvPr>
            <p:ph idx="1"/>
          </p:nvPr>
        </p:nvSpPr>
        <p:spPr>
          <a:xfrm>
            <a:off x="886097" y="1517060"/>
            <a:ext cx="10515600" cy="4413477"/>
          </a:xfrm>
        </p:spPr>
        <p:txBody>
          <a:bodyPr>
            <a:normAutofit/>
          </a:bodyPr>
          <a:lstStyle/>
          <a:p>
            <a:pPr marL="0" indent="0" algn="ctr">
              <a:buNone/>
            </a:pPr>
            <a:r>
              <a:rPr lang="en-US" sz="3600" dirty="0"/>
              <a:t>“His mouth is most sweet, and he is altogether lovely. This is my beloved, and this is my friend, O daughters of Jerusalem”</a:t>
            </a:r>
          </a:p>
          <a:p>
            <a:pPr marL="0" indent="0" algn="ctr">
              <a:buNone/>
            </a:pPr>
            <a:endParaRPr lang="en-US" sz="3600" dirty="0"/>
          </a:p>
          <a:p>
            <a:pPr marL="0" indent="0" algn="ctr">
              <a:buNone/>
            </a:pPr>
            <a:r>
              <a:rPr lang="en-US" dirty="0"/>
              <a:t>Can you see the name Muhammad or Ahmad or Mahmoud there?</a:t>
            </a:r>
          </a:p>
          <a:p>
            <a:pPr marL="0" indent="0" algn="ctr">
              <a:buNone/>
            </a:pPr>
            <a:r>
              <a:rPr lang="en-US" dirty="0"/>
              <a:t>(Let’s listen in Hebrew)</a:t>
            </a:r>
          </a:p>
          <a:p>
            <a:pPr marL="0" indent="0" algn="ctr">
              <a:buNone/>
            </a:pPr>
            <a:endParaRPr lang="en-US" dirty="0"/>
          </a:p>
        </p:txBody>
      </p:sp>
      <p:pic>
        <p:nvPicPr>
          <p:cNvPr id="8" name="Song of Songs 5-16 Recitation in HEBREW (AUDIO)">
            <a:hlinkClick r:id="" action="ppaction://media"/>
            <a:extLst>
              <a:ext uri="{FF2B5EF4-FFF2-40B4-BE49-F238E27FC236}">
                <a16:creationId xmlns:a16="http://schemas.microsoft.com/office/drawing/2014/main" id="{E8856143-2E25-44E2-8E10-806462A602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37497" y="4800101"/>
            <a:ext cx="406400" cy="406400"/>
          </a:xfrm>
          <a:prstGeom prst="rect">
            <a:avLst/>
          </a:prstGeom>
        </p:spPr>
      </p:pic>
      <p:sp>
        <p:nvSpPr>
          <p:cNvPr id="4" name="Date Placeholder 3">
            <a:extLst>
              <a:ext uri="{FF2B5EF4-FFF2-40B4-BE49-F238E27FC236}">
                <a16:creationId xmlns:a16="http://schemas.microsoft.com/office/drawing/2014/main" id="{421265F7-4B53-481E-8507-1AA6E1DBA17C}"/>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415E8520-8085-48A1-BA36-E9AF8CE48BCB}"/>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B7FF44A8-9E75-4CF7-A50F-56436BA27F12}"/>
              </a:ext>
            </a:extLst>
          </p:cNvPr>
          <p:cNvSpPr>
            <a:spLocks noGrp="1"/>
          </p:cNvSpPr>
          <p:nvPr>
            <p:ph type="sldNum" sz="quarter" idx="12"/>
          </p:nvPr>
        </p:nvSpPr>
        <p:spPr/>
        <p:txBody>
          <a:bodyPr/>
          <a:lstStyle/>
          <a:p>
            <a:fld id="{9C34C810-059C-4551-8D0F-61E3E79FC1CC}" type="slidenum">
              <a:rPr lang="en-GB" smtClean="0"/>
              <a:t>72</a:t>
            </a:fld>
            <a:endParaRPr lang="en-GB"/>
          </a:p>
        </p:txBody>
      </p:sp>
    </p:spTree>
    <p:extLst>
      <p:ext uri="{BB962C8B-B14F-4D97-AF65-F5344CB8AC3E}">
        <p14:creationId xmlns:p14="http://schemas.microsoft.com/office/powerpoint/2010/main" val="19974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08A4-523B-46B7-B0DE-2572FEEB4D57}"/>
              </a:ext>
            </a:extLst>
          </p:cNvPr>
          <p:cNvSpPr>
            <a:spLocks noGrp="1"/>
          </p:cNvSpPr>
          <p:nvPr>
            <p:ph type="title"/>
          </p:nvPr>
        </p:nvSpPr>
        <p:spPr/>
        <p:txBody>
          <a:bodyPr/>
          <a:lstStyle/>
          <a:p>
            <a:pPr algn="ctr"/>
            <a:r>
              <a:rPr lang="en-US" b="1" dirty="0"/>
              <a:t>Hebrew original text</a:t>
            </a:r>
          </a:p>
        </p:txBody>
      </p:sp>
      <p:pic>
        <p:nvPicPr>
          <p:cNvPr id="5" name="Picture 2" descr="Related image">
            <a:extLst>
              <a:ext uri="{FF2B5EF4-FFF2-40B4-BE49-F238E27FC236}">
                <a16:creationId xmlns:a16="http://schemas.microsoft.com/office/drawing/2014/main" id="{BCD78163-C117-4E2E-9613-FD5ADB996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337"/>
          <a:stretch/>
        </p:blipFill>
        <p:spPr bwMode="auto">
          <a:xfrm>
            <a:off x="378947" y="1690688"/>
            <a:ext cx="11247120" cy="1457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D499495A-23C8-4859-822C-4184F1797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09" b="31572"/>
          <a:stretch/>
        </p:blipFill>
        <p:spPr bwMode="auto">
          <a:xfrm>
            <a:off x="378947" y="3931035"/>
            <a:ext cx="11247120" cy="836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lated image">
            <a:extLst>
              <a:ext uri="{FF2B5EF4-FFF2-40B4-BE49-F238E27FC236}">
                <a16:creationId xmlns:a16="http://schemas.microsoft.com/office/drawing/2014/main" id="{F93832BC-65FC-458D-AA8B-EC5AC1A676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468" b="8913"/>
          <a:stretch/>
        </p:blipFill>
        <p:spPr bwMode="auto">
          <a:xfrm>
            <a:off x="378947" y="5167312"/>
            <a:ext cx="11247120" cy="83602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7B886322-8D70-4E66-8909-1F58354F04F8}"/>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949973EA-4FBF-4F63-848F-1240F48F270D}"/>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F97D08ED-768D-4058-8F4A-4C333D1C17FA}"/>
              </a:ext>
            </a:extLst>
          </p:cNvPr>
          <p:cNvSpPr>
            <a:spLocks noGrp="1"/>
          </p:cNvSpPr>
          <p:nvPr>
            <p:ph type="sldNum" sz="quarter" idx="12"/>
          </p:nvPr>
        </p:nvSpPr>
        <p:spPr/>
        <p:txBody>
          <a:bodyPr/>
          <a:lstStyle/>
          <a:p>
            <a:fld id="{9C34C810-059C-4551-8D0F-61E3E79FC1CC}" type="slidenum">
              <a:rPr lang="en-GB" smtClean="0"/>
              <a:t>73</a:t>
            </a:fld>
            <a:endParaRPr lang="en-GB"/>
          </a:p>
        </p:txBody>
      </p:sp>
    </p:spTree>
    <p:extLst>
      <p:ext uri="{BB962C8B-B14F-4D97-AF65-F5344CB8AC3E}">
        <p14:creationId xmlns:p14="http://schemas.microsoft.com/office/powerpoint/2010/main" val="14353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C94A-8720-454D-8A4E-645286633058}"/>
              </a:ext>
            </a:extLst>
          </p:cNvPr>
          <p:cNvSpPr>
            <a:spLocks noGrp="1"/>
          </p:cNvSpPr>
          <p:nvPr>
            <p:ph type="title"/>
          </p:nvPr>
        </p:nvSpPr>
        <p:spPr/>
        <p:txBody>
          <a:bodyPr/>
          <a:lstStyle/>
          <a:p>
            <a:pPr algn="ctr"/>
            <a:r>
              <a:rPr lang="en-US" b="1" dirty="0"/>
              <a:t>In Original Hebrew</a:t>
            </a:r>
          </a:p>
        </p:txBody>
      </p:sp>
      <p:sp>
        <p:nvSpPr>
          <p:cNvPr id="3" name="Content Placeholder 2">
            <a:extLst>
              <a:ext uri="{FF2B5EF4-FFF2-40B4-BE49-F238E27FC236}">
                <a16:creationId xmlns:a16="http://schemas.microsoft.com/office/drawing/2014/main" id="{1863A4D7-A99B-49CB-9AB8-73728A27A851}"/>
              </a:ext>
            </a:extLst>
          </p:cNvPr>
          <p:cNvSpPr>
            <a:spLocks noGrp="1"/>
          </p:cNvSpPr>
          <p:nvPr>
            <p:ph idx="1"/>
          </p:nvPr>
        </p:nvSpPr>
        <p:spPr>
          <a:xfrm>
            <a:off x="838200" y="1604827"/>
            <a:ext cx="10515600" cy="1603375"/>
          </a:xfrm>
        </p:spPr>
        <p:txBody>
          <a:bodyPr>
            <a:normAutofit/>
          </a:bodyPr>
          <a:lstStyle/>
          <a:p>
            <a:pPr marL="0" indent="0" algn="ctr">
              <a:buNone/>
            </a:pPr>
            <a:r>
              <a:rPr lang="he-IL" sz="5400" b="1" dirty="0">
                <a:latin typeface="Adobe Hebrew" panose="02040503050201020203" pitchFamily="18" charset="-79"/>
                <a:cs typeface="Adobe Hebrew" panose="02040503050201020203" pitchFamily="18" charset="-79"/>
              </a:rPr>
              <a:t>חִכּוֹ, מַמְתַקִּים, וְכֻלּוֹ, </a:t>
            </a:r>
            <a:r>
              <a:rPr lang="he-IL" sz="5400" b="1" dirty="0">
                <a:solidFill>
                  <a:srgbClr val="FF0000"/>
                </a:solidFill>
                <a:latin typeface="Adobe Hebrew" panose="02040503050201020203" pitchFamily="18" charset="-79"/>
                <a:cs typeface="Adobe Hebrew" panose="02040503050201020203" pitchFamily="18" charset="-79"/>
              </a:rPr>
              <a:t>מַחֲמַדִּים</a:t>
            </a:r>
            <a:r>
              <a:rPr lang="he-IL" sz="5400" b="1" dirty="0">
                <a:latin typeface="Adobe Hebrew" panose="02040503050201020203" pitchFamily="18" charset="-79"/>
                <a:cs typeface="Adobe Hebrew" panose="02040503050201020203" pitchFamily="18" charset="-79"/>
              </a:rPr>
              <a:t>; זֶה דוֹדִי וְזֶה רֵעִי, בְּנוֹת יְרוּשָׁלִָם</a:t>
            </a:r>
            <a:endParaRPr lang="en-US" sz="5400" b="1" dirty="0">
              <a:latin typeface="Adobe Hebrew" panose="02040503050201020203" pitchFamily="18" charset="-79"/>
              <a:cs typeface="Adobe Hebrew" panose="02040503050201020203" pitchFamily="18" charset="-79"/>
            </a:endParaRPr>
          </a:p>
        </p:txBody>
      </p:sp>
      <p:sp>
        <p:nvSpPr>
          <p:cNvPr id="4" name="Content Placeholder 2">
            <a:extLst>
              <a:ext uri="{FF2B5EF4-FFF2-40B4-BE49-F238E27FC236}">
                <a16:creationId xmlns:a16="http://schemas.microsoft.com/office/drawing/2014/main" id="{4A6C9D0E-1323-4BF9-A01A-70DB58456F2E}"/>
              </a:ext>
            </a:extLst>
          </p:cNvPr>
          <p:cNvSpPr txBox="1">
            <a:spLocks/>
          </p:cNvSpPr>
          <p:nvPr/>
        </p:nvSpPr>
        <p:spPr>
          <a:xfrm>
            <a:off x="838200" y="3563937"/>
            <a:ext cx="10515600" cy="292893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Source:</a:t>
            </a:r>
          </a:p>
          <a:p>
            <a:pPr marL="0" indent="0" algn="ctr">
              <a:buNone/>
            </a:pPr>
            <a:r>
              <a:rPr lang="en-US" dirty="0">
                <a:hlinkClick r:id="rId2"/>
              </a:rPr>
              <a:t>https://www.mechon-mamre.org/p/pt/pt3005.htm </a:t>
            </a:r>
            <a:endParaRPr lang="en-US" dirty="0"/>
          </a:p>
          <a:p>
            <a:pPr marL="0" indent="0" algn="ctr">
              <a:buNone/>
            </a:pPr>
            <a:endParaRPr lang="en-US" dirty="0"/>
          </a:p>
          <a:p>
            <a:pPr marL="0" indent="0" algn="ctr">
              <a:buNone/>
            </a:pPr>
            <a:r>
              <a:rPr lang="en-US" dirty="0"/>
              <a:t>Hebrew translation website</a:t>
            </a:r>
          </a:p>
          <a:p>
            <a:pPr marL="0" indent="0" algn="ctr">
              <a:buNone/>
            </a:pPr>
            <a:r>
              <a:rPr lang="en-US" dirty="0">
                <a:hlinkClick r:id="rId3"/>
              </a:rPr>
              <a:t>https://www.doitinhebrew.com/Translate/default.aspx?kb=IL+Hebrew+Phonetic</a:t>
            </a:r>
            <a:r>
              <a:rPr lang="en-US" dirty="0"/>
              <a:t> </a:t>
            </a:r>
          </a:p>
          <a:p>
            <a:pPr marL="0" indent="0" algn="ctr">
              <a:buNone/>
            </a:pPr>
            <a:r>
              <a:rPr lang="en-US" dirty="0">
                <a:latin typeface="Adobe Hebrew" panose="02040503050201020203" pitchFamily="18" charset="-79"/>
                <a:cs typeface="Adobe Hebrew" panose="02040503050201020203" pitchFamily="18" charset="-79"/>
              </a:rPr>
              <a:t>Google Translate </a:t>
            </a:r>
          </a:p>
          <a:p>
            <a:pPr marL="0" indent="0" algn="ctr">
              <a:buNone/>
            </a:pPr>
            <a:r>
              <a:rPr lang="en-US" dirty="0">
                <a:hlinkClick r:id="rId4"/>
              </a:rPr>
              <a:t>https://www.google.com/</a:t>
            </a:r>
            <a:r>
              <a:rPr lang="en-US" dirty="0" err="1">
                <a:hlinkClick r:id="rId4"/>
              </a:rPr>
              <a:t>search?safe</a:t>
            </a:r>
            <a:r>
              <a:rPr lang="en-US" dirty="0">
                <a:hlinkClick r:id="rId4"/>
              </a:rPr>
              <a:t>=</a:t>
            </a:r>
            <a:r>
              <a:rPr lang="en-US" dirty="0" err="1">
                <a:hlinkClick r:id="rId4"/>
              </a:rPr>
              <a:t>strict&amp;source</a:t>
            </a:r>
            <a:r>
              <a:rPr lang="en-US" dirty="0">
                <a:hlinkClick r:id="rId4"/>
              </a:rPr>
              <a:t>=</a:t>
            </a:r>
            <a:r>
              <a:rPr lang="en-US" dirty="0" err="1">
                <a:hlinkClick r:id="rId4"/>
              </a:rPr>
              <a:t>hp&amp;ei</a:t>
            </a:r>
            <a:r>
              <a:rPr lang="en-US" dirty="0">
                <a:hlinkClick r:id="rId4"/>
              </a:rPr>
              <a:t>=6dzeXe3AAbOxmgfFxbHQDg&amp;q=</a:t>
            </a:r>
            <a:r>
              <a:rPr lang="en-US" dirty="0" err="1">
                <a:hlinkClick r:id="rId4"/>
              </a:rPr>
              <a:t>hebrew+to+english</a:t>
            </a:r>
            <a:r>
              <a:rPr lang="en-US" dirty="0">
                <a:hlinkClick r:id="rId4"/>
              </a:rPr>
              <a:t>+&amp;</a:t>
            </a:r>
            <a:r>
              <a:rPr lang="en-US" dirty="0" err="1">
                <a:hlinkClick r:id="rId4"/>
              </a:rPr>
              <a:t>oq</a:t>
            </a:r>
            <a:r>
              <a:rPr lang="en-US" dirty="0">
                <a:hlinkClick r:id="rId4"/>
              </a:rPr>
              <a:t>=</a:t>
            </a:r>
            <a:r>
              <a:rPr lang="en-US" dirty="0" err="1">
                <a:hlinkClick r:id="rId4"/>
              </a:rPr>
              <a:t>hebrew+to+english</a:t>
            </a:r>
            <a:r>
              <a:rPr lang="en-US" dirty="0">
                <a:hlinkClick r:id="rId4"/>
              </a:rPr>
              <a:t>+&amp;</a:t>
            </a:r>
            <a:r>
              <a:rPr lang="en-US" dirty="0" err="1">
                <a:hlinkClick r:id="rId4"/>
              </a:rPr>
              <a:t>gs_l</a:t>
            </a:r>
            <a:r>
              <a:rPr lang="en-US" dirty="0">
                <a:hlinkClick r:id="rId4"/>
              </a:rPr>
              <a:t>=psy-ab.3..0l10.2382.4302..4592...0.0..0.156.2458.0j19......0....1..gws-wiz.....0..0i131.q642IUpUr8o&amp;ved=0ahUKEwit2crynYvmAhWzmOYKHcViDOoQ4dUDCAY&amp;uact=5</a:t>
            </a:r>
            <a:endParaRPr lang="en-US" dirty="0">
              <a:latin typeface="Adobe Hebrew" panose="02040503050201020203" pitchFamily="18" charset="-79"/>
              <a:cs typeface="Adobe Hebrew" panose="02040503050201020203" pitchFamily="18" charset="-79"/>
            </a:endParaRPr>
          </a:p>
        </p:txBody>
      </p:sp>
      <p:sp>
        <p:nvSpPr>
          <p:cNvPr id="5" name="Date Placeholder 4">
            <a:extLst>
              <a:ext uri="{FF2B5EF4-FFF2-40B4-BE49-F238E27FC236}">
                <a16:creationId xmlns:a16="http://schemas.microsoft.com/office/drawing/2014/main" id="{7AAC33DF-974B-495A-8C6B-35E0A6649697}"/>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5E860552-F26A-4265-81BC-8B6B4B647D9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1ADE606F-9BE3-4065-8322-8647870E4695}"/>
              </a:ext>
            </a:extLst>
          </p:cNvPr>
          <p:cNvSpPr>
            <a:spLocks noGrp="1"/>
          </p:cNvSpPr>
          <p:nvPr>
            <p:ph type="sldNum" sz="quarter" idx="12"/>
          </p:nvPr>
        </p:nvSpPr>
        <p:spPr/>
        <p:txBody>
          <a:bodyPr/>
          <a:lstStyle/>
          <a:p>
            <a:fld id="{9C34C810-059C-4551-8D0F-61E3E79FC1CC}" type="slidenum">
              <a:rPr lang="en-GB" smtClean="0"/>
              <a:t>74</a:t>
            </a:fld>
            <a:endParaRPr lang="en-GB"/>
          </a:p>
        </p:txBody>
      </p:sp>
    </p:spTree>
    <p:extLst>
      <p:ext uri="{BB962C8B-B14F-4D97-AF65-F5344CB8AC3E}">
        <p14:creationId xmlns:p14="http://schemas.microsoft.com/office/powerpoint/2010/main" val="247312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97B3-EBA3-4728-8A62-B656BFB33BE3}"/>
              </a:ext>
            </a:extLst>
          </p:cNvPr>
          <p:cNvSpPr>
            <a:spLocks noGrp="1"/>
          </p:cNvSpPr>
          <p:nvPr>
            <p:ph type="title"/>
          </p:nvPr>
        </p:nvSpPr>
        <p:spPr/>
        <p:txBody>
          <a:bodyPr/>
          <a:lstStyle/>
          <a:p>
            <a:r>
              <a:rPr lang="en-US" dirty="0"/>
              <a:t>Meaning of “</a:t>
            </a:r>
            <a:r>
              <a:rPr lang="en-US" dirty="0" err="1"/>
              <a:t>im</a:t>
            </a:r>
            <a:r>
              <a:rPr lang="en-US" dirty="0"/>
              <a:t>”</a:t>
            </a:r>
          </a:p>
        </p:txBody>
      </p:sp>
      <p:sp>
        <p:nvSpPr>
          <p:cNvPr id="3" name="Content Placeholder 2">
            <a:extLst>
              <a:ext uri="{FF2B5EF4-FFF2-40B4-BE49-F238E27FC236}">
                <a16:creationId xmlns:a16="http://schemas.microsoft.com/office/drawing/2014/main" id="{FFAA9FAC-2375-430A-A1C0-DE4A79F35B8F}"/>
              </a:ext>
            </a:extLst>
          </p:cNvPr>
          <p:cNvSpPr>
            <a:spLocks noGrp="1"/>
          </p:cNvSpPr>
          <p:nvPr>
            <p:ph idx="1"/>
          </p:nvPr>
        </p:nvSpPr>
        <p:spPr/>
        <p:txBody>
          <a:bodyPr/>
          <a:lstStyle/>
          <a:p>
            <a:r>
              <a:rPr lang="en-US" dirty="0"/>
              <a:t>“</a:t>
            </a:r>
            <a:r>
              <a:rPr lang="en-US" dirty="0" err="1"/>
              <a:t>im</a:t>
            </a:r>
            <a:r>
              <a:rPr lang="en-US" dirty="0"/>
              <a:t>” are letters added at the end of words in Hebrew that require utmost respect. It makes the word plural, but plural of respect and grandeur. </a:t>
            </a:r>
          </a:p>
          <a:p>
            <a:r>
              <a:rPr lang="en-US" dirty="0"/>
              <a:t>Another example is gods name in bible is used about 70 times in the Old Testament as “</a:t>
            </a:r>
            <a:r>
              <a:rPr lang="en-US" dirty="0" err="1"/>
              <a:t>Elah</a:t>
            </a:r>
            <a:r>
              <a:rPr lang="en-US" dirty="0"/>
              <a:t>” or “</a:t>
            </a:r>
            <a:r>
              <a:rPr lang="en-US" dirty="0" err="1"/>
              <a:t>Eloh</a:t>
            </a:r>
            <a:r>
              <a:rPr lang="en-US" dirty="0"/>
              <a:t>” or “El” but it appears as “</a:t>
            </a:r>
            <a:r>
              <a:rPr lang="en-US" b="1" dirty="0"/>
              <a:t>Eloh</a:t>
            </a:r>
            <a:r>
              <a:rPr lang="en-US" b="1" u="sng" dirty="0"/>
              <a:t>im</a:t>
            </a:r>
            <a:r>
              <a:rPr lang="en-US" dirty="0"/>
              <a:t>” in the Bible</a:t>
            </a:r>
          </a:p>
        </p:txBody>
      </p:sp>
      <p:sp>
        <p:nvSpPr>
          <p:cNvPr id="4" name="Date Placeholder 3">
            <a:extLst>
              <a:ext uri="{FF2B5EF4-FFF2-40B4-BE49-F238E27FC236}">
                <a16:creationId xmlns:a16="http://schemas.microsoft.com/office/drawing/2014/main" id="{81166877-095D-46C4-A811-8C3E7A7B5670}"/>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DB9EE4B8-DE0C-44B4-AB25-0325CD6FC587}"/>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A0AC3519-F49D-4F8D-B801-DBB931F85F90}"/>
              </a:ext>
            </a:extLst>
          </p:cNvPr>
          <p:cNvSpPr>
            <a:spLocks noGrp="1"/>
          </p:cNvSpPr>
          <p:nvPr>
            <p:ph type="sldNum" sz="quarter" idx="12"/>
          </p:nvPr>
        </p:nvSpPr>
        <p:spPr/>
        <p:txBody>
          <a:bodyPr/>
          <a:lstStyle/>
          <a:p>
            <a:fld id="{9C34C810-059C-4551-8D0F-61E3E79FC1CC}" type="slidenum">
              <a:rPr lang="en-GB" smtClean="0"/>
              <a:t>75</a:t>
            </a:fld>
            <a:endParaRPr lang="en-GB"/>
          </a:p>
        </p:txBody>
      </p:sp>
    </p:spTree>
    <p:extLst>
      <p:ext uri="{BB962C8B-B14F-4D97-AF65-F5344CB8AC3E}">
        <p14:creationId xmlns:p14="http://schemas.microsoft.com/office/powerpoint/2010/main" val="43457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FDEF-A1A1-4BA1-96F6-3A516A52B492}"/>
              </a:ext>
            </a:extLst>
          </p:cNvPr>
          <p:cNvSpPr>
            <a:spLocks noGrp="1"/>
          </p:cNvSpPr>
          <p:nvPr>
            <p:ph type="title"/>
          </p:nvPr>
        </p:nvSpPr>
        <p:spPr/>
        <p:txBody>
          <a:bodyPr/>
          <a:lstStyle/>
          <a:p>
            <a:r>
              <a:rPr lang="en-US" b="1" dirty="0"/>
              <a:t>Other descriptions in Song of Solomon</a:t>
            </a:r>
          </a:p>
        </p:txBody>
      </p:sp>
      <p:sp>
        <p:nvSpPr>
          <p:cNvPr id="3" name="Content Placeholder 2">
            <a:extLst>
              <a:ext uri="{FF2B5EF4-FFF2-40B4-BE49-F238E27FC236}">
                <a16:creationId xmlns:a16="http://schemas.microsoft.com/office/drawing/2014/main" id="{7B8C0071-5A9C-4F63-9393-07A8369311F4}"/>
              </a:ext>
            </a:extLst>
          </p:cNvPr>
          <p:cNvSpPr>
            <a:spLocks noGrp="1"/>
          </p:cNvSpPr>
          <p:nvPr>
            <p:ph idx="1"/>
          </p:nvPr>
        </p:nvSpPr>
        <p:spPr/>
        <p:txBody>
          <a:bodyPr/>
          <a:lstStyle/>
          <a:p>
            <a:pPr marL="0" indent="0">
              <a:buNone/>
            </a:pPr>
            <a:r>
              <a:rPr lang="en-US" sz="3600" dirty="0"/>
              <a:t>Song of Solomon also calls him: </a:t>
            </a:r>
          </a:p>
          <a:p>
            <a:r>
              <a:rPr lang="en-US" b="1" dirty="0"/>
              <a:t>“The beloved one of God”.  </a:t>
            </a:r>
            <a:r>
              <a:rPr lang="en-US" dirty="0"/>
              <a:t>(Habibullah)</a:t>
            </a:r>
          </a:p>
          <a:p>
            <a:r>
              <a:rPr lang="en-US" b="1" dirty="0"/>
              <a:t>“My beloved is white and ruddy”.(</a:t>
            </a:r>
            <a:r>
              <a:rPr lang="en-US" dirty="0"/>
              <a:t>his complexion)</a:t>
            </a:r>
          </a:p>
          <a:p>
            <a:r>
              <a:rPr lang="en-US" b="1" dirty="0"/>
              <a:t>“Chief among then thousands”. </a:t>
            </a:r>
            <a:r>
              <a:rPr lang="en-US" dirty="0"/>
              <a:t>-  He lead a conquest of 10,000 to Makkah. </a:t>
            </a:r>
          </a:p>
        </p:txBody>
      </p:sp>
      <p:sp>
        <p:nvSpPr>
          <p:cNvPr id="4" name="Date Placeholder 3">
            <a:extLst>
              <a:ext uri="{FF2B5EF4-FFF2-40B4-BE49-F238E27FC236}">
                <a16:creationId xmlns:a16="http://schemas.microsoft.com/office/drawing/2014/main" id="{9D7CA15C-B4C5-430C-874C-7C8FDF7EDB8C}"/>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2FDC4DBB-1C59-41A9-B581-2A39BDC0E9D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F77CF8F6-27D6-4101-A93B-7B80292F6A62}"/>
              </a:ext>
            </a:extLst>
          </p:cNvPr>
          <p:cNvSpPr>
            <a:spLocks noGrp="1"/>
          </p:cNvSpPr>
          <p:nvPr>
            <p:ph type="sldNum" sz="quarter" idx="12"/>
          </p:nvPr>
        </p:nvSpPr>
        <p:spPr/>
        <p:txBody>
          <a:bodyPr/>
          <a:lstStyle/>
          <a:p>
            <a:fld id="{9C34C810-059C-4551-8D0F-61E3E79FC1CC}" type="slidenum">
              <a:rPr lang="en-GB" smtClean="0"/>
              <a:t>76</a:t>
            </a:fld>
            <a:endParaRPr lang="en-GB"/>
          </a:p>
        </p:txBody>
      </p:sp>
    </p:spTree>
    <p:extLst>
      <p:ext uri="{BB962C8B-B14F-4D97-AF65-F5344CB8AC3E}">
        <p14:creationId xmlns:p14="http://schemas.microsoft.com/office/powerpoint/2010/main" val="1304114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6296E0-4F16-45D6-83A8-07939A3296A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END OF PART 2</a:t>
            </a:r>
          </a:p>
        </p:txBody>
      </p:sp>
      <p:sp>
        <p:nvSpPr>
          <p:cNvPr id="3" name="Date Placeholder 2">
            <a:extLst>
              <a:ext uri="{FF2B5EF4-FFF2-40B4-BE49-F238E27FC236}">
                <a16:creationId xmlns:a16="http://schemas.microsoft.com/office/drawing/2014/main" id="{55ACF349-B772-4FD1-BD1F-6CD5D0D48C81}"/>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47B7E660-4D97-4D6D-A44F-90E1D42028E4}"/>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26024B1A-7D7D-44F3-A401-232A45920EE5}"/>
              </a:ext>
            </a:extLst>
          </p:cNvPr>
          <p:cNvSpPr>
            <a:spLocks noGrp="1"/>
          </p:cNvSpPr>
          <p:nvPr>
            <p:ph type="sldNum" sz="quarter" idx="12"/>
          </p:nvPr>
        </p:nvSpPr>
        <p:spPr/>
        <p:txBody>
          <a:bodyPr/>
          <a:lstStyle/>
          <a:p>
            <a:fld id="{9C34C810-059C-4551-8D0F-61E3E79FC1CC}" type="slidenum">
              <a:rPr lang="en-GB" smtClean="0"/>
              <a:t>77</a:t>
            </a:fld>
            <a:endParaRPr lang="en-GB"/>
          </a:p>
        </p:txBody>
      </p:sp>
    </p:spTree>
    <p:extLst>
      <p:ext uri="{BB962C8B-B14F-4D97-AF65-F5344CB8AC3E}">
        <p14:creationId xmlns:p14="http://schemas.microsoft.com/office/powerpoint/2010/main" val="3440813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DB7A-2DEA-4AF3-9469-293F0F3BC15E}"/>
              </a:ext>
            </a:extLst>
          </p:cNvPr>
          <p:cNvSpPr>
            <a:spLocks noGrp="1"/>
          </p:cNvSpPr>
          <p:nvPr>
            <p:ph type="title"/>
          </p:nvPr>
        </p:nvSpPr>
        <p:spPr/>
        <p:txBody>
          <a:bodyPr/>
          <a:lstStyle/>
          <a:p>
            <a:r>
              <a:rPr lang="en-US" dirty="0"/>
              <a:t>Muhammad in Bible Links</a:t>
            </a:r>
          </a:p>
        </p:txBody>
      </p:sp>
      <p:sp>
        <p:nvSpPr>
          <p:cNvPr id="3" name="Content Placeholder 2">
            <a:extLst>
              <a:ext uri="{FF2B5EF4-FFF2-40B4-BE49-F238E27FC236}">
                <a16:creationId xmlns:a16="http://schemas.microsoft.com/office/drawing/2014/main" id="{A51C772A-E65D-4DA0-A22C-E784714E62A5}"/>
              </a:ext>
            </a:extLst>
          </p:cNvPr>
          <p:cNvSpPr>
            <a:spLocks noGrp="1"/>
          </p:cNvSpPr>
          <p:nvPr>
            <p:ph idx="1"/>
          </p:nvPr>
        </p:nvSpPr>
        <p:spPr/>
        <p:txBody>
          <a:bodyPr/>
          <a:lstStyle/>
          <a:p>
            <a:r>
              <a:rPr lang="en-US" dirty="0">
                <a:hlinkClick r:id="rId2"/>
              </a:rPr>
              <a:t>https://www.youtube.com/watch?v=-_gF_maxocY</a:t>
            </a:r>
            <a:endParaRPr lang="en-US" dirty="0"/>
          </a:p>
          <a:p>
            <a:pPr lvl="1"/>
            <a:r>
              <a:rPr lang="en-US" dirty="0"/>
              <a:t>This links goes through Isaiah and his prophecy about Muhammad to come to Arabia. </a:t>
            </a:r>
          </a:p>
          <a:p>
            <a:pPr lvl="1"/>
            <a:endParaRPr lang="en-US" dirty="0"/>
          </a:p>
        </p:txBody>
      </p:sp>
      <p:sp>
        <p:nvSpPr>
          <p:cNvPr id="4" name="Date Placeholder 3">
            <a:extLst>
              <a:ext uri="{FF2B5EF4-FFF2-40B4-BE49-F238E27FC236}">
                <a16:creationId xmlns:a16="http://schemas.microsoft.com/office/drawing/2014/main" id="{898A598E-F959-475C-8C3E-406C75AFAF13}"/>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8F5140EC-65F1-410B-A4AD-DD8BCBFB89B9}"/>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99F53D43-0937-4069-A2AD-41A05D69C02F}"/>
              </a:ext>
            </a:extLst>
          </p:cNvPr>
          <p:cNvSpPr>
            <a:spLocks noGrp="1"/>
          </p:cNvSpPr>
          <p:nvPr>
            <p:ph type="sldNum" sz="quarter" idx="12"/>
          </p:nvPr>
        </p:nvSpPr>
        <p:spPr/>
        <p:txBody>
          <a:bodyPr/>
          <a:lstStyle/>
          <a:p>
            <a:fld id="{9C34C810-059C-4551-8D0F-61E3E79FC1CC}" type="slidenum">
              <a:rPr lang="en-GB" smtClean="0"/>
              <a:t>78</a:t>
            </a:fld>
            <a:endParaRPr lang="en-GB"/>
          </a:p>
        </p:txBody>
      </p:sp>
    </p:spTree>
    <p:extLst>
      <p:ext uri="{BB962C8B-B14F-4D97-AF65-F5344CB8AC3E}">
        <p14:creationId xmlns:p14="http://schemas.microsoft.com/office/powerpoint/2010/main" val="24970565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91F4-523E-4B2B-8DEA-056BCA799394}"/>
              </a:ext>
            </a:extLst>
          </p:cNvPr>
          <p:cNvSpPr>
            <a:spLocks noGrp="1"/>
          </p:cNvSpPr>
          <p:nvPr>
            <p:ph type="title"/>
          </p:nvPr>
        </p:nvSpPr>
        <p:spPr/>
        <p:txBody>
          <a:bodyPr/>
          <a:lstStyle/>
          <a:p>
            <a:r>
              <a:rPr lang="en-US" dirty="0"/>
              <a:t>Muhammad in Bible</a:t>
            </a:r>
          </a:p>
        </p:txBody>
      </p:sp>
      <p:sp>
        <p:nvSpPr>
          <p:cNvPr id="3" name="Content Placeholder 2">
            <a:extLst>
              <a:ext uri="{FF2B5EF4-FFF2-40B4-BE49-F238E27FC236}">
                <a16:creationId xmlns:a16="http://schemas.microsoft.com/office/drawing/2014/main" id="{731C3D28-02D5-4579-A3CF-1FF64309293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18DDDF9-242B-4B29-B070-E029AB732117}"/>
              </a:ext>
            </a:extLst>
          </p:cNvPr>
          <p:cNvPicPr>
            <a:picLocks noChangeAspect="1"/>
          </p:cNvPicPr>
          <p:nvPr/>
        </p:nvPicPr>
        <p:blipFill>
          <a:blip r:embed="rId2"/>
          <a:stretch>
            <a:fillRect/>
          </a:stretch>
        </p:blipFill>
        <p:spPr>
          <a:xfrm>
            <a:off x="2153635" y="1960568"/>
            <a:ext cx="6943983" cy="4081451"/>
          </a:xfrm>
          <a:prstGeom prst="rect">
            <a:avLst/>
          </a:prstGeom>
        </p:spPr>
      </p:pic>
      <p:sp>
        <p:nvSpPr>
          <p:cNvPr id="5" name="Date Placeholder 4">
            <a:extLst>
              <a:ext uri="{FF2B5EF4-FFF2-40B4-BE49-F238E27FC236}">
                <a16:creationId xmlns:a16="http://schemas.microsoft.com/office/drawing/2014/main" id="{C3270581-D068-48F8-B22E-57C8AAA2F28D}"/>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0DC3C19E-48FD-4B8B-8338-DC9463D8BC2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3BD39332-C5FB-462D-B1FD-47434E6D9081}"/>
              </a:ext>
            </a:extLst>
          </p:cNvPr>
          <p:cNvSpPr>
            <a:spLocks noGrp="1"/>
          </p:cNvSpPr>
          <p:nvPr>
            <p:ph type="sldNum" sz="quarter" idx="12"/>
          </p:nvPr>
        </p:nvSpPr>
        <p:spPr/>
        <p:txBody>
          <a:bodyPr/>
          <a:lstStyle/>
          <a:p>
            <a:fld id="{9C34C810-059C-4551-8D0F-61E3E79FC1CC}" type="slidenum">
              <a:rPr lang="en-GB" smtClean="0"/>
              <a:t>79</a:t>
            </a:fld>
            <a:endParaRPr lang="en-GB"/>
          </a:p>
        </p:txBody>
      </p:sp>
    </p:spTree>
    <p:extLst>
      <p:ext uri="{BB962C8B-B14F-4D97-AF65-F5344CB8AC3E}">
        <p14:creationId xmlns:p14="http://schemas.microsoft.com/office/powerpoint/2010/main" val="165381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65100" y="2119746"/>
            <a:ext cx="4805996" cy="3221181"/>
          </a:xfrm>
        </p:spPr>
        <p:txBody>
          <a:bodyPr vert="horz" lIns="91440" tIns="45720" rIns="91440" bIns="45720" rtlCol="0" anchor="t">
            <a:normAutofit/>
          </a:bodyPr>
          <a:lstStyle/>
          <a:p>
            <a:r>
              <a:rPr lang="en-US" sz="2800" dirty="0">
                <a:solidFill>
                  <a:srgbClr val="000000"/>
                </a:solidFill>
              </a:rPr>
              <a:t>“Those who follow the Messenger, the </a:t>
            </a:r>
            <a:r>
              <a:rPr lang="en-US" sz="2800" u="sng" dirty="0">
                <a:solidFill>
                  <a:srgbClr val="000000"/>
                </a:solidFill>
              </a:rPr>
              <a:t>unlettered Prophet </a:t>
            </a:r>
            <a:r>
              <a:rPr lang="en-US" sz="2800" dirty="0">
                <a:solidFill>
                  <a:srgbClr val="000000"/>
                </a:solidFill>
              </a:rPr>
              <a:t>whom they find written in the </a:t>
            </a:r>
            <a:r>
              <a:rPr lang="en-US" sz="2800" b="1" dirty="0">
                <a:solidFill>
                  <a:srgbClr val="000000"/>
                </a:solidFill>
              </a:rPr>
              <a:t>Torah and the Gospel </a:t>
            </a:r>
            <a:r>
              <a:rPr lang="en-US" sz="2800" dirty="0">
                <a:solidFill>
                  <a:srgbClr val="000000"/>
                </a:solidFill>
              </a:rPr>
              <a:t>with them.  He enjoins upon them that which is right and forbids for them that which is evil.”</a:t>
            </a:r>
          </a:p>
        </p:txBody>
      </p:sp>
      <p:sp>
        <p:nvSpPr>
          <p:cNvPr id="7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elated image">
            <a:extLst>
              <a:ext uri="{FF2B5EF4-FFF2-40B4-BE49-F238E27FC236}">
                <a16:creationId xmlns:a16="http://schemas.microsoft.com/office/drawing/2014/main" id="{E683AB86-06D3-440B-898A-751A8068204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6363" r="24757"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30B5E93-9A12-4306-B5C3-8A24051CECA3}"/>
              </a:ext>
            </a:extLst>
          </p:cNvPr>
          <p:cNvSpPr txBox="1">
            <a:spLocks/>
          </p:cNvSpPr>
          <p:nvPr/>
        </p:nvSpPr>
        <p:spPr>
          <a:xfrm>
            <a:off x="6558173" y="1299058"/>
            <a:ext cx="4805996" cy="6197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b="1" dirty="0"/>
              <a:t>Quran 7:157</a:t>
            </a:r>
            <a:endParaRPr lang="en-US" sz="1600" b="1">
              <a:solidFill>
                <a:srgbClr val="000000"/>
              </a:solidFill>
            </a:endParaRPr>
          </a:p>
        </p:txBody>
      </p:sp>
      <p:sp>
        <p:nvSpPr>
          <p:cNvPr id="3" name="Date Placeholder 2">
            <a:extLst>
              <a:ext uri="{FF2B5EF4-FFF2-40B4-BE49-F238E27FC236}">
                <a16:creationId xmlns:a16="http://schemas.microsoft.com/office/drawing/2014/main" id="{66455FE0-C5C1-414C-9711-7A35CAA3D9FB}"/>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083378FD-A0F8-4C7E-A6C4-5349674A531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10A3F596-412A-43A0-9772-A8255B8A36CA}"/>
              </a:ext>
            </a:extLst>
          </p:cNvPr>
          <p:cNvSpPr>
            <a:spLocks noGrp="1"/>
          </p:cNvSpPr>
          <p:nvPr>
            <p:ph type="sldNum" sz="quarter" idx="12"/>
          </p:nvPr>
        </p:nvSpPr>
        <p:spPr/>
        <p:txBody>
          <a:bodyPr/>
          <a:lstStyle/>
          <a:p>
            <a:fld id="{9C34C810-059C-4551-8D0F-61E3E79FC1CC}" type="slidenum">
              <a:rPr lang="en-GB" smtClean="0"/>
              <a:t>8</a:t>
            </a:fld>
            <a:endParaRPr lang="en-GB"/>
          </a:p>
        </p:txBody>
      </p:sp>
    </p:spTree>
    <p:extLst>
      <p:ext uri="{BB962C8B-B14F-4D97-AF65-F5344CB8AC3E}">
        <p14:creationId xmlns:p14="http://schemas.microsoft.com/office/powerpoint/2010/main" val="3686130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43E6-DEF1-4589-B928-98ADE9C23D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45FCEB-3ABB-4C4E-9547-CA006DED52D6}"/>
              </a:ext>
            </a:extLst>
          </p:cNvPr>
          <p:cNvSpPr>
            <a:spLocks noGrp="1"/>
          </p:cNvSpPr>
          <p:nvPr>
            <p:ph idx="1"/>
          </p:nvPr>
        </p:nvSpPr>
        <p:spPr>
          <a:xfrm>
            <a:off x="838200" y="5640859"/>
            <a:ext cx="10515600" cy="536104"/>
          </a:xfrm>
        </p:spPr>
        <p:txBody>
          <a:bodyPr>
            <a:normAutofit fontScale="47500" lnSpcReduction="20000"/>
          </a:bodyPr>
          <a:lstStyle/>
          <a:p>
            <a:r>
              <a:rPr lang="en-US" dirty="0">
                <a:hlinkClick r:id="rId2"/>
              </a:rPr>
              <a:t>https://www.youtube.com/watch?v=hfLJmJSrppY</a:t>
            </a:r>
            <a:endParaRPr lang="en-US" dirty="0"/>
          </a:p>
          <a:p>
            <a:r>
              <a:rPr lang="en-US" dirty="0"/>
              <a:t>1.07</a:t>
            </a:r>
          </a:p>
        </p:txBody>
      </p:sp>
      <p:pic>
        <p:nvPicPr>
          <p:cNvPr id="4" name="Picture 3">
            <a:extLst>
              <a:ext uri="{FF2B5EF4-FFF2-40B4-BE49-F238E27FC236}">
                <a16:creationId xmlns:a16="http://schemas.microsoft.com/office/drawing/2014/main" id="{531C4C0E-6381-4391-91C1-91757D195A19}"/>
              </a:ext>
            </a:extLst>
          </p:cNvPr>
          <p:cNvPicPr>
            <a:picLocks noChangeAspect="1"/>
          </p:cNvPicPr>
          <p:nvPr/>
        </p:nvPicPr>
        <p:blipFill>
          <a:blip r:embed="rId3"/>
          <a:stretch>
            <a:fillRect/>
          </a:stretch>
        </p:blipFill>
        <p:spPr>
          <a:xfrm>
            <a:off x="755770" y="595337"/>
            <a:ext cx="8113570" cy="4585656"/>
          </a:xfrm>
          <a:prstGeom prst="rect">
            <a:avLst/>
          </a:prstGeom>
        </p:spPr>
      </p:pic>
      <p:sp>
        <p:nvSpPr>
          <p:cNvPr id="5" name="Date Placeholder 4">
            <a:extLst>
              <a:ext uri="{FF2B5EF4-FFF2-40B4-BE49-F238E27FC236}">
                <a16:creationId xmlns:a16="http://schemas.microsoft.com/office/drawing/2014/main" id="{E4A92EBD-28D7-4ABA-9B65-187CBC74BF46}"/>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DF96DEDD-B985-43E4-8C4B-3720C293142D}"/>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A1298906-5314-47F4-9594-C6377E647878}"/>
              </a:ext>
            </a:extLst>
          </p:cNvPr>
          <p:cNvSpPr>
            <a:spLocks noGrp="1"/>
          </p:cNvSpPr>
          <p:nvPr>
            <p:ph type="sldNum" sz="quarter" idx="12"/>
          </p:nvPr>
        </p:nvSpPr>
        <p:spPr/>
        <p:txBody>
          <a:bodyPr/>
          <a:lstStyle/>
          <a:p>
            <a:fld id="{9C34C810-059C-4551-8D0F-61E3E79FC1CC}" type="slidenum">
              <a:rPr lang="en-GB" smtClean="0"/>
              <a:t>80</a:t>
            </a:fld>
            <a:endParaRPr lang="en-GB"/>
          </a:p>
        </p:txBody>
      </p:sp>
    </p:spTree>
    <p:extLst>
      <p:ext uri="{BB962C8B-B14F-4D97-AF65-F5344CB8AC3E}">
        <p14:creationId xmlns:p14="http://schemas.microsoft.com/office/powerpoint/2010/main" val="1380631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961D-DC2B-43A6-99D4-0D8A4BAE4FBE}"/>
              </a:ext>
            </a:extLst>
          </p:cNvPr>
          <p:cNvSpPr>
            <a:spLocks noGrp="1"/>
          </p:cNvSpPr>
          <p:nvPr>
            <p:ph type="title"/>
          </p:nvPr>
        </p:nvSpPr>
        <p:spPr/>
        <p:txBody>
          <a:bodyPr/>
          <a:lstStyle/>
          <a:p>
            <a:r>
              <a:rPr lang="en-US" dirty="0"/>
              <a:t>Types of prophecy studies within Christianity</a:t>
            </a:r>
          </a:p>
        </p:txBody>
      </p:sp>
      <p:sp>
        <p:nvSpPr>
          <p:cNvPr id="3" name="Content Placeholder 2">
            <a:extLst>
              <a:ext uri="{FF2B5EF4-FFF2-40B4-BE49-F238E27FC236}">
                <a16:creationId xmlns:a16="http://schemas.microsoft.com/office/drawing/2014/main" id="{4231DA59-7500-429E-82E7-EF706CB6FD18}"/>
              </a:ext>
            </a:extLst>
          </p:cNvPr>
          <p:cNvSpPr>
            <a:spLocks noGrp="1"/>
          </p:cNvSpPr>
          <p:nvPr>
            <p:ph idx="1"/>
          </p:nvPr>
        </p:nvSpPr>
        <p:spPr/>
        <p:txBody>
          <a:bodyPr/>
          <a:lstStyle/>
          <a:p>
            <a:r>
              <a:rPr lang="en-US" dirty="0"/>
              <a:t>Prophecies or verses in Bible and Quran and other religious texts have an Exoteric and Esoteric aspects.</a:t>
            </a:r>
          </a:p>
          <a:p>
            <a:r>
              <a:rPr lang="en-US" dirty="0"/>
              <a:t>Give examples of both. Mention the parameters of it though.</a:t>
            </a:r>
          </a:p>
        </p:txBody>
      </p:sp>
      <p:pic>
        <p:nvPicPr>
          <p:cNvPr id="4" name="Picture 3">
            <a:extLst>
              <a:ext uri="{FF2B5EF4-FFF2-40B4-BE49-F238E27FC236}">
                <a16:creationId xmlns:a16="http://schemas.microsoft.com/office/drawing/2014/main" id="{7CFFFF36-12C6-45FE-8C37-D00F871F9857}"/>
              </a:ext>
            </a:extLst>
          </p:cNvPr>
          <p:cNvPicPr>
            <a:picLocks noChangeAspect="1"/>
          </p:cNvPicPr>
          <p:nvPr/>
        </p:nvPicPr>
        <p:blipFill>
          <a:blip r:embed="rId2"/>
          <a:stretch>
            <a:fillRect/>
          </a:stretch>
        </p:blipFill>
        <p:spPr>
          <a:xfrm>
            <a:off x="1104994" y="3428999"/>
            <a:ext cx="5980575" cy="3185101"/>
          </a:xfrm>
          <a:prstGeom prst="rect">
            <a:avLst/>
          </a:prstGeom>
        </p:spPr>
      </p:pic>
      <p:sp>
        <p:nvSpPr>
          <p:cNvPr id="5" name="Date Placeholder 4">
            <a:extLst>
              <a:ext uri="{FF2B5EF4-FFF2-40B4-BE49-F238E27FC236}">
                <a16:creationId xmlns:a16="http://schemas.microsoft.com/office/drawing/2014/main" id="{D1BF6C35-8DE8-47BF-BAEB-AD1EAAAFDFC8}"/>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D9C4E4A0-43F4-47D8-8FD9-1C7EF4E61731}"/>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3405FDFF-CA5D-4DCA-8AC5-6E920EF4BAE2}"/>
              </a:ext>
            </a:extLst>
          </p:cNvPr>
          <p:cNvSpPr>
            <a:spLocks noGrp="1"/>
          </p:cNvSpPr>
          <p:nvPr>
            <p:ph type="sldNum" sz="quarter" idx="12"/>
          </p:nvPr>
        </p:nvSpPr>
        <p:spPr/>
        <p:txBody>
          <a:bodyPr/>
          <a:lstStyle/>
          <a:p>
            <a:fld id="{9C34C810-059C-4551-8D0F-61E3E79FC1CC}" type="slidenum">
              <a:rPr lang="en-GB" smtClean="0"/>
              <a:t>81</a:t>
            </a:fld>
            <a:endParaRPr lang="en-GB"/>
          </a:p>
        </p:txBody>
      </p:sp>
    </p:spTree>
    <p:extLst>
      <p:ext uri="{BB962C8B-B14F-4D97-AF65-F5344CB8AC3E}">
        <p14:creationId xmlns:p14="http://schemas.microsoft.com/office/powerpoint/2010/main" val="388015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132-451C-45BC-9CC3-E399B5230850}"/>
              </a:ext>
            </a:extLst>
          </p:cNvPr>
          <p:cNvSpPr>
            <a:spLocks noGrp="1"/>
          </p:cNvSpPr>
          <p:nvPr>
            <p:ph type="title"/>
          </p:nvPr>
        </p:nvSpPr>
        <p:spPr/>
        <p:txBody>
          <a:bodyPr/>
          <a:lstStyle/>
          <a:p>
            <a:r>
              <a:rPr lang="en-US" dirty="0"/>
              <a:t>1 Kings 17:6 – Mentions word Arab. </a:t>
            </a:r>
          </a:p>
        </p:txBody>
      </p:sp>
      <p:sp>
        <p:nvSpPr>
          <p:cNvPr id="3" name="Content Placeholder 2">
            <a:extLst>
              <a:ext uri="{FF2B5EF4-FFF2-40B4-BE49-F238E27FC236}">
                <a16:creationId xmlns:a16="http://schemas.microsoft.com/office/drawing/2014/main" id="{AD3AADCB-5C34-4FC5-99EC-A4217425B03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0C5185F-32A9-4BB9-B426-E14A15293403}"/>
              </a:ext>
            </a:extLst>
          </p:cNvPr>
          <p:cNvPicPr>
            <a:picLocks noChangeAspect="1"/>
          </p:cNvPicPr>
          <p:nvPr/>
        </p:nvPicPr>
        <p:blipFill>
          <a:blip r:embed="rId2"/>
          <a:stretch>
            <a:fillRect/>
          </a:stretch>
        </p:blipFill>
        <p:spPr>
          <a:xfrm>
            <a:off x="1266568" y="1453573"/>
            <a:ext cx="8700737" cy="5540351"/>
          </a:xfrm>
          <a:prstGeom prst="rect">
            <a:avLst/>
          </a:prstGeom>
        </p:spPr>
      </p:pic>
      <p:sp>
        <p:nvSpPr>
          <p:cNvPr id="5" name="Date Placeholder 4">
            <a:extLst>
              <a:ext uri="{FF2B5EF4-FFF2-40B4-BE49-F238E27FC236}">
                <a16:creationId xmlns:a16="http://schemas.microsoft.com/office/drawing/2014/main" id="{9D42D244-C5F1-416D-85B1-C3747590DD36}"/>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2B291667-DF65-4E3B-AB88-BC97A9C93DF0}"/>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7" name="Slide Number Placeholder 6">
            <a:extLst>
              <a:ext uri="{FF2B5EF4-FFF2-40B4-BE49-F238E27FC236}">
                <a16:creationId xmlns:a16="http://schemas.microsoft.com/office/drawing/2014/main" id="{566BF8F0-DD8D-43A0-B97E-290DD6045FB1}"/>
              </a:ext>
            </a:extLst>
          </p:cNvPr>
          <p:cNvSpPr>
            <a:spLocks noGrp="1"/>
          </p:cNvSpPr>
          <p:nvPr>
            <p:ph type="sldNum" sz="quarter" idx="12"/>
          </p:nvPr>
        </p:nvSpPr>
        <p:spPr/>
        <p:txBody>
          <a:bodyPr/>
          <a:lstStyle/>
          <a:p>
            <a:fld id="{9C34C810-059C-4551-8D0F-61E3E79FC1CC}" type="slidenum">
              <a:rPr lang="en-GB" smtClean="0"/>
              <a:t>82</a:t>
            </a:fld>
            <a:endParaRPr lang="en-GB"/>
          </a:p>
        </p:txBody>
      </p:sp>
    </p:spTree>
    <p:extLst>
      <p:ext uri="{BB962C8B-B14F-4D97-AF65-F5344CB8AC3E}">
        <p14:creationId xmlns:p14="http://schemas.microsoft.com/office/powerpoint/2010/main" val="118320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AE9F-3BF0-4A62-9D71-D3EDF6AAD096}"/>
              </a:ext>
            </a:extLst>
          </p:cNvPr>
          <p:cNvSpPr>
            <a:spLocks noGrp="1"/>
          </p:cNvSpPr>
          <p:nvPr>
            <p:ph type="title"/>
          </p:nvPr>
        </p:nvSpPr>
        <p:spPr/>
        <p:txBody>
          <a:bodyPr/>
          <a:lstStyle/>
          <a:p>
            <a:r>
              <a:rPr lang="en-US" dirty="0" err="1"/>
              <a:t>Muhammadim</a:t>
            </a:r>
            <a:endParaRPr lang="en-US" dirty="0"/>
          </a:p>
        </p:txBody>
      </p:sp>
      <p:pic>
        <p:nvPicPr>
          <p:cNvPr id="4" name="Picture 3">
            <a:extLst>
              <a:ext uri="{FF2B5EF4-FFF2-40B4-BE49-F238E27FC236}">
                <a16:creationId xmlns:a16="http://schemas.microsoft.com/office/drawing/2014/main" id="{A74ECCA2-3EB4-4CA8-B769-2792EBB57A2F}"/>
              </a:ext>
            </a:extLst>
          </p:cNvPr>
          <p:cNvPicPr>
            <a:picLocks noChangeAspect="1"/>
          </p:cNvPicPr>
          <p:nvPr/>
        </p:nvPicPr>
        <p:blipFill>
          <a:blip r:embed="rId2"/>
          <a:stretch>
            <a:fillRect/>
          </a:stretch>
        </p:blipFill>
        <p:spPr>
          <a:xfrm>
            <a:off x="0" y="1690688"/>
            <a:ext cx="12192000" cy="1962232"/>
          </a:xfrm>
          <a:prstGeom prst="rect">
            <a:avLst/>
          </a:prstGeom>
        </p:spPr>
      </p:pic>
      <p:sp>
        <p:nvSpPr>
          <p:cNvPr id="7" name="Content Placeholder 6">
            <a:extLst>
              <a:ext uri="{FF2B5EF4-FFF2-40B4-BE49-F238E27FC236}">
                <a16:creationId xmlns:a16="http://schemas.microsoft.com/office/drawing/2014/main" id="{23CFDB69-541A-4F6E-902C-C005C4F044DF}"/>
              </a:ext>
            </a:extLst>
          </p:cNvPr>
          <p:cNvSpPr>
            <a:spLocks noGrp="1"/>
          </p:cNvSpPr>
          <p:nvPr>
            <p:ph idx="1"/>
          </p:nvPr>
        </p:nvSpPr>
        <p:spPr/>
        <p:txBody>
          <a:bodyPr/>
          <a:lstStyle/>
          <a:p>
            <a:endParaRPr lang="en-US"/>
          </a:p>
        </p:txBody>
      </p:sp>
      <p:sp>
        <p:nvSpPr>
          <p:cNvPr id="3" name="Date Placeholder 2">
            <a:extLst>
              <a:ext uri="{FF2B5EF4-FFF2-40B4-BE49-F238E27FC236}">
                <a16:creationId xmlns:a16="http://schemas.microsoft.com/office/drawing/2014/main" id="{2E967560-D90D-4B39-AA6A-C6898F9A0797}"/>
              </a:ext>
            </a:extLst>
          </p:cNvPr>
          <p:cNvSpPr>
            <a:spLocks noGrp="1"/>
          </p:cNvSpPr>
          <p:nvPr>
            <p:ph type="dt" sz="half" idx="10"/>
          </p:nvPr>
        </p:nvSpPr>
        <p:spPr/>
        <p:txBody>
          <a:bodyPr/>
          <a:lstStyle/>
          <a:p>
            <a:r>
              <a:rPr lang="en-US"/>
              <a:t>copyright 2019</a:t>
            </a:r>
            <a:endParaRPr lang="en-GB"/>
          </a:p>
        </p:txBody>
      </p:sp>
      <p:sp>
        <p:nvSpPr>
          <p:cNvPr id="5" name="Footer Placeholder 4">
            <a:extLst>
              <a:ext uri="{FF2B5EF4-FFF2-40B4-BE49-F238E27FC236}">
                <a16:creationId xmlns:a16="http://schemas.microsoft.com/office/drawing/2014/main" id="{1FD8B3EA-ADB2-4B21-98E6-1B2D5608F51F}"/>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6" name="Slide Number Placeholder 5">
            <a:extLst>
              <a:ext uri="{FF2B5EF4-FFF2-40B4-BE49-F238E27FC236}">
                <a16:creationId xmlns:a16="http://schemas.microsoft.com/office/drawing/2014/main" id="{60B8CEB1-67A2-43FB-8D71-13A9BFA97573}"/>
              </a:ext>
            </a:extLst>
          </p:cNvPr>
          <p:cNvSpPr>
            <a:spLocks noGrp="1"/>
          </p:cNvSpPr>
          <p:nvPr>
            <p:ph type="sldNum" sz="quarter" idx="12"/>
          </p:nvPr>
        </p:nvSpPr>
        <p:spPr/>
        <p:txBody>
          <a:bodyPr/>
          <a:lstStyle/>
          <a:p>
            <a:fld id="{9C34C810-059C-4551-8D0F-61E3E79FC1CC}" type="slidenum">
              <a:rPr lang="en-GB" smtClean="0"/>
              <a:t>83</a:t>
            </a:fld>
            <a:endParaRPr lang="en-GB"/>
          </a:p>
        </p:txBody>
      </p:sp>
    </p:spTree>
    <p:extLst>
      <p:ext uri="{BB962C8B-B14F-4D97-AF65-F5344CB8AC3E}">
        <p14:creationId xmlns:p14="http://schemas.microsoft.com/office/powerpoint/2010/main" val="1117379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5D7A-B59D-4BCF-9F7B-01BC6DF0EF84}"/>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B34C630E-D37F-442B-A6C5-D63518D16E81}"/>
              </a:ext>
            </a:extLst>
          </p:cNvPr>
          <p:cNvSpPr>
            <a:spLocks noGrp="1"/>
          </p:cNvSpPr>
          <p:nvPr>
            <p:ph idx="1"/>
          </p:nvPr>
        </p:nvSpPr>
        <p:spPr/>
        <p:txBody>
          <a:bodyPr>
            <a:normAutofit/>
          </a:bodyPr>
          <a:lstStyle/>
          <a:p>
            <a:r>
              <a:rPr lang="en-US" sz="1800" dirty="0"/>
              <a:t>Abdul Haque Vidyarthi. (1940). </a:t>
            </a:r>
            <a:r>
              <a:rPr lang="en-US" sz="1800" i="1" dirty="0"/>
              <a:t>Mohammad in world scriptures</a:t>
            </a:r>
            <a:r>
              <a:rPr lang="en-US" sz="1800" dirty="0"/>
              <a:t>. Lahore: Dar-ul-</a:t>
            </a:r>
            <a:r>
              <a:rPr lang="en-US" sz="1800" dirty="0" err="1"/>
              <a:t>Kutub</a:t>
            </a:r>
            <a:r>
              <a:rPr lang="en-US" sz="1800" dirty="0"/>
              <a:t> Islamia.</a:t>
            </a:r>
          </a:p>
          <a:p>
            <a:r>
              <a:rPr lang="en-US" sz="1800">
                <a:hlinkClick r:id="rId2"/>
              </a:rPr>
              <a:t>COMPARING </a:t>
            </a:r>
            <a:r>
              <a:rPr lang="en-US" sz="1800" dirty="0">
                <a:hlinkClick r:id="rId2"/>
              </a:rPr>
              <a:t>BIBLES: </a:t>
            </a:r>
            <a:r>
              <a:rPr lang="en-US" sz="1800" dirty="0">
                <a:hlinkClick r:id="rId2"/>
              </a:rPr>
              <a:t>https://www.biblestudytools.com/1-kings/17-4-compare.html</a:t>
            </a:r>
            <a:endParaRPr lang="en-US" sz="1800" dirty="0"/>
          </a:p>
          <a:p>
            <a:r>
              <a:rPr lang="en-US" sz="1800" dirty="0"/>
              <a:t>Lectures of Dr Shabir Aly</a:t>
            </a:r>
          </a:p>
          <a:p>
            <a:r>
              <a:rPr lang="en-US" sz="1800" dirty="0"/>
              <a:t>Lectures of Sheikh Ahmed </a:t>
            </a:r>
            <a:r>
              <a:rPr lang="en-US" sz="1800" dirty="0" err="1"/>
              <a:t>Deedat</a:t>
            </a:r>
            <a:endParaRPr lang="en-US" sz="1800" dirty="0"/>
          </a:p>
          <a:p>
            <a:r>
              <a:rPr lang="en-US" sz="1800" dirty="0"/>
              <a:t>Lectures of Dr Zakir Naik</a:t>
            </a:r>
          </a:p>
        </p:txBody>
      </p:sp>
      <p:sp>
        <p:nvSpPr>
          <p:cNvPr id="3" name="Date Placeholder 2">
            <a:extLst>
              <a:ext uri="{FF2B5EF4-FFF2-40B4-BE49-F238E27FC236}">
                <a16:creationId xmlns:a16="http://schemas.microsoft.com/office/drawing/2014/main" id="{81254527-96EE-4C84-8997-6AE252865E8D}"/>
              </a:ext>
            </a:extLst>
          </p:cNvPr>
          <p:cNvSpPr>
            <a:spLocks noGrp="1"/>
          </p:cNvSpPr>
          <p:nvPr>
            <p:ph type="dt" sz="half" idx="10"/>
          </p:nvPr>
        </p:nvSpPr>
        <p:spPr/>
        <p:txBody>
          <a:bodyPr/>
          <a:lstStyle/>
          <a:p>
            <a:r>
              <a:rPr lang="en-US"/>
              <a:t>copyright 2019</a:t>
            </a:r>
            <a:endParaRPr lang="en-GB"/>
          </a:p>
        </p:txBody>
      </p:sp>
      <p:sp>
        <p:nvSpPr>
          <p:cNvPr id="4" name="Footer Placeholder 3">
            <a:extLst>
              <a:ext uri="{FF2B5EF4-FFF2-40B4-BE49-F238E27FC236}">
                <a16:creationId xmlns:a16="http://schemas.microsoft.com/office/drawing/2014/main" id="{A6539AE0-BF58-4F1D-9A4C-E3C0F9B39ACC}"/>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5" name="Slide Number Placeholder 4">
            <a:extLst>
              <a:ext uri="{FF2B5EF4-FFF2-40B4-BE49-F238E27FC236}">
                <a16:creationId xmlns:a16="http://schemas.microsoft.com/office/drawing/2014/main" id="{5DBF2F1A-20FB-4F8D-A77E-A461A6CF50AF}"/>
              </a:ext>
            </a:extLst>
          </p:cNvPr>
          <p:cNvSpPr>
            <a:spLocks noGrp="1"/>
          </p:cNvSpPr>
          <p:nvPr>
            <p:ph type="sldNum" sz="quarter" idx="12"/>
          </p:nvPr>
        </p:nvSpPr>
        <p:spPr/>
        <p:txBody>
          <a:bodyPr/>
          <a:lstStyle/>
          <a:p>
            <a:fld id="{9C34C810-059C-4551-8D0F-61E3E79FC1CC}" type="slidenum">
              <a:rPr lang="en-GB" smtClean="0"/>
              <a:t>84</a:t>
            </a:fld>
            <a:endParaRPr lang="en-GB"/>
          </a:p>
        </p:txBody>
      </p:sp>
    </p:spTree>
    <p:extLst>
      <p:ext uri="{BB962C8B-B14F-4D97-AF65-F5344CB8AC3E}">
        <p14:creationId xmlns:p14="http://schemas.microsoft.com/office/powerpoint/2010/main" val="30661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565100" y="2119746"/>
            <a:ext cx="4805996" cy="3221181"/>
          </a:xfrm>
        </p:spPr>
        <p:txBody>
          <a:bodyPr vert="horz" lIns="91440" tIns="45720" rIns="91440" bIns="45720" rtlCol="0" anchor="t">
            <a:normAutofit fontScale="90000"/>
          </a:bodyPr>
          <a:lstStyle/>
          <a:p>
            <a:r>
              <a:rPr lang="en-US" sz="2800" dirty="0"/>
              <a:t>“</a:t>
            </a:r>
            <a:r>
              <a:rPr lang="en-US" altLang="en-US" sz="2800" dirty="0">
                <a:cs typeface="Times New Roman" panose="02020603050405020304" pitchFamily="18" charset="0"/>
              </a:rPr>
              <a:t>And [mention] when Jesus, the son of Mary, said, "O children of Israel, indeed I am the messenger of Allah to you confirming what came before me of the Torah and bringing good tidings of a messenger to come after me, </a:t>
            </a:r>
            <a:r>
              <a:rPr lang="en-US" altLang="en-US" sz="2800" b="1" dirty="0">
                <a:cs typeface="Times New Roman" panose="02020603050405020304" pitchFamily="18" charset="0"/>
              </a:rPr>
              <a:t>whose name is Ahmad</a:t>
            </a:r>
            <a:r>
              <a:rPr lang="en-US" altLang="en-US" sz="2800" dirty="0">
                <a:cs typeface="Times New Roman" panose="02020603050405020304" pitchFamily="18" charset="0"/>
              </a:rPr>
              <a:t>."</a:t>
            </a:r>
            <a:endParaRPr lang="en-US" sz="2800" dirty="0"/>
          </a:p>
        </p:txBody>
      </p:sp>
      <p:sp>
        <p:nvSpPr>
          <p:cNvPr id="7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230B5E93-9A12-4306-B5C3-8A24051CECA3}"/>
              </a:ext>
            </a:extLst>
          </p:cNvPr>
          <p:cNvSpPr txBox="1">
            <a:spLocks/>
          </p:cNvSpPr>
          <p:nvPr/>
        </p:nvSpPr>
        <p:spPr>
          <a:xfrm>
            <a:off x="6558173" y="1299058"/>
            <a:ext cx="4805996" cy="6197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b="1" dirty="0"/>
              <a:t>Quran 61:6</a:t>
            </a:r>
            <a:endParaRPr lang="en-US" sz="1600" b="1" dirty="0">
              <a:solidFill>
                <a:srgbClr val="000000"/>
              </a:solidFill>
            </a:endParaRPr>
          </a:p>
        </p:txBody>
      </p:sp>
      <p:sp>
        <p:nvSpPr>
          <p:cNvPr id="3" name="TextBox 2">
            <a:extLst>
              <a:ext uri="{FF2B5EF4-FFF2-40B4-BE49-F238E27FC236}">
                <a16:creationId xmlns:a16="http://schemas.microsoft.com/office/drawing/2014/main" id="{04FF36B6-2D62-4AC6-80EF-E6FF9212847F}"/>
              </a:ext>
            </a:extLst>
          </p:cNvPr>
          <p:cNvSpPr txBox="1"/>
          <p:nvPr/>
        </p:nvSpPr>
        <p:spPr>
          <a:xfrm>
            <a:off x="-165463" y="1299058"/>
            <a:ext cx="4876800" cy="4462760"/>
          </a:xfrm>
          <a:prstGeom prst="rect">
            <a:avLst/>
          </a:prstGeom>
          <a:noFill/>
        </p:spPr>
        <p:txBody>
          <a:bodyPr wrap="square" rtlCol="0">
            <a:spAutoFit/>
          </a:bodyPr>
          <a:lstStyle/>
          <a:p>
            <a:pPr algn="ctr"/>
            <a:r>
              <a:rPr lang="en-US" sz="4000" dirty="0"/>
              <a:t>Muhammad </a:t>
            </a:r>
          </a:p>
          <a:p>
            <a:pPr algn="ctr"/>
            <a:r>
              <a:rPr lang="en-US" sz="2800" dirty="0"/>
              <a:t>the </a:t>
            </a:r>
            <a:r>
              <a:rPr lang="en-US" sz="2800" dirty="0" err="1"/>
              <a:t>Praisworthy</a:t>
            </a:r>
            <a:r>
              <a:rPr lang="en-US" sz="2800" dirty="0"/>
              <a:t> </a:t>
            </a:r>
          </a:p>
          <a:p>
            <a:pPr algn="ctr"/>
            <a:endParaRPr lang="en-US" sz="4000" dirty="0"/>
          </a:p>
          <a:p>
            <a:pPr algn="ctr"/>
            <a:r>
              <a:rPr lang="en-US" sz="4000" dirty="0"/>
              <a:t>Ahmad</a:t>
            </a:r>
          </a:p>
          <a:p>
            <a:pPr algn="ctr"/>
            <a:r>
              <a:rPr lang="en-US" sz="2800" dirty="0"/>
              <a:t>much praised</a:t>
            </a:r>
          </a:p>
          <a:p>
            <a:pPr algn="ctr"/>
            <a:endParaRPr lang="en-US" sz="4000" dirty="0"/>
          </a:p>
          <a:p>
            <a:pPr algn="ctr"/>
            <a:r>
              <a:rPr lang="en-US" sz="4000" dirty="0"/>
              <a:t>Mahmoud</a:t>
            </a:r>
          </a:p>
          <a:p>
            <a:pPr algn="ctr"/>
            <a:r>
              <a:rPr lang="en-US" sz="2800" dirty="0"/>
              <a:t>the praised one</a:t>
            </a:r>
          </a:p>
        </p:txBody>
      </p:sp>
      <p:sp>
        <p:nvSpPr>
          <p:cNvPr id="4" name="Rectangle 1">
            <a:extLst>
              <a:ext uri="{FF2B5EF4-FFF2-40B4-BE49-F238E27FC236}">
                <a16:creationId xmlns:a16="http://schemas.microsoft.com/office/drawing/2014/main" id="{E9D1654E-6FCE-4725-8DA1-6D3C1D095A12}"/>
              </a:ext>
            </a:extLst>
          </p:cNvPr>
          <p:cNvSpPr>
            <a:spLocks noChangeArrowheads="1"/>
          </p:cNvSpPr>
          <p:nvPr/>
        </p:nvSpPr>
        <p:spPr bwMode="auto">
          <a:xfrm>
            <a:off x="0" y="21193"/>
            <a:ext cx="184731" cy="4148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218" rIns="9144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Date Placeholder 4">
            <a:extLst>
              <a:ext uri="{FF2B5EF4-FFF2-40B4-BE49-F238E27FC236}">
                <a16:creationId xmlns:a16="http://schemas.microsoft.com/office/drawing/2014/main" id="{3752716C-1CFE-48DB-ADA0-9D8C5FA1CC9C}"/>
              </a:ext>
            </a:extLst>
          </p:cNvPr>
          <p:cNvSpPr>
            <a:spLocks noGrp="1"/>
          </p:cNvSpPr>
          <p:nvPr>
            <p:ph type="dt" sz="half" idx="10"/>
          </p:nvPr>
        </p:nvSpPr>
        <p:spPr/>
        <p:txBody>
          <a:bodyPr/>
          <a:lstStyle/>
          <a:p>
            <a:r>
              <a:rPr lang="en-US"/>
              <a:t>copyright 2019</a:t>
            </a:r>
            <a:endParaRPr lang="en-GB"/>
          </a:p>
        </p:txBody>
      </p:sp>
      <p:sp>
        <p:nvSpPr>
          <p:cNvPr id="6" name="Footer Placeholder 5">
            <a:extLst>
              <a:ext uri="{FF2B5EF4-FFF2-40B4-BE49-F238E27FC236}">
                <a16:creationId xmlns:a16="http://schemas.microsoft.com/office/drawing/2014/main" id="{6041F920-9200-4B27-B8A0-5536C6C8EDD3}"/>
              </a:ext>
            </a:extLst>
          </p:cNvPr>
          <p:cNvSpPr>
            <a:spLocks noGrp="1"/>
          </p:cNvSpPr>
          <p:nvPr>
            <p:ph type="ftr" sz="quarter" idx="11"/>
          </p:nvPr>
        </p:nvSpPr>
        <p:spPr/>
        <p:txBody>
          <a:bodyPr/>
          <a:lstStyle/>
          <a:p>
            <a:r>
              <a:rPr lang="en-US"/>
              <a:t>This presentation was researched and compiled by:  MONEEB MINHAS</a:t>
            </a:r>
            <a:endParaRPr lang="en-GB"/>
          </a:p>
        </p:txBody>
      </p:sp>
      <p:sp>
        <p:nvSpPr>
          <p:cNvPr id="8" name="Slide Number Placeholder 7">
            <a:extLst>
              <a:ext uri="{FF2B5EF4-FFF2-40B4-BE49-F238E27FC236}">
                <a16:creationId xmlns:a16="http://schemas.microsoft.com/office/drawing/2014/main" id="{3AC72AC9-D6DC-4A12-B2EE-7AE84B3A5202}"/>
              </a:ext>
            </a:extLst>
          </p:cNvPr>
          <p:cNvSpPr>
            <a:spLocks noGrp="1"/>
          </p:cNvSpPr>
          <p:nvPr>
            <p:ph type="sldNum" sz="quarter" idx="12"/>
          </p:nvPr>
        </p:nvSpPr>
        <p:spPr/>
        <p:txBody>
          <a:bodyPr/>
          <a:lstStyle/>
          <a:p>
            <a:fld id="{9C34C810-059C-4551-8D0F-61E3E79FC1CC}" type="slidenum">
              <a:rPr lang="en-GB" smtClean="0"/>
              <a:t>9</a:t>
            </a:fld>
            <a:endParaRPr lang="en-GB"/>
          </a:p>
        </p:txBody>
      </p:sp>
    </p:spTree>
    <p:extLst>
      <p:ext uri="{BB962C8B-B14F-4D97-AF65-F5344CB8AC3E}">
        <p14:creationId xmlns:p14="http://schemas.microsoft.com/office/powerpoint/2010/main" val="323487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TotalTime>
  <Words>4318</Words>
  <Application>Microsoft Office PowerPoint</Application>
  <PresentationFormat>Widescreen</PresentationFormat>
  <Paragraphs>626</Paragraphs>
  <Slides>84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Adobe Hebrew</vt:lpstr>
      <vt:lpstr>Arial</vt:lpstr>
      <vt:lpstr>Calibri</vt:lpstr>
      <vt:lpstr>Trajan Pro</vt:lpstr>
      <vt:lpstr>Trebuchet MS</vt:lpstr>
      <vt:lpstr>Office Theme</vt:lpstr>
      <vt:lpstr>PowerPoint Presentation</vt:lpstr>
      <vt:lpstr>Disclaimer</vt:lpstr>
      <vt:lpstr>PowerPoint Presentation</vt:lpstr>
      <vt:lpstr>Contents to Lecture Series</vt:lpstr>
      <vt:lpstr>The Bible</vt:lpstr>
      <vt:lpstr>Bible</vt:lpstr>
      <vt:lpstr>Books and Authors of the Bible</vt:lpstr>
      <vt:lpstr>“Those who follow the Messenger, the unlettered Prophet whom they find written in the Torah and the Gospel with them.  He enjoins upon them that which is right and forbids for them that which is evil.”</vt:lpstr>
      <vt:lpstr>“And [mention] when Jesus, the son of Mary, said, "O children of Israel, indeed I am the messenger of Allah to you confirming what came before me of the Torah and bringing good tidings of a messenger to come after me, whose name is Ahmad."</vt:lpstr>
      <vt:lpstr>Question</vt:lpstr>
      <vt:lpstr>God and Jesus warn the Jews in a few places, preparing them for the new Prophet, or new people</vt:lpstr>
      <vt:lpstr>PowerPoint Presentation</vt:lpstr>
      <vt:lpstr>Prophecy 1</vt:lpstr>
      <vt:lpstr>John 1:19-20</vt:lpstr>
      <vt:lpstr>Deuteronomy 18:18</vt:lpstr>
      <vt:lpstr>The Promised Prophets description</vt:lpstr>
      <vt:lpstr>Among their brethren</vt:lpstr>
      <vt:lpstr>A Prophet like Moses</vt:lpstr>
      <vt:lpstr>PowerPoint Presentation</vt:lpstr>
      <vt:lpstr>Words in his mouth</vt:lpstr>
      <vt:lpstr>Words in his mouth</vt:lpstr>
      <vt:lpstr>Words in his mouth</vt:lpstr>
      <vt:lpstr>Prophecy 2</vt:lpstr>
      <vt:lpstr>Isaiah 29:12</vt:lpstr>
      <vt:lpstr>Prophecy 3</vt:lpstr>
      <vt:lpstr>Isaiah 21:7</vt:lpstr>
      <vt:lpstr>Prophecy 4</vt:lpstr>
      <vt:lpstr>Isaiah 42</vt:lpstr>
      <vt:lpstr>Titles of Prophet Muhammad mentioned</vt:lpstr>
      <vt:lpstr>Gentiles </vt:lpstr>
      <vt:lpstr>He will not raise his voice in the marketplace </vt:lpstr>
      <vt:lpstr>Islands</vt:lpstr>
      <vt:lpstr>New song (Law) </vt:lpstr>
      <vt:lpstr>Meaning of Kedar </vt:lpstr>
      <vt:lpstr>Kedar is a person from the sons of Ishmael According to the Bible</vt:lpstr>
      <vt:lpstr>Meaning of Kedar</vt:lpstr>
      <vt:lpstr>Kedar is also in the family tree of the Prophet. </vt:lpstr>
      <vt:lpstr>Meaning of Sela</vt:lpstr>
      <vt:lpstr>Sela – A Mountains name in Medina</vt:lpstr>
      <vt:lpstr>Those who believe in idols will be put to shame </vt:lpstr>
      <vt:lpstr>Prophecy 5</vt:lpstr>
      <vt:lpstr>Habakkuk 3:3</vt:lpstr>
      <vt:lpstr>Prophecy 6</vt:lpstr>
      <vt:lpstr>Deuteronomy 33:1</vt:lpstr>
      <vt:lpstr>Location of Paran</vt:lpstr>
      <vt:lpstr>Location of Paran</vt:lpstr>
      <vt:lpstr>PowerPoint Presentation</vt:lpstr>
      <vt:lpstr>Prophecy 7</vt:lpstr>
      <vt:lpstr>God speaks about Arabia and Ishmael </vt:lpstr>
      <vt:lpstr>PowerPoint Presentation</vt:lpstr>
      <vt:lpstr>Prophecy 8</vt:lpstr>
      <vt:lpstr>PowerPoint Presentation</vt:lpstr>
      <vt:lpstr>PowerPoint Presentation</vt:lpstr>
      <vt:lpstr>Analysis of the prophecies in NT</vt:lpstr>
      <vt:lpstr>Jesus calls him Spirit of truth</vt:lpstr>
      <vt:lpstr>2. Jesus uses the words “Another”</vt:lpstr>
      <vt:lpstr>3. Jesus must go away for him to come.</vt:lpstr>
      <vt:lpstr>4. He will teach new things and tell things to come </vt:lpstr>
      <vt:lpstr>Holy Ghost was there before Christ’s birth</vt:lpstr>
      <vt:lpstr>Holy Ghost was there during Christ’s time</vt:lpstr>
      <vt:lpstr>5. He will bring things to peoples remembrance</vt:lpstr>
      <vt:lpstr>6. He will testify of Jesus 7. He will glorify Jesus </vt:lpstr>
      <vt:lpstr>8.He will not speak of himself, but what he hears.</vt:lpstr>
      <vt:lpstr>9. Masculine pronoun “He” has been used x9. </vt:lpstr>
      <vt:lpstr>10. Jesus calls him Paracletos</vt:lpstr>
      <vt:lpstr>Jesus speaks about the coming of:       Paraclete/Paracletos Comforter / Spirit of Truth   </vt:lpstr>
      <vt:lpstr>Prophecy 8</vt:lpstr>
      <vt:lpstr>John uses the same word “Paracletos” when speaking about Jesus</vt:lpstr>
      <vt:lpstr>Prophecy 9</vt:lpstr>
      <vt:lpstr>The Prophet test</vt:lpstr>
      <vt:lpstr>PowerPoint Presentation</vt:lpstr>
      <vt:lpstr>Song of Solomon 5:16</vt:lpstr>
      <vt:lpstr>Hebrew original text</vt:lpstr>
      <vt:lpstr>In Original Hebrew</vt:lpstr>
      <vt:lpstr>Meaning of “im”</vt:lpstr>
      <vt:lpstr>Other descriptions in Song of Solomon</vt:lpstr>
      <vt:lpstr>END OF PART 2</vt:lpstr>
      <vt:lpstr>Muhammad in Bible Links</vt:lpstr>
      <vt:lpstr>Muhammad in Bible</vt:lpstr>
      <vt:lpstr>PowerPoint Presentation</vt:lpstr>
      <vt:lpstr>Types of prophecy studies within Christianity</vt:lpstr>
      <vt:lpstr>1 Kings 17:6 – Mentions word Arab. </vt:lpstr>
      <vt:lpstr>Muhammadim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Moneeb Minhas</dc:creator>
  <cp:lastModifiedBy>Moneeb Minhas</cp:lastModifiedBy>
  <cp:revision>50</cp:revision>
  <dcterms:created xsi:type="dcterms:W3CDTF">2019-11-28T05:42:04Z</dcterms:created>
  <dcterms:modified xsi:type="dcterms:W3CDTF">2020-03-29T12:24:21Z</dcterms:modified>
</cp:coreProperties>
</file>