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323" r:id="rId3"/>
    <p:sldId id="268" r:id="rId4"/>
    <p:sldId id="269" r:id="rId5"/>
    <p:sldId id="428" r:id="rId6"/>
    <p:sldId id="443" r:id="rId7"/>
    <p:sldId id="339" r:id="rId8"/>
    <p:sldId id="340" r:id="rId9"/>
    <p:sldId id="267" r:id="rId10"/>
    <p:sldId id="350" r:id="rId11"/>
    <p:sldId id="422" r:id="rId12"/>
    <p:sldId id="341" r:id="rId13"/>
    <p:sldId id="426" r:id="rId14"/>
    <p:sldId id="353" r:id="rId15"/>
    <p:sldId id="444" r:id="rId16"/>
    <p:sldId id="424" r:id="rId17"/>
    <p:sldId id="447" r:id="rId18"/>
    <p:sldId id="446" r:id="rId19"/>
    <p:sldId id="449" r:id="rId20"/>
    <p:sldId id="448" r:id="rId21"/>
    <p:sldId id="450" r:id="rId22"/>
    <p:sldId id="451" r:id="rId23"/>
    <p:sldId id="452" r:id="rId24"/>
    <p:sldId id="453" r:id="rId25"/>
    <p:sldId id="454" r:id="rId26"/>
    <p:sldId id="455" r:id="rId27"/>
    <p:sldId id="457" r:id="rId28"/>
    <p:sldId id="425" r:id="rId29"/>
    <p:sldId id="456" r:id="rId30"/>
    <p:sldId id="411" r:id="rId31"/>
    <p:sldId id="459" r:id="rId32"/>
    <p:sldId id="429" r:id="rId33"/>
    <p:sldId id="460" r:id="rId34"/>
    <p:sldId id="461" r:id="rId35"/>
    <p:sldId id="462" r:id="rId36"/>
    <p:sldId id="463" r:id="rId37"/>
    <p:sldId id="464" r:id="rId38"/>
    <p:sldId id="465" r:id="rId39"/>
    <p:sldId id="466" r:id="rId40"/>
    <p:sldId id="467" r:id="rId41"/>
    <p:sldId id="468" r:id="rId42"/>
    <p:sldId id="469" r:id="rId43"/>
    <p:sldId id="436" r:id="rId44"/>
    <p:sldId id="280" r:id="rId45"/>
    <p:sldId id="28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eeb Minhas" initials="MM" lastIdx="0" clrIdx="0">
    <p:extLst>
      <p:ext uri="{19B8F6BF-5375-455C-9EA6-DF929625EA0E}">
        <p15:presenceInfo xmlns:p15="http://schemas.microsoft.com/office/powerpoint/2012/main" userId="S-1-5-21-2600099622-157830699-1809791883-11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00" autoAdjust="0"/>
    <p:restoredTop sz="94660"/>
  </p:normalViewPr>
  <p:slideViewPr>
    <p:cSldViewPr snapToGrid="0">
      <p:cViewPr varScale="1">
        <p:scale>
          <a:sx n="103" d="100"/>
          <a:sy n="103" d="100"/>
        </p:scale>
        <p:origin x="88"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971C-2613-4F7A-9BB7-D9FBE45CDCC3}"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E5BED-79CE-4F68-86B6-DDCE03006528}" type="slidenum">
              <a:rPr lang="en-US" smtClean="0"/>
              <a:t>‹#›</a:t>
            </a:fld>
            <a:endParaRPr lang="en-US"/>
          </a:p>
        </p:txBody>
      </p:sp>
    </p:spTree>
    <p:extLst>
      <p:ext uri="{BB962C8B-B14F-4D97-AF65-F5344CB8AC3E}">
        <p14:creationId xmlns:p14="http://schemas.microsoft.com/office/powerpoint/2010/main" val="40666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a:t>
            </a:fld>
            <a:endParaRPr lang="en-GB"/>
          </a:p>
        </p:txBody>
      </p:sp>
    </p:spTree>
    <p:extLst>
      <p:ext uri="{BB962C8B-B14F-4D97-AF65-F5344CB8AC3E}">
        <p14:creationId xmlns:p14="http://schemas.microsoft.com/office/powerpoint/2010/main" val="382571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476D23-6AB6-423D-92C5-5360C6B1213E}"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54920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6E4E85-7C9C-4328-B4AA-47EFC89BC449}"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2879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ADDD07-9E78-4FBF-BEF7-8B855A438E9D}"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6313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7FAAB-57C7-47A4-B673-4F5AB0F62F1B}"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75081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BE2F14-45D0-4905-8711-C0C83B60B501}" type="datetime1">
              <a:rPr lang="en-GB" smtClean="0"/>
              <a:t>29/03/2020</a:t>
            </a:fld>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572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3A82058-4E3B-4C29-A2C5-FC709EC0C599}" type="datetime1">
              <a:rPr lang="en-GB" smtClean="0"/>
              <a:t>29/03/2020</a:t>
            </a:fld>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4801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960FE2-8279-424C-AA52-CBCFE6FD530F}" type="datetime1">
              <a:rPr lang="en-GB" smtClean="0"/>
              <a:t>29/03/2020</a:t>
            </a:fld>
            <a:endParaRPr lang="en-GB"/>
          </a:p>
        </p:txBody>
      </p:sp>
      <p:sp>
        <p:nvSpPr>
          <p:cNvPr id="8" name="Footer Placeholder 7"/>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14087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C3ABC1-98CF-4982-ADB8-9B162893A618}" type="datetime1">
              <a:rPr lang="en-GB" smtClean="0"/>
              <a:t>29/03/2020</a:t>
            </a:fld>
            <a:endParaRPr lang="en-GB"/>
          </a:p>
        </p:txBody>
      </p:sp>
      <p:sp>
        <p:nvSpPr>
          <p:cNvPr id="4" name="Footer Placeholder 3"/>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31417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0F0ED-0AB8-40C6-A812-4FC84D00A29F}" type="datetime1">
              <a:rPr lang="en-GB" smtClean="0"/>
              <a:t>29/03/2020</a:t>
            </a:fld>
            <a:endParaRPr lang="en-GB"/>
          </a:p>
        </p:txBody>
      </p:sp>
      <p:sp>
        <p:nvSpPr>
          <p:cNvPr id="3" name="Footer Placeholder 2"/>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31147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924F69-AD0F-42BA-B319-5233B4563BCF}" type="datetime1">
              <a:rPr lang="en-GB" smtClean="0"/>
              <a:t>29/03/2020</a:t>
            </a:fld>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427849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F1881B-9468-4E78-AE35-3A567F5F24E9}" type="datetime1">
              <a:rPr lang="en-GB" smtClean="0"/>
              <a:t>29/03/2020</a:t>
            </a:fld>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27154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9440-D121-48E6-B858-32C7E6F01810}" type="datetime1">
              <a:rPr lang="en-GB" smtClean="0"/>
              <a:t>29/03/2020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presentation was researched and compiled by: Moneeb Minhas</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4C810-059C-4551-8D0F-61E3E79FC1CC}" type="slidenum">
              <a:rPr lang="en-GB" smtClean="0"/>
              <a:t>‹#›</a:t>
            </a:fld>
            <a:endParaRPr lang="en-GB"/>
          </a:p>
        </p:txBody>
      </p:sp>
    </p:spTree>
    <p:extLst>
      <p:ext uri="{BB962C8B-B14F-4D97-AF65-F5344CB8AC3E}">
        <p14:creationId xmlns:p14="http://schemas.microsoft.com/office/powerpoint/2010/main" val="407611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islamawareness.net/Zoroastrianism/scriptures.html" TargetMode="External"/><Relationship Id="rId2" Type="http://schemas.openxmlformats.org/officeDocument/2006/relationships/hyperlink" Target="http://www.avesta.org/ka/yt13sbe.htm" TargetMode="External"/><Relationship Id="rId1" Type="http://schemas.openxmlformats.org/officeDocument/2006/relationships/slideLayout" Target="../slideLayouts/slideLayout2.xml"/><Relationship Id="rId5" Type="http://schemas.openxmlformats.org/officeDocument/2006/relationships/hyperlink" Target="https://www.sacred-texts.com/hin/" TargetMode="External"/><Relationship Id="rId4" Type="http://schemas.openxmlformats.org/officeDocument/2006/relationships/hyperlink" Target="http://www.cyberistan.org/islamic/parsi1.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446205" y="49401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b="1" dirty="0">
                <a:solidFill>
                  <a:srgbClr val="00B050"/>
                </a:solidFill>
              </a:rPr>
              <a:t>Muhammad</a:t>
            </a:r>
            <a:r>
              <a:rPr lang="en-GB" sz="2000" b="1" dirty="0">
                <a:solidFill>
                  <a:srgbClr val="00B050"/>
                </a:solidFill>
              </a:rPr>
              <a:t>(saw) </a:t>
            </a:r>
            <a:r>
              <a:rPr lang="en-GB" sz="8000" b="1" dirty="0">
                <a:solidFill>
                  <a:schemeClr val="bg1"/>
                </a:solidFill>
              </a:rPr>
              <a:t>in World Scriptures</a:t>
            </a:r>
          </a:p>
        </p:txBody>
      </p:sp>
      <p:sp>
        <p:nvSpPr>
          <p:cNvPr id="7" name="Subtitle 2"/>
          <p:cNvSpPr>
            <a:spLocks noGrp="1"/>
          </p:cNvSpPr>
          <p:nvPr/>
        </p:nvSpPr>
        <p:spPr>
          <a:xfrm>
            <a:off x="1393578" y="2960535"/>
            <a:ext cx="9144000" cy="35241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chemeClr val="bg1"/>
                </a:solidFill>
              </a:rPr>
              <a:t>The Study of Prophecies in world religious scriptures</a:t>
            </a:r>
          </a:p>
          <a:p>
            <a:endParaRPr lang="en-GB" sz="3200" dirty="0">
              <a:solidFill>
                <a:schemeClr val="accent1"/>
              </a:solidFill>
            </a:endParaRPr>
          </a:p>
          <a:p>
            <a:endParaRPr lang="en-GB" sz="3200" dirty="0">
              <a:solidFill>
                <a:schemeClr val="accent1"/>
              </a:solidFill>
            </a:endParaRPr>
          </a:p>
          <a:p>
            <a:endParaRPr lang="en-GB" sz="3200" dirty="0">
              <a:solidFill>
                <a:schemeClr val="accent1"/>
              </a:solidFill>
            </a:endParaRPr>
          </a:p>
          <a:p>
            <a:r>
              <a:rPr lang="en-GB" sz="3200" dirty="0">
                <a:solidFill>
                  <a:schemeClr val="accent1"/>
                </a:solidFill>
              </a:rPr>
              <a:t>By: Moneeb Minhas</a:t>
            </a:r>
          </a:p>
          <a:p>
            <a:endParaRPr lang="en-GB" dirty="0">
              <a:solidFill>
                <a:schemeClr val="bg1"/>
              </a:solidFill>
            </a:endParaRPr>
          </a:p>
        </p:txBody>
      </p:sp>
      <p:pic>
        <p:nvPicPr>
          <p:cNvPr id="1032" name="Picture 8" descr="Image result for muhammad arabic png">
            <a:extLst>
              <a:ext uri="{FF2B5EF4-FFF2-40B4-BE49-F238E27FC236}">
                <a16:creationId xmlns:a16="http://schemas.microsoft.com/office/drawing/2014/main" id="{552B3714-2233-4843-A261-DBF6929240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7" t="7220" r="21892" b="7307"/>
          <a:stretch/>
        </p:blipFill>
        <p:spPr bwMode="auto">
          <a:xfrm>
            <a:off x="5318174" y="4003622"/>
            <a:ext cx="1400061" cy="1437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0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1</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Prophecies of another Buddha –</a:t>
            </a:r>
          </a:p>
          <a:p>
            <a:r>
              <a:rPr lang="en-US" dirty="0" err="1">
                <a:solidFill>
                  <a:srgbClr val="FFFFFF"/>
                </a:solidFill>
              </a:rPr>
              <a:t>Maitreya</a:t>
            </a:r>
            <a:endParaRPr lang="en-US" dirty="0">
              <a:solidFill>
                <a:srgbClr val="FFFFFF"/>
              </a:solidFill>
            </a:endParaRPr>
          </a:p>
        </p:txBody>
      </p:sp>
    </p:spTree>
    <p:extLst>
      <p:ext uri="{BB962C8B-B14F-4D97-AF65-F5344CB8AC3E}">
        <p14:creationId xmlns:p14="http://schemas.microsoft.com/office/powerpoint/2010/main" val="196801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6F06-56A4-4E26-8D64-7723BF349E87}"/>
              </a:ext>
            </a:extLst>
          </p:cNvPr>
          <p:cNvSpPr>
            <a:spLocks noGrp="1"/>
          </p:cNvSpPr>
          <p:nvPr>
            <p:ph type="title"/>
          </p:nvPr>
        </p:nvSpPr>
        <p:spPr/>
        <p:txBody>
          <a:bodyPr>
            <a:normAutofit/>
          </a:bodyPr>
          <a:lstStyle/>
          <a:p>
            <a:r>
              <a:rPr lang="en-US" b="1" dirty="0" err="1"/>
              <a:t>Chakkavatti</a:t>
            </a:r>
            <a:r>
              <a:rPr lang="en-US" b="1" dirty="0"/>
              <a:t> </a:t>
            </a:r>
            <a:r>
              <a:rPr lang="en-US" b="1" dirty="0" err="1"/>
              <a:t>Sinhnad</a:t>
            </a:r>
            <a:r>
              <a:rPr lang="en-US" b="1" dirty="0"/>
              <a:t> </a:t>
            </a:r>
            <a:r>
              <a:rPr lang="en-US" b="1" dirty="0" err="1"/>
              <a:t>Suttanta</a:t>
            </a:r>
            <a:r>
              <a:rPr lang="en-US" b="1" dirty="0"/>
              <a:t> D. III, 76: </a:t>
            </a:r>
            <a:endParaRPr lang="en-US" dirty="0"/>
          </a:p>
        </p:txBody>
      </p:sp>
      <p:sp>
        <p:nvSpPr>
          <p:cNvPr id="3" name="Content Placeholder 2">
            <a:extLst>
              <a:ext uri="{FF2B5EF4-FFF2-40B4-BE49-F238E27FC236}">
                <a16:creationId xmlns:a16="http://schemas.microsoft.com/office/drawing/2014/main" id="{DF197A9F-D4FB-40D9-978D-E1C7C2A6597D}"/>
              </a:ext>
            </a:extLst>
          </p:cNvPr>
          <p:cNvSpPr>
            <a:spLocks noGrp="1"/>
          </p:cNvSpPr>
          <p:nvPr>
            <p:ph idx="1"/>
          </p:nvPr>
        </p:nvSpPr>
        <p:spPr/>
        <p:txBody>
          <a:bodyPr>
            <a:normAutofit lnSpcReduction="10000"/>
          </a:bodyPr>
          <a:lstStyle/>
          <a:p>
            <a:pPr marL="0" indent="0">
              <a:buNone/>
            </a:pPr>
            <a:r>
              <a:rPr lang="en-US" dirty="0"/>
              <a:t>"There will arise in the world a </a:t>
            </a:r>
            <a:r>
              <a:rPr lang="en-US" b="1" u="sng" dirty="0"/>
              <a:t>Buddha</a:t>
            </a:r>
            <a:r>
              <a:rPr lang="en-US" dirty="0"/>
              <a:t> named </a:t>
            </a:r>
            <a:r>
              <a:rPr lang="en-US" b="1" u="sng" dirty="0" err="1">
                <a:solidFill>
                  <a:srgbClr val="FF0000"/>
                </a:solidFill>
              </a:rPr>
              <a:t>Maitreya</a:t>
            </a:r>
            <a:r>
              <a:rPr lang="en-US" dirty="0"/>
              <a:t> (the benevolent one) a </a:t>
            </a:r>
            <a:r>
              <a:rPr lang="en-US" b="1" dirty="0"/>
              <a:t>holy one</a:t>
            </a:r>
            <a:r>
              <a:rPr lang="en-US" dirty="0"/>
              <a:t>, a supreme one, an enlightened one, endowed with wisdom in conduct, auspicious, knowing the universe:</a:t>
            </a:r>
          </a:p>
          <a:p>
            <a:pPr marL="0" indent="0">
              <a:buNone/>
            </a:pPr>
            <a:r>
              <a:rPr lang="en-US" dirty="0"/>
              <a:t>"What he has realized by his own supernatural knowledge he will </a:t>
            </a:r>
            <a:r>
              <a:rPr lang="en-US" b="1" u="sng" dirty="0"/>
              <a:t>publish to this universe</a:t>
            </a:r>
            <a:r>
              <a:rPr lang="en-US" dirty="0"/>
              <a:t>. He will preach </a:t>
            </a:r>
            <a:r>
              <a:rPr lang="en-US" b="1" dirty="0">
                <a:solidFill>
                  <a:srgbClr val="FF0000"/>
                </a:solidFill>
              </a:rPr>
              <a:t>his religion</a:t>
            </a:r>
            <a:r>
              <a:rPr lang="en-US" dirty="0"/>
              <a:t>, </a:t>
            </a:r>
            <a:r>
              <a:rPr lang="en-US" b="1" u="sng" dirty="0"/>
              <a:t>glorious in its origin, glorious at its climax, glorious at the goal</a:t>
            </a:r>
            <a:r>
              <a:rPr lang="en-US" dirty="0"/>
              <a:t>, in the spirit and the </a:t>
            </a:r>
            <a:r>
              <a:rPr lang="en-US" b="1" u="sng" dirty="0"/>
              <a:t>letter</a:t>
            </a:r>
            <a:r>
              <a:rPr lang="en-US" dirty="0"/>
              <a:t>. He will proclaim a religious life, wholly perfect and thoroughly pure; even as I now preach my religion and a like life do proclaim. He will keep up the society of monks numbering </a:t>
            </a:r>
            <a:r>
              <a:rPr lang="en-US" b="1" u="sng" dirty="0"/>
              <a:t>many thousands</a:t>
            </a:r>
            <a:r>
              <a:rPr lang="en-US" dirty="0"/>
              <a:t>, even as now I keep up a society of monks numbering many hundreds".</a:t>
            </a:r>
          </a:p>
        </p:txBody>
      </p:sp>
      <p:sp>
        <p:nvSpPr>
          <p:cNvPr id="8" name="Footer Placeholder 7">
            <a:extLst>
              <a:ext uri="{FF2B5EF4-FFF2-40B4-BE49-F238E27FC236}">
                <a16:creationId xmlns:a16="http://schemas.microsoft.com/office/drawing/2014/main" id="{A9BBDD01-6463-4DF5-AB8C-53522A6C846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E023BA94-5221-49BD-91CA-B03B87936979}"/>
              </a:ext>
            </a:extLst>
          </p:cNvPr>
          <p:cNvSpPr>
            <a:spLocks noGrp="1"/>
          </p:cNvSpPr>
          <p:nvPr>
            <p:ph type="sldNum" sz="quarter" idx="12"/>
          </p:nvPr>
        </p:nvSpPr>
        <p:spPr/>
        <p:txBody>
          <a:bodyPr/>
          <a:lstStyle/>
          <a:p>
            <a:fld id="{9C34C810-059C-4551-8D0F-61E3E79FC1CC}" type="slidenum">
              <a:rPr lang="en-GB" smtClean="0"/>
              <a:t>11</a:t>
            </a:fld>
            <a:endParaRPr lang="en-GB"/>
          </a:p>
        </p:txBody>
      </p:sp>
    </p:spTree>
    <p:extLst>
      <p:ext uri="{BB962C8B-B14F-4D97-AF65-F5344CB8AC3E}">
        <p14:creationId xmlns:p14="http://schemas.microsoft.com/office/powerpoint/2010/main" val="223200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2</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Another Buddha</a:t>
            </a:r>
          </a:p>
        </p:txBody>
      </p:sp>
    </p:spTree>
    <p:extLst>
      <p:ext uri="{BB962C8B-B14F-4D97-AF65-F5344CB8AC3E}">
        <p14:creationId xmlns:p14="http://schemas.microsoft.com/office/powerpoint/2010/main" val="286559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noAutofit/>
          </a:bodyPr>
          <a:lstStyle/>
          <a:p>
            <a:r>
              <a:rPr lang="en-US" sz="3600" b="1" dirty="0"/>
              <a:t>Sacred Books of the East volume 35 pg. 225: </a:t>
            </a:r>
            <a:endParaRPr lang="en-US" sz="3600"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p:txBody>
          <a:bodyPr>
            <a:normAutofit/>
          </a:bodyPr>
          <a:lstStyle/>
          <a:p>
            <a:pPr marL="0" indent="0">
              <a:buNone/>
            </a:pPr>
            <a:r>
              <a:rPr lang="en-US" dirty="0"/>
              <a:t>"It is said that I am not an only Buddha upon whom the leadership and order is dependent. After me </a:t>
            </a:r>
            <a:r>
              <a:rPr lang="en-US" b="1" u="sng" dirty="0"/>
              <a:t>another Buddha </a:t>
            </a:r>
            <a:r>
              <a:rPr lang="en-US" b="1" u="sng" dirty="0" err="1"/>
              <a:t>maitreya</a:t>
            </a:r>
            <a:r>
              <a:rPr lang="en-US" b="1" u="sng" dirty="0"/>
              <a:t> </a:t>
            </a:r>
            <a:r>
              <a:rPr lang="en-US" dirty="0"/>
              <a:t>of such and such virtues will come. I am now the leader of hundreds, he will be the </a:t>
            </a:r>
            <a:r>
              <a:rPr lang="en-US" b="1" u="sng" dirty="0"/>
              <a:t>leader of thousands</a:t>
            </a:r>
            <a:r>
              <a:rPr lang="en-US" dirty="0"/>
              <a:t>."</a:t>
            </a:r>
          </a:p>
        </p:txBody>
      </p:sp>
      <p:sp>
        <p:nvSpPr>
          <p:cNvPr id="8" name="Footer Placeholder 7">
            <a:extLst>
              <a:ext uri="{FF2B5EF4-FFF2-40B4-BE49-F238E27FC236}">
                <a16:creationId xmlns:a16="http://schemas.microsoft.com/office/drawing/2014/main" id="{033E70A4-E40A-4E4F-803D-E6B2514C723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101BDAA5-284A-4345-B14F-CBA20033CDBA}"/>
              </a:ext>
            </a:extLst>
          </p:cNvPr>
          <p:cNvSpPr>
            <a:spLocks noGrp="1"/>
          </p:cNvSpPr>
          <p:nvPr>
            <p:ph type="sldNum" sz="quarter" idx="12"/>
          </p:nvPr>
        </p:nvSpPr>
        <p:spPr/>
        <p:txBody>
          <a:bodyPr/>
          <a:lstStyle/>
          <a:p>
            <a:fld id="{9C34C810-059C-4551-8D0F-61E3E79FC1CC}" type="slidenum">
              <a:rPr lang="en-GB" smtClean="0"/>
              <a:t>13</a:t>
            </a:fld>
            <a:endParaRPr lang="en-GB"/>
          </a:p>
        </p:txBody>
      </p:sp>
    </p:spTree>
    <p:extLst>
      <p:ext uri="{BB962C8B-B14F-4D97-AF65-F5344CB8AC3E}">
        <p14:creationId xmlns:p14="http://schemas.microsoft.com/office/powerpoint/2010/main" val="3446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3</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err="1">
                <a:solidFill>
                  <a:srgbClr val="FFFFFF"/>
                </a:solidFill>
              </a:rPr>
              <a:t>Bhavishya</a:t>
            </a:r>
            <a:r>
              <a:rPr lang="en-US" dirty="0">
                <a:solidFill>
                  <a:srgbClr val="FFFFFF"/>
                </a:solidFill>
              </a:rPr>
              <a:t> Purana</a:t>
            </a:r>
          </a:p>
        </p:txBody>
      </p:sp>
    </p:spTree>
    <p:extLst>
      <p:ext uri="{BB962C8B-B14F-4D97-AF65-F5344CB8AC3E}">
        <p14:creationId xmlns:p14="http://schemas.microsoft.com/office/powerpoint/2010/main" val="231594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noAutofit/>
          </a:bodyPr>
          <a:lstStyle/>
          <a:p>
            <a:r>
              <a:rPr lang="en-US" sz="3200" b="1" dirty="0"/>
              <a:t>Gospel of Buddha by </a:t>
            </a:r>
            <a:r>
              <a:rPr lang="en-US" sz="3200" b="1" dirty="0" err="1"/>
              <a:t>Carus</a:t>
            </a:r>
            <a:r>
              <a:rPr lang="en-US" sz="3200" b="1" dirty="0"/>
              <a:t> pg. 217 and 218 (From Ceylon sources):</a:t>
            </a:r>
            <a:endParaRPr lang="en-US" sz="3200"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1562100"/>
            <a:ext cx="10515600" cy="4833938"/>
          </a:xfrm>
        </p:spPr>
        <p:txBody>
          <a:bodyPr>
            <a:normAutofit fontScale="85000" lnSpcReduction="20000"/>
          </a:bodyPr>
          <a:lstStyle/>
          <a:p>
            <a:pPr marL="0" indent="0">
              <a:buNone/>
            </a:pPr>
            <a:r>
              <a:rPr lang="en-US" dirty="0"/>
              <a:t>"Ananda said to the Blessed One, ‘Who shall teach us when thou art gone?' </a:t>
            </a:r>
          </a:p>
          <a:p>
            <a:pPr marL="0" indent="0">
              <a:buNone/>
            </a:pPr>
            <a:r>
              <a:rPr lang="en-US" dirty="0"/>
              <a:t>And the Blessed one replied, 'I am </a:t>
            </a:r>
            <a:r>
              <a:rPr lang="en-US" b="1" u="sng" dirty="0"/>
              <a:t>not the first</a:t>
            </a:r>
            <a:r>
              <a:rPr lang="en-US" dirty="0"/>
              <a:t> Buddha who came upon the earth </a:t>
            </a:r>
            <a:r>
              <a:rPr lang="en-US" b="1" u="sng" dirty="0"/>
              <a:t>nor shall I be the last</a:t>
            </a:r>
            <a:r>
              <a:rPr lang="en-US" dirty="0"/>
              <a:t>. In due time </a:t>
            </a:r>
            <a:r>
              <a:rPr lang="en-US" b="1" u="sng" dirty="0"/>
              <a:t>another Buddha</a:t>
            </a:r>
            <a:r>
              <a:rPr lang="en-US" b="1" dirty="0"/>
              <a:t> </a:t>
            </a:r>
            <a:r>
              <a:rPr lang="en-US" dirty="0"/>
              <a:t>will arise in the world, a holy one, a supremely enlightened one, endowed with wisdom in conduct, auspicious, knowing the universe, </a:t>
            </a:r>
            <a:r>
              <a:rPr lang="en-US" b="1" u="sng" dirty="0"/>
              <a:t>an incomparable leader</a:t>
            </a:r>
            <a:r>
              <a:rPr lang="en-US" b="1" dirty="0"/>
              <a:t> </a:t>
            </a:r>
            <a:r>
              <a:rPr lang="en-US" dirty="0"/>
              <a:t>of men, a master of angels and mortals. He will reveal to you the same eternal truths, which I have taught you. He will preach </a:t>
            </a:r>
            <a:r>
              <a:rPr lang="en-US" b="1" u="sng" dirty="0">
                <a:solidFill>
                  <a:srgbClr val="FF0000"/>
                </a:solidFill>
              </a:rPr>
              <a:t>his religion</a:t>
            </a:r>
            <a:r>
              <a:rPr lang="en-US" u="sng" dirty="0"/>
              <a:t>, </a:t>
            </a:r>
            <a:r>
              <a:rPr lang="en-US" b="1" u="sng" dirty="0"/>
              <a:t>glorious in its origin</a:t>
            </a:r>
            <a:r>
              <a:rPr lang="en-US" b="1" dirty="0"/>
              <a:t>, </a:t>
            </a:r>
            <a:r>
              <a:rPr lang="en-US" b="1" u="sng" dirty="0"/>
              <a:t>glorious at the climax</a:t>
            </a:r>
            <a:r>
              <a:rPr lang="en-US" b="1" dirty="0"/>
              <a:t> and </a:t>
            </a:r>
            <a:r>
              <a:rPr lang="en-US" b="1" u="sng" dirty="0"/>
              <a:t>glorious at the goal</a:t>
            </a:r>
            <a:r>
              <a:rPr lang="en-US" dirty="0"/>
              <a:t>. He will proclaim a religious life, wholly perfect and pure such as I now proclaim. His disciples will number </a:t>
            </a:r>
            <a:r>
              <a:rPr lang="en-US" b="1" u="sng" dirty="0"/>
              <a:t>many thousands</a:t>
            </a:r>
            <a:r>
              <a:rPr lang="en-US" b="1" dirty="0"/>
              <a:t> </a:t>
            </a:r>
            <a:r>
              <a:rPr lang="en-US" dirty="0"/>
              <a:t>while mine number many hundreds.'</a:t>
            </a:r>
          </a:p>
          <a:p>
            <a:pPr marL="0" indent="0">
              <a:buNone/>
            </a:pPr>
            <a:r>
              <a:rPr lang="en-US" dirty="0"/>
              <a:t> </a:t>
            </a:r>
          </a:p>
          <a:p>
            <a:pPr marL="0" indent="0">
              <a:buNone/>
            </a:pPr>
            <a:r>
              <a:rPr lang="en-US" dirty="0"/>
              <a:t>Ananda said, 'How shall we know him?' </a:t>
            </a:r>
          </a:p>
          <a:p>
            <a:pPr marL="0" indent="0">
              <a:buNone/>
            </a:pPr>
            <a:r>
              <a:rPr lang="en-US" dirty="0"/>
              <a:t> </a:t>
            </a:r>
          </a:p>
          <a:p>
            <a:pPr marL="0" indent="0">
              <a:buNone/>
            </a:pPr>
            <a:r>
              <a:rPr lang="en-US" dirty="0"/>
              <a:t>The Blessed one replied, 'He will be known as </a:t>
            </a:r>
            <a:r>
              <a:rPr lang="en-US" b="1" u="sng" dirty="0" err="1"/>
              <a:t>Maitreya</a:t>
            </a:r>
            <a:r>
              <a:rPr lang="en-US" dirty="0"/>
              <a:t>'."</a:t>
            </a:r>
          </a:p>
        </p:txBody>
      </p:sp>
      <p:sp>
        <p:nvSpPr>
          <p:cNvPr id="8" name="Footer Placeholder 7">
            <a:extLst>
              <a:ext uri="{FF2B5EF4-FFF2-40B4-BE49-F238E27FC236}">
                <a16:creationId xmlns:a16="http://schemas.microsoft.com/office/drawing/2014/main" id="{E48C97A2-93FB-4FEF-BAF7-22F4283B970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1900A311-7131-4CAB-8085-7B901D3A2FF0}"/>
              </a:ext>
            </a:extLst>
          </p:cNvPr>
          <p:cNvSpPr>
            <a:spLocks noGrp="1"/>
          </p:cNvSpPr>
          <p:nvPr>
            <p:ph type="sldNum" sz="quarter" idx="12"/>
          </p:nvPr>
        </p:nvSpPr>
        <p:spPr/>
        <p:txBody>
          <a:bodyPr/>
          <a:lstStyle/>
          <a:p>
            <a:fld id="{9C34C810-059C-4551-8D0F-61E3E79FC1CC}" type="slidenum">
              <a:rPr lang="en-GB" smtClean="0"/>
              <a:t>15</a:t>
            </a:fld>
            <a:endParaRPr lang="en-GB"/>
          </a:p>
        </p:txBody>
      </p:sp>
    </p:spTree>
    <p:extLst>
      <p:ext uri="{BB962C8B-B14F-4D97-AF65-F5344CB8AC3E}">
        <p14:creationId xmlns:p14="http://schemas.microsoft.com/office/powerpoint/2010/main" val="428670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lstStyle/>
          <a:p>
            <a:r>
              <a:rPr lang="en-US" dirty="0"/>
              <a:t>Analysis of the Prophecies (1-3)</a:t>
            </a:r>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1577975"/>
            <a:ext cx="10515600" cy="4667250"/>
          </a:xfrm>
        </p:spPr>
        <p:txBody>
          <a:bodyPr>
            <a:normAutofit fontScale="85000" lnSpcReduction="20000"/>
          </a:bodyPr>
          <a:lstStyle/>
          <a:p>
            <a:pPr marL="514350" indent="-514350">
              <a:buFont typeface="+mj-lt"/>
              <a:buAutoNum type="arabicPeriod"/>
            </a:pPr>
            <a:r>
              <a:rPr lang="en-US" dirty="0"/>
              <a:t>The Buddha calls him </a:t>
            </a:r>
            <a:r>
              <a:rPr lang="en-US" dirty="0" err="1"/>
              <a:t>Maitreya</a:t>
            </a:r>
            <a:r>
              <a:rPr lang="en-US" dirty="0"/>
              <a:t> (the Merciful one) </a:t>
            </a:r>
          </a:p>
          <a:p>
            <a:pPr marL="514350" indent="-514350">
              <a:buFont typeface="+mj-lt"/>
              <a:buAutoNum type="arabicPeriod"/>
            </a:pPr>
            <a:r>
              <a:rPr lang="en-US" dirty="0"/>
              <a:t>Buddha says his message will be published to the universe </a:t>
            </a:r>
          </a:p>
          <a:p>
            <a:pPr marL="514350" indent="-514350">
              <a:buFont typeface="+mj-lt"/>
              <a:buAutoNum type="arabicPeriod"/>
            </a:pPr>
            <a:r>
              <a:rPr lang="en-US" dirty="0"/>
              <a:t>Buddha says he is not the first or last Buddha.</a:t>
            </a:r>
          </a:p>
          <a:p>
            <a:pPr marL="514350" indent="-514350">
              <a:buFont typeface="+mj-lt"/>
              <a:buAutoNum type="arabicPeriod"/>
            </a:pPr>
            <a:r>
              <a:rPr lang="en-US" dirty="0"/>
              <a:t>The buddha says he will be enlightened</a:t>
            </a:r>
          </a:p>
          <a:p>
            <a:pPr marL="514350" indent="-514350">
              <a:buFont typeface="+mj-lt"/>
              <a:buAutoNum type="arabicPeriod"/>
            </a:pPr>
            <a:r>
              <a:rPr lang="en-US" dirty="0"/>
              <a:t>He </a:t>
            </a:r>
            <a:r>
              <a:rPr lang="en-US" dirty="0" err="1"/>
              <a:t>Maitreya</a:t>
            </a:r>
            <a:r>
              <a:rPr lang="en-US" dirty="0"/>
              <a:t> will “Know knowledge of the universe</a:t>
            </a:r>
          </a:p>
          <a:p>
            <a:pPr marL="514350" indent="-514350">
              <a:buFont typeface="+mj-lt"/>
              <a:buAutoNum type="arabicPeriod"/>
            </a:pPr>
            <a:r>
              <a:rPr lang="en-US" dirty="0"/>
              <a:t>He will be “an incomparable leader”</a:t>
            </a:r>
          </a:p>
          <a:p>
            <a:pPr marL="514350" indent="-514350">
              <a:buFont typeface="+mj-lt"/>
              <a:buAutoNum type="arabicPeriod"/>
            </a:pPr>
            <a:r>
              <a:rPr lang="en-US" dirty="0"/>
              <a:t>He will be a “Master of men and angels”</a:t>
            </a:r>
          </a:p>
          <a:p>
            <a:pPr marL="514350" indent="-514350">
              <a:buFont typeface="+mj-lt"/>
              <a:buAutoNum type="arabicPeriod"/>
            </a:pPr>
            <a:r>
              <a:rPr lang="en-US" dirty="0"/>
              <a:t>He will reveal the same eternal truths that the Buddha revealed</a:t>
            </a:r>
          </a:p>
          <a:p>
            <a:pPr marL="514350" indent="-514350">
              <a:buFont typeface="+mj-lt"/>
              <a:buAutoNum type="arabicPeriod"/>
            </a:pPr>
            <a:r>
              <a:rPr lang="en-US" dirty="0"/>
              <a:t>Buddha says he will preach “…</a:t>
            </a:r>
            <a:r>
              <a:rPr lang="en-US" b="1" u="sng" dirty="0"/>
              <a:t>his</a:t>
            </a:r>
            <a:r>
              <a:rPr lang="en-US" dirty="0"/>
              <a:t> (own) religion”.</a:t>
            </a:r>
          </a:p>
          <a:p>
            <a:pPr marL="514350" indent="-514350">
              <a:buFont typeface="+mj-lt"/>
              <a:buAutoNum type="arabicPeriod"/>
            </a:pPr>
            <a:r>
              <a:rPr lang="en-US" dirty="0"/>
              <a:t>The religion will be glorious at the beginning and the climax and the end.</a:t>
            </a:r>
          </a:p>
          <a:p>
            <a:pPr marL="514350" indent="-514350">
              <a:buFont typeface="+mj-lt"/>
              <a:buAutoNum type="arabicPeriod"/>
            </a:pPr>
            <a:r>
              <a:rPr lang="en-US" dirty="0"/>
              <a:t>His disciples will be in the thousands.</a:t>
            </a:r>
          </a:p>
        </p:txBody>
      </p:sp>
      <p:sp>
        <p:nvSpPr>
          <p:cNvPr id="8" name="Footer Placeholder 7">
            <a:extLst>
              <a:ext uri="{FF2B5EF4-FFF2-40B4-BE49-F238E27FC236}">
                <a16:creationId xmlns:a16="http://schemas.microsoft.com/office/drawing/2014/main" id="{121AD52D-287C-4A2A-BCFF-EA35F16C2DB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76C06EE5-4A2F-43C5-9D1D-289E3C3475D5}"/>
              </a:ext>
            </a:extLst>
          </p:cNvPr>
          <p:cNvSpPr>
            <a:spLocks noGrp="1"/>
          </p:cNvSpPr>
          <p:nvPr>
            <p:ph type="sldNum" sz="quarter" idx="12"/>
          </p:nvPr>
        </p:nvSpPr>
        <p:spPr/>
        <p:txBody>
          <a:bodyPr/>
          <a:lstStyle/>
          <a:p>
            <a:fld id="{9C34C810-059C-4551-8D0F-61E3E79FC1CC}" type="slidenum">
              <a:rPr lang="en-GB" smtClean="0"/>
              <a:t>16</a:t>
            </a:fld>
            <a:endParaRPr lang="en-GB"/>
          </a:p>
        </p:txBody>
      </p:sp>
    </p:spTree>
    <p:extLst>
      <p:ext uri="{BB962C8B-B14F-4D97-AF65-F5344CB8AC3E}">
        <p14:creationId xmlns:p14="http://schemas.microsoft.com/office/powerpoint/2010/main" val="298552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4</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Identification of </a:t>
            </a:r>
            <a:r>
              <a:rPr lang="en-US" dirty="0" err="1">
                <a:solidFill>
                  <a:srgbClr val="FFFFFF"/>
                </a:solidFill>
              </a:rPr>
              <a:t>Maitreya</a:t>
            </a:r>
            <a:r>
              <a:rPr lang="en-US" dirty="0">
                <a:solidFill>
                  <a:srgbClr val="FFFFFF"/>
                </a:solidFill>
              </a:rPr>
              <a:t> </a:t>
            </a:r>
          </a:p>
        </p:txBody>
      </p:sp>
    </p:spTree>
    <p:extLst>
      <p:ext uri="{BB962C8B-B14F-4D97-AF65-F5344CB8AC3E}">
        <p14:creationId xmlns:p14="http://schemas.microsoft.com/office/powerpoint/2010/main" val="298061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noAutofit/>
          </a:bodyPr>
          <a:lstStyle/>
          <a:p>
            <a:r>
              <a:rPr lang="en-US" sz="3200" b="1" dirty="0"/>
              <a:t>Gospel of Buddha by </a:t>
            </a:r>
            <a:r>
              <a:rPr lang="en-US" sz="3200" b="1" dirty="0" err="1"/>
              <a:t>Carus</a:t>
            </a:r>
            <a:r>
              <a:rPr lang="en-US" sz="3200" b="1" dirty="0"/>
              <a:t> pg. 217 and 218 (From Ceylon sources):</a:t>
            </a:r>
            <a:endParaRPr lang="en-US" sz="3200"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1562100"/>
            <a:ext cx="10515600" cy="4833938"/>
          </a:xfrm>
        </p:spPr>
        <p:txBody>
          <a:bodyPr>
            <a:normAutofit/>
          </a:bodyPr>
          <a:lstStyle/>
          <a:p>
            <a:pPr marL="0" indent="0">
              <a:buNone/>
            </a:pPr>
            <a:r>
              <a:rPr lang="en-US" dirty="0"/>
              <a:t>"The promised one will be: </a:t>
            </a:r>
            <a:r>
              <a:rPr lang="en-US" b="1" u="sng" dirty="0"/>
              <a:t>Mercy for the whole creation</a:t>
            </a:r>
            <a:r>
              <a:rPr lang="en-US" dirty="0"/>
              <a:t>, A </a:t>
            </a:r>
            <a:r>
              <a:rPr lang="en-US" b="1" u="sng" dirty="0"/>
              <a:t>messenger of peace</a:t>
            </a:r>
            <a:r>
              <a:rPr lang="en-US" dirty="0"/>
              <a:t>, a peace-maker, The most </a:t>
            </a:r>
            <a:r>
              <a:rPr lang="en-US" b="1" dirty="0"/>
              <a:t>successful in the world</a:t>
            </a:r>
            <a:r>
              <a:rPr lang="en-US" dirty="0"/>
              <a:t>.</a:t>
            </a:r>
          </a:p>
        </p:txBody>
      </p:sp>
      <p:sp>
        <p:nvSpPr>
          <p:cNvPr id="8" name="Footer Placeholder 7">
            <a:extLst>
              <a:ext uri="{FF2B5EF4-FFF2-40B4-BE49-F238E27FC236}">
                <a16:creationId xmlns:a16="http://schemas.microsoft.com/office/drawing/2014/main" id="{F9B682E6-8C0A-4250-AFA8-6B8376A32E1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0E3BC7B4-A9AD-4355-A45F-8391AD02179A}"/>
              </a:ext>
            </a:extLst>
          </p:cNvPr>
          <p:cNvSpPr>
            <a:spLocks noGrp="1"/>
          </p:cNvSpPr>
          <p:nvPr>
            <p:ph type="sldNum" sz="quarter" idx="12"/>
          </p:nvPr>
        </p:nvSpPr>
        <p:spPr/>
        <p:txBody>
          <a:bodyPr/>
          <a:lstStyle/>
          <a:p>
            <a:fld id="{9C34C810-059C-4551-8D0F-61E3E79FC1CC}" type="slidenum">
              <a:rPr lang="en-GB" smtClean="0"/>
              <a:t>18</a:t>
            </a:fld>
            <a:endParaRPr lang="en-GB"/>
          </a:p>
        </p:txBody>
      </p:sp>
    </p:spTree>
    <p:extLst>
      <p:ext uri="{BB962C8B-B14F-4D97-AF65-F5344CB8AC3E}">
        <p14:creationId xmlns:p14="http://schemas.microsoft.com/office/powerpoint/2010/main" val="124733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lstStyle/>
          <a:p>
            <a:r>
              <a:rPr lang="en-US" dirty="0"/>
              <a:t>Analysis of the Prophecies (1-3)</a:t>
            </a:r>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1577975"/>
            <a:ext cx="10515600" cy="4667250"/>
          </a:xfrm>
        </p:spPr>
        <p:txBody>
          <a:bodyPr>
            <a:normAutofit/>
          </a:bodyPr>
          <a:lstStyle/>
          <a:p>
            <a:pPr marL="514350" indent="-514350">
              <a:buFont typeface="+mj-lt"/>
              <a:buAutoNum type="arabicPeriod"/>
            </a:pPr>
            <a:r>
              <a:rPr lang="en-US" dirty="0"/>
              <a:t>Mercy for mankind – Quran calls Muhammad this explicitly – “</a:t>
            </a:r>
            <a:r>
              <a:rPr lang="en-US" b="1" dirty="0"/>
              <a:t>Qur’an 21:107” – “We have sent thee (Oh Muhammad) as a mercy to the whole of mankind”</a:t>
            </a:r>
          </a:p>
          <a:p>
            <a:pPr marL="514350" indent="-514350">
              <a:buFont typeface="+mj-lt"/>
              <a:buAutoNum type="arabicPeriod"/>
            </a:pPr>
            <a:r>
              <a:rPr lang="en-US" dirty="0"/>
              <a:t>Most successful man in the world.</a:t>
            </a:r>
          </a:p>
          <a:p>
            <a:pPr marL="514350" indent="-514350">
              <a:buFont typeface="+mj-lt"/>
              <a:buAutoNum type="arabicPeriod"/>
            </a:pPr>
            <a:endParaRPr lang="en-US" dirty="0"/>
          </a:p>
        </p:txBody>
      </p:sp>
      <p:sp>
        <p:nvSpPr>
          <p:cNvPr id="8" name="Footer Placeholder 7">
            <a:extLst>
              <a:ext uri="{FF2B5EF4-FFF2-40B4-BE49-F238E27FC236}">
                <a16:creationId xmlns:a16="http://schemas.microsoft.com/office/drawing/2014/main" id="{873B11CA-486D-4C2A-8F23-0E218E1B527A}"/>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C7C5B716-CEA9-4AFA-B75F-50E201B6A9B9}"/>
              </a:ext>
            </a:extLst>
          </p:cNvPr>
          <p:cNvSpPr>
            <a:spLocks noGrp="1"/>
          </p:cNvSpPr>
          <p:nvPr>
            <p:ph type="sldNum" sz="quarter" idx="12"/>
          </p:nvPr>
        </p:nvSpPr>
        <p:spPr/>
        <p:txBody>
          <a:bodyPr/>
          <a:lstStyle/>
          <a:p>
            <a:fld id="{9C34C810-059C-4551-8D0F-61E3E79FC1CC}" type="slidenum">
              <a:rPr lang="en-GB" smtClean="0"/>
              <a:t>19</a:t>
            </a:fld>
            <a:endParaRPr lang="en-GB"/>
          </a:p>
        </p:txBody>
      </p:sp>
    </p:spTree>
    <p:extLst>
      <p:ext uri="{BB962C8B-B14F-4D97-AF65-F5344CB8AC3E}">
        <p14:creationId xmlns:p14="http://schemas.microsoft.com/office/powerpoint/2010/main" val="292999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r>
              <a:rPr lang="en-GB" sz="2400" dirty="0"/>
              <a:t>This lecture was requested from a non-</a:t>
            </a:r>
            <a:r>
              <a:rPr lang="en-GB" sz="2400" dirty="0" err="1"/>
              <a:t>muslim</a:t>
            </a:r>
            <a:r>
              <a:rPr lang="en-GB" sz="2400" dirty="0"/>
              <a:t> audience (attendees of the weekly prophetic biography course), merely out of curiosity on “The prophecies about the arrival of the last Messenger in religious world scriptures– Prophet Muhammad”</a:t>
            </a:r>
          </a:p>
          <a:p>
            <a:r>
              <a:rPr lang="en-GB" sz="2400" dirty="0"/>
              <a:t>This lecture is </a:t>
            </a:r>
            <a:r>
              <a:rPr lang="en-GB" sz="2400" b="1" u="sng" dirty="0"/>
              <a:t>not</a:t>
            </a:r>
            <a:r>
              <a:rPr lang="en-GB" sz="2400" dirty="0"/>
              <a:t> a debate, or in any way to put down any other opinion, but merely an academical study of religious texts or comparative religion.</a:t>
            </a:r>
          </a:p>
          <a:p>
            <a:r>
              <a:rPr lang="en-GB" sz="2400" dirty="0"/>
              <a:t>Those present are here voluntarily and have the right to leave whenever they will. </a:t>
            </a:r>
          </a:p>
          <a:p>
            <a:r>
              <a:rPr lang="en-GB" sz="2400" dirty="0"/>
              <a:t>We acknowledge that we are all coming from different backgrounds, cultures and religions. We understand that we all differ on certain views and this should not instil hatred or intolerance for one another, but rather as teachers, professionals, academics and humans we should practice, preach and promote tolerance, love and respect for one another. </a:t>
            </a:r>
          </a:p>
          <a:p>
            <a:r>
              <a:rPr lang="en-GB" sz="2400" dirty="0"/>
              <a:t>This lecture series may contain views that are contrary to others and we apologise if anything is taken offensively. Any offence occurred is purely unintentional. </a:t>
            </a:r>
          </a:p>
          <a:p>
            <a:r>
              <a:rPr lang="en-GB" sz="2400" dirty="0"/>
              <a:t>This lecture series will try and give the attendees an insight into the various religious texts, prophecies and how Islamic scholars analyse them academically.</a:t>
            </a:r>
          </a:p>
          <a:p>
            <a:r>
              <a:rPr lang="en-GB" sz="2400" dirty="0"/>
              <a:t>This lecture series is in no means designed to convert or enforce an opinion on someone else. It is just one the analysis of religion from a perspective.</a:t>
            </a:r>
          </a:p>
          <a:p>
            <a:endParaRPr lang="en-GB" sz="2400" dirty="0"/>
          </a:p>
        </p:txBody>
      </p:sp>
      <p:sp>
        <p:nvSpPr>
          <p:cNvPr id="4" name="Slide Number Placeholder 3"/>
          <p:cNvSpPr>
            <a:spLocks noGrp="1"/>
          </p:cNvSpPr>
          <p:nvPr>
            <p:ph type="sldNum" sz="quarter" idx="12"/>
          </p:nvPr>
        </p:nvSpPr>
        <p:spPr/>
        <p:txBody>
          <a:bodyPr/>
          <a:lstStyle/>
          <a:p>
            <a:fld id="{10806DA5-E7E3-401E-9CC0-A5C56C0FA5E8}" type="slidenum">
              <a:rPr lang="en-GB" smtClean="0"/>
              <a:t>2</a:t>
            </a:fld>
            <a:endParaRPr lang="en-GB" dirty="0"/>
          </a:p>
        </p:txBody>
      </p:sp>
      <p:sp>
        <p:nvSpPr>
          <p:cNvPr id="5" name="Footer Placeholder 4"/>
          <p:cNvSpPr>
            <a:spLocks noGrp="1"/>
          </p:cNvSpPr>
          <p:nvPr>
            <p:ph type="ftr" sz="quarter" idx="11"/>
          </p:nvPr>
        </p:nvSpPr>
        <p:spPr/>
        <p:txBody>
          <a:bodyPr/>
          <a:lstStyle/>
          <a:p>
            <a:r>
              <a:rPr lang="en-US">
                <a:solidFill>
                  <a:schemeClr val="bg1">
                    <a:lumMod val="65000"/>
                  </a:schemeClr>
                </a:solidFill>
                <a:latin typeface="Trajan Pro" panose="02020502050506020301" pitchFamily="18" charset="0"/>
              </a:rPr>
              <a:t>This presentation was researched and compiled by: Moneeb Minhas</a:t>
            </a:r>
            <a:endParaRPr lang="en-GB" sz="900" dirty="0"/>
          </a:p>
        </p:txBody>
      </p:sp>
    </p:spTree>
    <p:extLst>
      <p:ext uri="{BB962C8B-B14F-4D97-AF65-F5344CB8AC3E}">
        <p14:creationId xmlns:p14="http://schemas.microsoft.com/office/powerpoint/2010/main" val="24126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c 74">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05026E14-4DF3-4CEC-BFF3-AC072C4F6A74}"/>
              </a:ext>
            </a:extLst>
          </p:cNvPr>
          <p:cNvSpPr>
            <a:spLocks noGrp="1"/>
          </p:cNvSpPr>
          <p:nvPr>
            <p:ph type="title"/>
          </p:nvPr>
        </p:nvSpPr>
        <p:spPr>
          <a:xfrm>
            <a:off x="4184542" y="486184"/>
            <a:ext cx="7363990" cy="1325563"/>
          </a:xfrm>
        </p:spPr>
        <p:txBody>
          <a:bodyPr>
            <a:normAutofit fontScale="90000"/>
          </a:bodyPr>
          <a:lstStyle/>
          <a:p>
            <a:r>
              <a:rPr lang="en-US" b="1" dirty="0"/>
              <a:t>Most successful person/leader in his mission</a:t>
            </a:r>
          </a:p>
        </p:txBody>
      </p:sp>
      <p:pic>
        <p:nvPicPr>
          <p:cNvPr id="3074" name="Picture 2">
            <a:extLst>
              <a:ext uri="{FF2B5EF4-FFF2-40B4-BE49-F238E27FC236}">
                <a16:creationId xmlns:a16="http://schemas.microsoft.com/office/drawing/2014/main" id="{64B7B0CB-805C-4B1F-B759-30A192A021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31" r="-2" b="22118"/>
          <a:stretch/>
        </p:blipFill>
        <p:spPr bwMode="auto">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Image result for michael h hart">
            <a:extLst>
              <a:ext uri="{FF2B5EF4-FFF2-40B4-BE49-F238E27FC236}">
                <a16:creationId xmlns:a16="http://schemas.microsoft.com/office/drawing/2014/main" id="{4BA7E5C6-F6BC-40CA-8432-8E2DC9D4F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
          <a:stretch/>
        </p:blipFill>
        <p:spPr bwMode="auto">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88EF2B-0B30-4C67-B889-791FFB045C9E}"/>
              </a:ext>
            </a:extLst>
          </p:cNvPr>
          <p:cNvSpPr>
            <a:spLocks noGrp="1"/>
          </p:cNvSpPr>
          <p:nvPr>
            <p:ph idx="1"/>
          </p:nvPr>
        </p:nvSpPr>
        <p:spPr>
          <a:xfrm>
            <a:off x="4184542" y="1946684"/>
            <a:ext cx="7363990" cy="4351338"/>
          </a:xfrm>
        </p:spPr>
        <p:txBody>
          <a:bodyPr>
            <a:normAutofit/>
          </a:bodyPr>
          <a:lstStyle/>
          <a:p>
            <a:pPr marL="0" indent="0">
              <a:buNone/>
            </a:pPr>
            <a:r>
              <a:rPr lang="en-US" b="1" i="1" dirty="0"/>
              <a:t>The 100: A Ranking of the Most Influential Persons in History</a:t>
            </a:r>
            <a:r>
              <a:rPr lang="en-US" dirty="0"/>
              <a:t> is a 1978 book by </a:t>
            </a:r>
            <a:r>
              <a:rPr lang="en-US" b="1" dirty="0"/>
              <a:t>Michael H. Hart</a:t>
            </a:r>
            <a:r>
              <a:rPr lang="en-US" dirty="0"/>
              <a:t>, an astrophysicist, alien life researcher and white separatist. It was the first book of Hart, which was reprinted in 1992 with revisions. It is a ranking of the 100 people who, according to Hart, most influenced human history.</a:t>
            </a:r>
          </a:p>
        </p:txBody>
      </p:sp>
      <p:sp>
        <p:nvSpPr>
          <p:cNvPr id="8" name="Footer Placeholder 7">
            <a:extLst>
              <a:ext uri="{FF2B5EF4-FFF2-40B4-BE49-F238E27FC236}">
                <a16:creationId xmlns:a16="http://schemas.microsoft.com/office/drawing/2014/main" id="{4960B740-5CE2-4B33-BEE2-EEF3A927705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D4154329-AF21-4883-8BE2-DFC55445F868}"/>
              </a:ext>
            </a:extLst>
          </p:cNvPr>
          <p:cNvSpPr>
            <a:spLocks noGrp="1"/>
          </p:cNvSpPr>
          <p:nvPr>
            <p:ph type="sldNum" sz="quarter" idx="12"/>
          </p:nvPr>
        </p:nvSpPr>
        <p:spPr/>
        <p:txBody>
          <a:bodyPr/>
          <a:lstStyle/>
          <a:p>
            <a:fld id="{9C34C810-059C-4551-8D0F-61E3E79FC1CC}" type="slidenum">
              <a:rPr lang="en-GB" smtClean="0"/>
              <a:t>20</a:t>
            </a:fld>
            <a:endParaRPr lang="en-GB"/>
          </a:p>
        </p:txBody>
      </p:sp>
    </p:spTree>
    <p:extLst>
      <p:ext uri="{BB962C8B-B14F-4D97-AF65-F5344CB8AC3E}">
        <p14:creationId xmlns:p14="http://schemas.microsoft.com/office/powerpoint/2010/main" val="402326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5</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950128"/>
          </a:xfrm>
        </p:spPr>
        <p:txBody>
          <a:bodyPr>
            <a:normAutofit/>
          </a:bodyPr>
          <a:lstStyle/>
          <a:p>
            <a:r>
              <a:rPr lang="en-US" dirty="0">
                <a:solidFill>
                  <a:srgbClr val="FFFFFF"/>
                </a:solidFill>
              </a:rPr>
              <a:t>Similarities to the Buddha</a:t>
            </a:r>
          </a:p>
          <a:p>
            <a:r>
              <a:rPr lang="en-US" dirty="0"/>
              <a:t>(Doctrine that is Exoteric and Esoteric)</a:t>
            </a:r>
          </a:p>
        </p:txBody>
      </p:sp>
    </p:spTree>
    <p:extLst>
      <p:ext uri="{BB962C8B-B14F-4D97-AF65-F5344CB8AC3E}">
        <p14:creationId xmlns:p14="http://schemas.microsoft.com/office/powerpoint/2010/main" val="26648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noAutofit/>
          </a:bodyPr>
          <a:lstStyle/>
          <a:p>
            <a:r>
              <a:rPr lang="en-US" sz="3600" b="1" dirty="0"/>
              <a:t> </a:t>
            </a:r>
            <a:br>
              <a:rPr lang="en-US" sz="3600" dirty="0"/>
            </a:br>
            <a:r>
              <a:rPr lang="en-US" sz="3600" b="1" dirty="0"/>
              <a:t>Sacred Books of the East, volume 11, pg. 36 </a:t>
            </a:r>
            <a:r>
              <a:rPr lang="en-US" sz="3600" b="1" dirty="0" err="1"/>
              <a:t>Maha-Parinibbana</a:t>
            </a:r>
            <a:r>
              <a:rPr lang="en-US" sz="3600" b="1" dirty="0"/>
              <a:t> Sutta chapter 2 verse 32:</a:t>
            </a:r>
            <a:endParaRPr lang="en-US" sz="3600"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2211976"/>
            <a:ext cx="10515600" cy="4184061"/>
          </a:xfrm>
        </p:spPr>
        <p:txBody>
          <a:bodyPr>
            <a:normAutofit/>
          </a:bodyPr>
          <a:lstStyle/>
          <a:p>
            <a:pPr marL="0" indent="0">
              <a:buNone/>
            </a:pPr>
            <a:r>
              <a:rPr lang="en-US" dirty="0"/>
              <a:t>"I have preached the truth without making </a:t>
            </a:r>
            <a:r>
              <a:rPr lang="en-US" b="1" u="sng" dirty="0"/>
              <a:t>any distinction between exoteric and esoteric doctrine</a:t>
            </a:r>
            <a:r>
              <a:rPr lang="en-US" dirty="0"/>
              <a:t>, for in respect of truths, Ananda, the Tathagata has no such thing as the closed fist of a teacher, who keeps something back".</a:t>
            </a:r>
          </a:p>
        </p:txBody>
      </p:sp>
      <p:sp>
        <p:nvSpPr>
          <p:cNvPr id="8" name="Footer Placeholder 7">
            <a:extLst>
              <a:ext uri="{FF2B5EF4-FFF2-40B4-BE49-F238E27FC236}">
                <a16:creationId xmlns:a16="http://schemas.microsoft.com/office/drawing/2014/main" id="{74B4DE17-F0A9-4734-9094-DFD359C4D60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A267BD6E-4DD2-4A87-BED8-998246D7210E}"/>
              </a:ext>
            </a:extLst>
          </p:cNvPr>
          <p:cNvSpPr>
            <a:spLocks noGrp="1"/>
          </p:cNvSpPr>
          <p:nvPr>
            <p:ph type="sldNum" sz="quarter" idx="12"/>
          </p:nvPr>
        </p:nvSpPr>
        <p:spPr/>
        <p:txBody>
          <a:bodyPr/>
          <a:lstStyle/>
          <a:p>
            <a:fld id="{9C34C810-059C-4551-8D0F-61E3E79FC1CC}" type="slidenum">
              <a:rPr lang="en-GB" smtClean="0"/>
              <a:t>22</a:t>
            </a:fld>
            <a:endParaRPr lang="en-GB"/>
          </a:p>
        </p:txBody>
      </p:sp>
    </p:spTree>
    <p:extLst>
      <p:ext uri="{BB962C8B-B14F-4D97-AF65-F5344CB8AC3E}">
        <p14:creationId xmlns:p14="http://schemas.microsoft.com/office/powerpoint/2010/main" val="325691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6</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Similarities to the Buddha</a:t>
            </a:r>
          </a:p>
          <a:p>
            <a:r>
              <a:rPr lang="en-US" dirty="0">
                <a:solidFill>
                  <a:srgbClr val="FFFFFF"/>
                </a:solidFill>
              </a:rPr>
              <a:t>(</a:t>
            </a:r>
            <a:r>
              <a:rPr lang="en-US" dirty="0"/>
              <a:t>Buddhas have a devoted Servitor)</a:t>
            </a:r>
            <a:endParaRPr lang="en-US" dirty="0">
              <a:solidFill>
                <a:srgbClr val="FFFFFF"/>
              </a:solidFill>
            </a:endParaRPr>
          </a:p>
        </p:txBody>
      </p:sp>
    </p:spTree>
    <p:extLst>
      <p:ext uri="{BB962C8B-B14F-4D97-AF65-F5344CB8AC3E}">
        <p14:creationId xmlns:p14="http://schemas.microsoft.com/office/powerpoint/2010/main" val="153107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838200" y="365125"/>
            <a:ext cx="10515600" cy="1846851"/>
          </a:xfrm>
        </p:spPr>
        <p:txBody>
          <a:bodyPr>
            <a:noAutofit/>
          </a:bodyPr>
          <a:lstStyle/>
          <a:p>
            <a:r>
              <a:rPr lang="en-US" b="1" dirty="0"/>
              <a:t>Sacred Books of the East volume 11 pg. 97 </a:t>
            </a:r>
            <a:r>
              <a:rPr lang="en-US" b="1" dirty="0" err="1"/>
              <a:t>Maha-Parinibbana</a:t>
            </a:r>
            <a:r>
              <a:rPr lang="en-US" b="1" dirty="0"/>
              <a:t> Sutta Chapter 5 verse 36:</a:t>
            </a:r>
            <a:endParaRPr lang="en-US"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2664823"/>
            <a:ext cx="10515600" cy="3731214"/>
          </a:xfrm>
        </p:spPr>
        <p:txBody>
          <a:bodyPr>
            <a:normAutofit/>
          </a:bodyPr>
          <a:lstStyle/>
          <a:p>
            <a:pPr marL="0" indent="0">
              <a:buNone/>
            </a:pPr>
            <a:r>
              <a:rPr lang="en-US" dirty="0"/>
              <a:t>"Then the Blessed one addressed the brethren, and said, ‘Whosoever, brethren have been </a:t>
            </a:r>
            <a:r>
              <a:rPr lang="en-US" dirty="0" err="1"/>
              <a:t>Arahat</a:t>
            </a:r>
            <a:r>
              <a:rPr lang="en-US" dirty="0"/>
              <a:t>-Buddhas through the long ages of the past, </a:t>
            </a:r>
            <a:r>
              <a:rPr lang="en-US" b="1" u="sng" dirty="0"/>
              <a:t>they were servitors </a:t>
            </a:r>
            <a:r>
              <a:rPr lang="en-US" dirty="0"/>
              <a:t>just as devoted to those Blessed ones as Ananda has been to me. And whosoever brethren shall be the </a:t>
            </a:r>
            <a:r>
              <a:rPr lang="en-US" b="1" u="sng" dirty="0" err="1"/>
              <a:t>Arahat</a:t>
            </a:r>
            <a:r>
              <a:rPr lang="en-US" b="1" u="sng" dirty="0"/>
              <a:t>-Buddhas of the future</a:t>
            </a:r>
            <a:r>
              <a:rPr lang="en-US" dirty="0"/>
              <a:t>, there shall be </a:t>
            </a:r>
            <a:r>
              <a:rPr lang="en-US" b="1" u="sng" dirty="0"/>
              <a:t>servitors as devoted to </a:t>
            </a:r>
            <a:r>
              <a:rPr lang="en-US" dirty="0"/>
              <a:t>those Blessed ones as Ananda has been to me’."</a:t>
            </a:r>
          </a:p>
        </p:txBody>
      </p:sp>
      <p:sp>
        <p:nvSpPr>
          <p:cNvPr id="8" name="Footer Placeholder 7">
            <a:extLst>
              <a:ext uri="{FF2B5EF4-FFF2-40B4-BE49-F238E27FC236}">
                <a16:creationId xmlns:a16="http://schemas.microsoft.com/office/drawing/2014/main" id="{10C77515-6BF1-481E-A95B-14D33482172C}"/>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984A8549-B6E3-4FA9-ACA3-55F608F264B8}"/>
              </a:ext>
            </a:extLst>
          </p:cNvPr>
          <p:cNvSpPr>
            <a:spLocks noGrp="1"/>
          </p:cNvSpPr>
          <p:nvPr>
            <p:ph type="sldNum" sz="quarter" idx="12"/>
          </p:nvPr>
        </p:nvSpPr>
        <p:spPr/>
        <p:txBody>
          <a:bodyPr/>
          <a:lstStyle/>
          <a:p>
            <a:fld id="{9C34C810-059C-4551-8D0F-61E3E79FC1CC}" type="slidenum">
              <a:rPr lang="en-GB" smtClean="0"/>
              <a:t>24</a:t>
            </a:fld>
            <a:endParaRPr lang="en-GB"/>
          </a:p>
        </p:txBody>
      </p:sp>
    </p:spTree>
    <p:extLst>
      <p:ext uri="{BB962C8B-B14F-4D97-AF65-F5344CB8AC3E}">
        <p14:creationId xmlns:p14="http://schemas.microsoft.com/office/powerpoint/2010/main" val="88338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7</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Similarities to the Buddha</a:t>
            </a:r>
          </a:p>
          <a:p>
            <a:r>
              <a:rPr lang="en-US" dirty="0"/>
              <a:t>(Buddha gives 6 criteria to identify a Buddha)</a:t>
            </a:r>
            <a:endParaRPr lang="en-US" dirty="0">
              <a:solidFill>
                <a:srgbClr val="FFFFFF"/>
              </a:solidFill>
            </a:endParaRPr>
          </a:p>
        </p:txBody>
      </p:sp>
    </p:spTree>
    <p:extLst>
      <p:ext uri="{BB962C8B-B14F-4D97-AF65-F5344CB8AC3E}">
        <p14:creationId xmlns:p14="http://schemas.microsoft.com/office/powerpoint/2010/main" val="101627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838200" y="365125"/>
            <a:ext cx="10515600" cy="1846851"/>
          </a:xfrm>
        </p:spPr>
        <p:txBody>
          <a:bodyPr>
            <a:noAutofit/>
          </a:bodyPr>
          <a:lstStyle/>
          <a:p>
            <a:r>
              <a:rPr lang="en-US" b="1" dirty="0"/>
              <a:t>Gospel of Buddha by </a:t>
            </a:r>
            <a:r>
              <a:rPr lang="en-US" b="1" dirty="0" err="1"/>
              <a:t>Carus</a:t>
            </a:r>
            <a:r>
              <a:rPr lang="en-US" b="1" dirty="0"/>
              <a:t> pg. 214:</a:t>
            </a:r>
            <a:endParaRPr lang="en-US"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2664823"/>
            <a:ext cx="10515600" cy="3731214"/>
          </a:xfrm>
        </p:spPr>
        <p:txBody>
          <a:bodyPr>
            <a:normAutofit/>
          </a:bodyPr>
          <a:lstStyle/>
          <a:p>
            <a:pPr marL="0" indent="0">
              <a:buNone/>
            </a:pPr>
            <a:r>
              <a:rPr lang="en-US" dirty="0"/>
              <a:t>"The Blessed one said, ‘There are two occasions on which a Tathagata’s appearance becomes clear and exceedingly bright. </a:t>
            </a:r>
            <a:r>
              <a:rPr lang="en-US" b="1" u="sng" dirty="0"/>
              <a:t>In the night</a:t>
            </a:r>
            <a:r>
              <a:rPr lang="en-US" b="1" dirty="0"/>
              <a:t> </a:t>
            </a:r>
            <a:r>
              <a:rPr lang="en-US" dirty="0"/>
              <a:t>Ananda, in which a Tathagata attains to the supreme and perfect insight, and in the night in which he </a:t>
            </a:r>
            <a:r>
              <a:rPr lang="en-US" b="1" u="sng" dirty="0"/>
              <a:t>passes finally away</a:t>
            </a:r>
            <a:r>
              <a:rPr lang="en-US" u="sng" dirty="0"/>
              <a:t> </a:t>
            </a:r>
            <a:r>
              <a:rPr lang="en-US" dirty="0"/>
              <a:t>in that ultra-passing which leaves nothing whatever of his earthly existence to remain.’ "</a:t>
            </a:r>
          </a:p>
        </p:txBody>
      </p:sp>
      <p:sp>
        <p:nvSpPr>
          <p:cNvPr id="8" name="Footer Placeholder 7">
            <a:extLst>
              <a:ext uri="{FF2B5EF4-FFF2-40B4-BE49-F238E27FC236}">
                <a16:creationId xmlns:a16="http://schemas.microsoft.com/office/drawing/2014/main" id="{3F2EDD35-9CAE-4CCB-99E5-0A76CE2FAC5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72FA93F6-E923-4BE0-B730-FB7DE4E664E5}"/>
              </a:ext>
            </a:extLst>
          </p:cNvPr>
          <p:cNvSpPr>
            <a:spLocks noGrp="1"/>
          </p:cNvSpPr>
          <p:nvPr>
            <p:ph type="sldNum" sz="quarter" idx="12"/>
          </p:nvPr>
        </p:nvSpPr>
        <p:spPr/>
        <p:txBody>
          <a:bodyPr/>
          <a:lstStyle/>
          <a:p>
            <a:fld id="{9C34C810-059C-4551-8D0F-61E3E79FC1CC}" type="slidenum">
              <a:rPr lang="en-GB" smtClean="0"/>
              <a:t>26</a:t>
            </a:fld>
            <a:endParaRPr lang="en-GB"/>
          </a:p>
        </p:txBody>
      </p:sp>
    </p:spTree>
    <p:extLst>
      <p:ext uri="{BB962C8B-B14F-4D97-AF65-F5344CB8AC3E}">
        <p14:creationId xmlns:p14="http://schemas.microsoft.com/office/powerpoint/2010/main" val="2691106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838200" y="365125"/>
            <a:ext cx="10515600" cy="1846851"/>
          </a:xfrm>
        </p:spPr>
        <p:txBody>
          <a:bodyPr>
            <a:noAutofit/>
          </a:bodyPr>
          <a:lstStyle/>
          <a:p>
            <a:r>
              <a:rPr lang="en-US" b="1" dirty="0"/>
              <a:t>According to Gautam Buddha, following are the six criteria for identifying a Buddha:</a:t>
            </a:r>
            <a:endParaRPr lang="en-US"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2664823"/>
            <a:ext cx="10515600" cy="3731214"/>
          </a:xfrm>
        </p:spPr>
        <p:txBody>
          <a:bodyPr>
            <a:normAutofit fontScale="92500"/>
          </a:bodyPr>
          <a:lstStyle/>
          <a:p>
            <a:pPr marL="514350" lvl="0" indent="-514350">
              <a:buFont typeface="+mj-lt"/>
              <a:buAutoNum type="arabicPeriod"/>
            </a:pPr>
            <a:r>
              <a:rPr lang="en-US" b="1" dirty="0"/>
              <a:t>A Buddha attains supreme and </a:t>
            </a:r>
            <a:r>
              <a:rPr lang="en-US" b="1" u="sng" dirty="0"/>
              <a:t>perfect insight at night-time</a:t>
            </a:r>
            <a:r>
              <a:rPr lang="en-US" b="1" dirty="0"/>
              <a:t>. </a:t>
            </a:r>
            <a:endParaRPr lang="en-US" dirty="0"/>
          </a:p>
          <a:p>
            <a:pPr marL="514350" lvl="0" indent="-514350">
              <a:buFont typeface="+mj-lt"/>
              <a:buAutoNum type="arabicPeriod"/>
            </a:pPr>
            <a:r>
              <a:rPr lang="en-US" b="1" dirty="0"/>
              <a:t>On the occasion of his complete enlightenment </a:t>
            </a:r>
            <a:r>
              <a:rPr lang="en-US" b="1" u="sng" dirty="0"/>
              <a:t>he looks exceedingly bright </a:t>
            </a:r>
            <a:endParaRPr lang="en-US" dirty="0"/>
          </a:p>
          <a:p>
            <a:pPr marL="514350" lvl="0" indent="-514350">
              <a:buFont typeface="+mj-lt"/>
              <a:buAutoNum type="arabicPeriod"/>
            </a:pPr>
            <a:r>
              <a:rPr lang="en-US" b="1" dirty="0"/>
              <a:t>A Buddha dies a </a:t>
            </a:r>
            <a:r>
              <a:rPr lang="en-US" b="1" u="sng" dirty="0"/>
              <a:t>natural death</a:t>
            </a:r>
            <a:r>
              <a:rPr lang="en-US" b="1" dirty="0"/>
              <a:t>. </a:t>
            </a:r>
            <a:endParaRPr lang="en-US" dirty="0"/>
          </a:p>
          <a:p>
            <a:pPr marL="514350" lvl="0" indent="-514350">
              <a:buFont typeface="+mj-lt"/>
              <a:buAutoNum type="arabicPeriod"/>
            </a:pPr>
            <a:r>
              <a:rPr lang="en-US" b="1" dirty="0"/>
              <a:t>He dies at </a:t>
            </a:r>
            <a:r>
              <a:rPr lang="en-US" b="1" u="sng" dirty="0"/>
              <a:t>night-time</a:t>
            </a:r>
            <a:r>
              <a:rPr lang="en-US" b="1" dirty="0"/>
              <a:t>. </a:t>
            </a:r>
            <a:endParaRPr lang="en-US" dirty="0"/>
          </a:p>
          <a:p>
            <a:pPr marL="514350" lvl="0" indent="-514350">
              <a:buFont typeface="+mj-lt"/>
              <a:buAutoNum type="arabicPeriod"/>
            </a:pPr>
            <a:r>
              <a:rPr lang="en-US" b="1" dirty="0"/>
              <a:t>He looks exceedingly bright </a:t>
            </a:r>
            <a:r>
              <a:rPr lang="en-US" b="1" u="sng" dirty="0"/>
              <a:t>before his death</a:t>
            </a:r>
            <a:r>
              <a:rPr lang="en-US" b="1" dirty="0"/>
              <a:t>. </a:t>
            </a:r>
            <a:endParaRPr lang="en-US" dirty="0"/>
          </a:p>
          <a:p>
            <a:pPr marL="514350" lvl="0" indent="-514350">
              <a:buFont typeface="+mj-lt"/>
              <a:buAutoNum type="arabicPeriod"/>
            </a:pPr>
            <a:r>
              <a:rPr lang="en-US" b="1" dirty="0"/>
              <a:t>After his death a </a:t>
            </a:r>
            <a:r>
              <a:rPr lang="en-US" b="1" u="sng" dirty="0"/>
              <a:t>Buddha ceases to exist on earth</a:t>
            </a:r>
            <a:r>
              <a:rPr lang="en-US" b="1" dirty="0"/>
              <a:t>.</a:t>
            </a:r>
            <a:endParaRPr lang="en-US" dirty="0"/>
          </a:p>
          <a:p>
            <a:pPr marL="914400" lvl="1" indent="-457200">
              <a:buFont typeface="+mj-lt"/>
              <a:buAutoNum type="arabicPeriod"/>
            </a:pPr>
            <a:r>
              <a:rPr lang="en-US" b="1" dirty="0"/>
              <a:t>Leaves nothing earthly behind</a:t>
            </a:r>
            <a:endParaRPr lang="en-US" dirty="0"/>
          </a:p>
        </p:txBody>
      </p:sp>
      <p:sp>
        <p:nvSpPr>
          <p:cNvPr id="8" name="Footer Placeholder 7">
            <a:extLst>
              <a:ext uri="{FF2B5EF4-FFF2-40B4-BE49-F238E27FC236}">
                <a16:creationId xmlns:a16="http://schemas.microsoft.com/office/drawing/2014/main" id="{94BA520F-C450-4D29-9438-FE90E88E064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E7645753-F8FA-43E5-BFA5-62E7B4785EA1}"/>
              </a:ext>
            </a:extLst>
          </p:cNvPr>
          <p:cNvSpPr>
            <a:spLocks noGrp="1"/>
          </p:cNvSpPr>
          <p:nvPr>
            <p:ph type="sldNum" sz="quarter" idx="12"/>
          </p:nvPr>
        </p:nvSpPr>
        <p:spPr/>
        <p:txBody>
          <a:bodyPr/>
          <a:lstStyle/>
          <a:p>
            <a:fld id="{9C34C810-059C-4551-8D0F-61E3E79FC1CC}" type="slidenum">
              <a:rPr lang="en-GB" smtClean="0"/>
              <a:t>27</a:t>
            </a:fld>
            <a:endParaRPr lang="en-GB"/>
          </a:p>
        </p:txBody>
      </p:sp>
    </p:spTree>
    <p:extLst>
      <p:ext uri="{BB962C8B-B14F-4D97-AF65-F5344CB8AC3E}">
        <p14:creationId xmlns:p14="http://schemas.microsoft.com/office/powerpoint/2010/main" val="3290370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p:txBody>
          <a:bodyPr/>
          <a:lstStyle/>
          <a:p>
            <a:r>
              <a:rPr lang="en-US" dirty="0"/>
              <a:t>Analysis of the Prophecy</a:t>
            </a:r>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1690688"/>
            <a:ext cx="10515600" cy="4486275"/>
          </a:xfrm>
        </p:spPr>
        <p:txBody>
          <a:bodyPr>
            <a:normAutofit fontScale="70000" lnSpcReduction="20000"/>
          </a:bodyPr>
          <a:lstStyle/>
          <a:p>
            <a:pPr marL="514350" lvl="0" indent="-514350">
              <a:buFont typeface="+mj-lt"/>
              <a:buAutoNum type="arabicPeriod"/>
            </a:pPr>
            <a:r>
              <a:rPr lang="en-US" dirty="0"/>
              <a:t>Muhammad (saw) attained his revelation in the night – </a:t>
            </a:r>
          </a:p>
          <a:p>
            <a:pPr marL="514350" lvl="0" indent="-514350">
              <a:buFont typeface="+mj-lt"/>
              <a:buAutoNum type="arabicPeriod"/>
            </a:pPr>
            <a:r>
              <a:rPr lang="en-US" dirty="0"/>
              <a:t>Muhammad (</a:t>
            </a:r>
            <a:r>
              <a:rPr lang="en-US" dirty="0" err="1"/>
              <a:t>pbuh</a:t>
            </a:r>
            <a:r>
              <a:rPr lang="en-US" dirty="0"/>
              <a:t>) says after revelation he instantly felt his heart and understanding illumined with celestial light. </a:t>
            </a:r>
          </a:p>
          <a:p>
            <a:pPr marL="514350" lvl="0" indent="-514350">
              <a:buFont typeface="+mj-lt"/>
              <a:buAutoNum type="arabicPeriod"/>
            </a:pPr>
            <a:r>
              <a:rPr lang="en-US" dirty="0"/>
              <a:t>Muhammad (</a:t>
            </a:r>
            <a:r>
              <a:rPr lang="en-US" dirty="0" err="1"/>
              <a:t>pbuh</a:t>
            </a:r>
            <a:r>
              <a:rPr lang="en-US" dirty="0"/>
              <a:t>) died a natural death. </a:t>
            </a:r>
          </a:p>
          <a:p>
            <a:pPr marL="514350" lvl="0" indent="-514350">
              <a:buFont typeface="+mj-lt"/>
              <a:buAutoNum type="arabicPeriod"/>
            </a:pPr>
            <a:r>
              <a:rPr lang="en-US" dirty="0"/>
              <a:t>According to Ayesha (</a:t>
            </a:r>
            <a:r>
              <a:rPr lang="en-US" dirty="0" err="1"/>
              <a:t>r.a.</a:t>
            </a:r>
            <a:r>
              <a:rPr lang="en-US" dirty="0"/>
              <a:t>), Muhammad (</a:t>
            </a:r>
            <a:r>
              <a:rPr lang="en-US" dirty="0" err="1"/>
              <a:t>pbuh</a:t>
            </a:r>
            <a:r>
              <a:rPr lang="en-US" dirty="0"/>
              <a:t>) expired at night-time. We know this as in the narration it states…When he (saw) was dying there was no oil in the lamp and his wife Ayesha (</a:t>
            </a:r>
            <a:r>
              <a:rPr lang="en-US" dirty="0" err="1"/>
              <a:t>r.a.</a:t>
            </a:r>
            <a:r>
              <a:rPr lang="en-US" dirty="0"/>
              <a:t>) had to borrow oil for the lamp.</a:t>
            </a:r>
          </a:p>
          <a:p>
            <a:pPr marL="514350" lvl="0" indent="-514350">
              <a:buFont typeface="+mj-lt"/>
              <a:buAutoNum type="arabicPeriod"/>
            </a:pPr>
            <a:r>
              <a:rPr lang="en-US" dirty="0"/>
              <a:t>According to hadith traditions: Anas (</a:t>
            </a:r>
            <a:r>
              <a:rPr lang="en-US" dirty="0" err="1"/>
              <a:t>r.a.</a:t>
            </a:r>
            <a:r>
              <a:rPr lang="en-US" dirty="0"/>
              <a:t>) says, The Prophet (</a:t>
            </a:r>
            <a:r>
              <a:rPr lang="en-US" dirty="0" err="1"/>
              <a:t>pbuh</a:t>
            </a:r>
            <a:r>
              <a:rPr lang="en-US" dirty="0"/>
              <a:t>) looked exceedingly bright in the night of his death </a:t>
            </a:r>
          </a:p>
          <a:p>
            <a:pPr marL="514350" lvl="0" indent="-514350">
              <a:buFont typeface="+mj-lt"/>
              <a:buAutoNum type="arabicPeriod"/>
            </a:pPr>
            <a:r>
              <a:rPr lang="en-US" dirty="0"/>
              <a:t>After the burial of Prophet Muhammad (</a:t>
            </a:r>
            <a:r>
              <a:rPr lang="en-US" dirty="0" err="1"/>
              <a:t>pbuh</a:t>
            </a:r>
            <a:r>
              <a:rPr lang="en-US" dirty="0"/>
              <a:t>) he was never seen again in his bodily form on this earth. </a:t>
            </a:r>
          </a:p>
          <a:p>
            <a:pPr marL="514350" lvl="0" indent="-514350">
              <a:buFont typeface="+mj-lt"/>
              <a:buAutoNum type="arabicPeriod"/>
            </a:pPr>
            <a:r>
              <a:rPr lang="en-US" dirty="0"/>
              <a:t>[Another similarity] - Buddha was offered his kingship and decided to follow his message instead. </a:t>
            </a:r>
            <a:r>
              <a:rPr lang="en-US" dirty="0" err="1"/>
              <a:t>P.Muhammad</a:t>
            </a:r>
            <a:r>
              <a:rPr lang="en-US" dirty="0"/>
              <a:t> (Saw) also was offered rulership of Makkah and instead he decided to stick to his message. </a:t>
            </a:r>
          </a:p>
          <a:p>
            <a:pPr marL="514350" lvl="0" indent="-514350">
              <a:buFont typeface="+mj-lt"/>
              <a:buAutoNum type="arabicPeriod"/>
            </a:pPr>
            <a:r>
              <a:rPr lang="en-US" dirty="0"/>
              <a:t>According to tradition Prophet Muhammad left nothing worldly behind. </a:t>
            </a:r>
          </a:p>
        </p:txBody>
      </p:sp>
      <p:sp>
        <p:nvSpPr>
          <p:cNvPr id="8" name="Footer Placeholder 7">
            <a:extLst>
              <a:ext uri="{FF2B5EF4-FFF2-40B4-BE49-F238E27FC236}">
                <a16:creationId xmlns:a16="http://schemas.microsoft.com/office/drawing/2014/main" id="{CB4ACEFF-A10C-4F17-B5B7-4BF433751B2C}"/>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34430388-BA74-4E62-B6D4-B8045D522116}"/>
              </a:ext>
            </a:extLst>
          </p:cNvPr>
          <p:cNvSpPr>
            <a:spLocks noGrp="1"/>
          </p:cNvSpPr>
          <p:nvPr>
            <p:ph type="sldNum" sz="quarter" idx="12"/>
          </p:nvPr>
        </p:nvSpPr>
        <p:spPr/>
        <p:txBody>
          <a:bodyPr/>
          <a:lstStyle/>
          <a:p>
            <a:fld id="{9C34C810-059C-4551-8D0F-61E3E79FC1CC}" type="slidenum">
              <a:rPr lang="en-GB" smtClean="0"/>
              <a:t>28</a:t>
            </a:fld>
            <a:endParaRPr lang="en-GB"/>
          </a:p>
        </p:txBody>
      </p:sp>
    </p:spTree>
    <p:extLst>
      <p:ext uri="{BB962C8B-B14F-4D97-AF65-F5344CB8AC3E}">
        <p14:creationId xmlns:p14="http://schemas.microsoft.com/office/powerpoint/2010/main" val="412105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4b:</a:t>
            </a:r>
          </a:p>
          <a:p>
            <a:r>
              <a:rPr lang="en-GB" sz="5400" b="1" dirty="0">
                <a:solidFill>
                  <a:schemeClr val="bg1"/>
                </a:solidFill>
              </a:rPr>
              <a:t>Prophet Muhammad (saw) in </a:t>
            </a:r>
          </a:p>
          <a:p>
            <a:r>
              <a:rPr lang="en-GB" sz="5400" b="1" dirty="0">
                <a:solidFill>
                  <a:schemeClr val="bg1"/>
                </a:solidFill>
              </a:rPr>
              <a:t>Zoroastrian Scriptures</a:t>
            </a:r>
          </a:p>
        </p:txBody>
      </p:sp>
    </p:spTree>
    <p:extLst>
      <p:ext uri="{BB962C8B-B14F-4D97-AF65-F5344CB8AC3E}">
        <p14:creationId xmlns:p14="http://schemas.microsoft.com/office/powerpoint/2010/main" val="187307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3"/>
            <a:ext cx="9144000" cy="336518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4:</a:t>
            </a:r>
          </a:p>
          <a:p>
            <a:endParaRPr lang="en-GB" sz="6600" b="1" dirty="0">
              <a:solidFill>
                <a:srgbClr val="00B050"/>
              </a:solidFill>
            </a:endParaRPr>
          </a:p>
          <a:p>
            <a:r>
              <a:rPr lang="en-GB" sz="5400" b="1" dirty="0">
                <a:solidFill>
                  <a:schemeClr val="bg1"/>
                </a:solidFill>
              </a:rPr>
              <a:t>Muhammad in </a:t>
            </a:r>
          </a:p>
          <a:p>
            <a:r>
              <a:rPr lang="en-GB" sz="5400" b="1" dirty="0">
                <a:solidFill>
                  <a:schemeClr val="bg1"/>
                </a:solidFill>
              </a:rPr>
              <a:t>Buddhist and Zoroastrian Scriptures</a:t>
            </a:r>
          </a:p>
        </p:txBody>
      </p:sp>
    </p:spTree>
    <p:extLst>
      <p:ext uri="{BB962C8B-B14F-4D97-AF65-F5344CB8AC3E}">
        <p14:creationId xmlns:p14="http://schemas.microsoft.com/office/powerpoint/2010/main" val="35323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mage result for zoroastrianism">
            <a:extLst>
              <a:ext uri="{FF2B5EF4-FFF2-40B4-BE49-F238E27FC236}">
                <a16:creationId xmlns:a16="http://schemas.microsoft.com/office/drawing/2014/main" id="{5B6A0D74-A8E5-4341-8429-344059C464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38" r="-5" b="17380"/>
          <a:stretch/>
        </p:blipFill>
        <p:spPr bwMode="auto">
          <a:xfrm>
            <a:off x="641276" y="643469"/>
            <a:ext cx="4013020" cy="2045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parsi india">
            <a:extLst>
              <a:ext uri="{FF2B5EF4-FFF2-40B4-BE49-F238E27FC236}">
                <a16:creationId xmlns:a16="http://schemas.microsoft.com/office/drawing/2014/main" id="{B2914DA6-D9A6-45C5-850B-D5526F87FD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02" r="9910" b="1"/>
          <a:stretch/>
        </p:blipFill>
        <p:spPr bwMode="auto">
          <a:xfrm>
            <a:off x="643467" y="2831252"/>
            <a:ext cx="401083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zoroastrian followers">
            <a:extLst>
              <a:ext uri="{FF2B5EF4-FFF2-40B4-BE49-F238E27FC236}">
                <a16:creationId xmlns:a16="http://schemas.microsoft.com/office/drawing/2014/main" id="{4BF74977-F078-444F-819F-08FF45DC45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37"/>
          <a:stretch/>
        </p:blipFill>
        <p:spPr bwMode="auto">
          <a:xfrm>
            <a:off x="4812633" y="643466"/>
            <a:ext cx="6735900" cy="557106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C1D464C1-5C5E-4495-9591-0DFACAC41572}"/>
              </a:ext>
            </a:extLst>
          </p:cNvPr>
          <p:cNvSpPr txBox="1">
            <a:spLocks/>
          </p:cNvSpPr>
          <p:nvPr/>
        </p:nvSpPr>
        <p:spPr>
          <a:xfrm>
            <a:off x="838200" y="555174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t>Introduction</a:t>
            </a:r>
          </a:p>
        </p:txBody>
      </p:sp>
    </p:spTree>
    <p:extLst>
      <p:ext uri="{BB962C8B-B14F-4D97-AF65-F5344CB8AC3E}">
        <p14:creationId xmlns:p14="http://schemas.microsoft.com/office/powerpoint/2010/main" val="808669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9D17-A74E-4E76-8CE2-2F4DA866EB87}"/>
              </a:ext>
            </a:extLst>
          </p:cNvPr>
          <p:cNvSpPr>
            <a:spLocks noGrp="1"/>
          </p:cNvSpPr>
          <p:nvPr>
            <p:ph type="title"/>
          </p:nvPr>
        </p:nvSpPr>
        <p:spPr>
          <a:xfrm>
            <a:off x="610875" y="1019175"/>
            <a:ext cx="10515600" cy="1325563"/>
          </a:xfrm>
        </p:spPr>
        <p:txBody>
          <a:bodyPr/>
          <a:lstStyle/>
          <a:p>
            <a:pPr algn="ctr"/>
            <a:r>
              <a:rPr lang="en-US" dirty="0"/>
              <a:t>Zoroastrian Scriptures</a:t>
            </a:r>
          </a:p>
        </p:txBody>
      </p:sp>
      <p:cxnSp>
        <p:nvCxnSpPr>
          <p:cNvPr id="5" name="Straight Arrow Connector 4">
            <a:extLst>
              <a:ext uri="{FF2B5EF4-FFF2-40B4-BE49-F238E27FC236}">
                <a16:creationId xmlns:a16="http://schemas.microsoft.com/office/drawing/2014/main" id="{24D5D963-21D8-4757-A97A-E731F65C12D9}"/>
              </a:ext>
            </a:extLst>
          </p:cNvPr>
          <p:cNvCxnSpPr>
            <a:cxnSpLocks/>
          </p:cNvCxnSpPr>
          <p:nvPr/>
        </p:nvCxnSpPr>
        <p:spPr>
          <a:xfrm flipH="1">
            <a:off x="3576086" y="2049713"/>
            <a:ext cx="1761423" cy="815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B0B78E02-C173-4AB5-82C5-5BEDB794D2AF}"/>
              </a:ext>
            </a:extLst>
          </p:cNvPr>
          <p:cNvSpPr txBox="1">
            <a:spLocks/>
          </p:cNvSpPr>
          <p:nvPr/>
        </p:nvSpPr>
        <p:spPr>
          <a:xfrm>
            <a:off x="449505" y="2839629"/>
            <a:ext cx="3603229" cy="841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err="1">
                <a:solidFill>
                  <a:srgbClr val="FF0000"/>
                </a:solidFill>
              </a:rPr>
              <a:t>Dasatir</a:t>
            </a:r>
            <a:endParaRPr lang="en-US" sz="2000" b="1" dirty="0">
              <a:solidFill>
                <a:srgbClr val="FF0000"/>
              </a:solidFill>
            </a:endParaRPr>
          </a:p>
        </p:txBody>
      </p:sp>
      <p:cxnSp>
        <p:nvCxnSpPr>
          <p:cNvPr id="15" name="Straight Arrow Connector 14">
            <a:extLst>
              <a:ext uri="{FF2B5EF4-FFF2-40B4-BE49-F238E27FC236}">
                <a16:creationId xmlns:a16="http://schemas.microsoft.com/office/drawing/2014/main" id="{36C1114B-93F5-4137-A823-D736A2F9C1AE}"/>
              </a:ext>
            </a:extLst>
          </p:cNvPr>
          <p:cNvCxnSpPr>
            <a:cxnSpLocks/>
          </p:cNvCxnSpPr>
          <p:nvPr/>
        </p:nvCxnSpPr>
        <p:spPr>
          <a:xfrm>
            <a:off x="6267953" y="2110748"/>
            <a:ext cx="2342145" cy="8207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85B18BA-005B-4DC4-A575-F5AE7DF0888C}"/>
              </a:ext>
            </a:extLst>
          </p:cNvPr>
          <p:cNvCxnSpPr>
            <a:cxnSpLocks/>
          </p:cNvCxnSpPr>
          <p:nvPr/>
        </p:nvCxnSpPr>
        <p:spPr>
          <a:xfrm flipH="1">
            <a:off x="1030316" y="3588385"/>
            <a:ext cx="550343" cy="9264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4D81792-458F-4BF2-A324-5E4923993DCD}"/>
              </a:ext>
            </a:extLst>
          </p:cNvPr>
          <p:cNvCxnSpPr>
            <a:cxnSpLocks/>
          </p:cNvCxnSpPr>
          <p:nvPr/>
        </p:nvCxnSpPr>
        <p:spPr>
          <a:xfrm flipH="1">
            <a:off x="8163340" y="3692346"/>
            <a:ext cx="919251" cy="10755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2DC70741-D59F-4F86-B38B-77B465A5F776}"/>
              </a:ext>
            </a:extLst>
          </p:cNvPr>
          <p:cNvSpPr txBox="1">
            <a:spLocks/>
          </p:cNvSpPr>
          <p:nvPr/>
        </p:nvSpPr>
        <p:spPr>
          <a:xfrm>
            <a:off x="7439025" y="2992504"/>
            <a:ext cx="3603229" cy="841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FF0000"/>
                </a:solidFill>
              </a:rPr>
              <a:t>Zend </a:t>
            </a:r>
            <a:r>
              <a:rPr lang="en-US" sz="3600" b="1" dirty="0" err="1">
                <a:solidFill>
                  <a:srgbClr val="FF0000"/>
                </a:solidFill>
              </a:rPr>
              <a:t>Avesta</a:t>
            </a:r>
            <a:endParaRPr lang="en-US" sz="1200" dirty="0">
              <a:solidFill>
                <a:srgbClr val="FF0000"/>
              </a:solidFill>
            </a:endParaRPr>
          </a:p>
        </p:txBody>
      </p:sp>
      <p:cxnSp>
        <p:nvCxnSpPr>
          <p:cNvPr id="33" name="Straight Arrow Connector 32">
            <a:extLst>
              <a:ext uri="{FF2B5EF4-FFF2-40B4-BE49-F238E27FC236}">
                <a16:creationId xmlns:a16="http://schemas.microsoft.com/office/drawing/2014/main" id="{4A02D707-717D-44FB-84E0-DAABC920D04D}"/>
              </a:ext>
            </a:extLst>
          </p:cNvPr>
          <p:cNvCxnSpPr>
            <a:cxnSpLocks/>
          </p:cNvCxnSpPr>
          <p:nvPr/>
        </p:nvCxnSpPr>
        <p:spPr>
          <a:xfrm>
            <a:off x="9929907" y="3711709"/>
            <a:ext cx="329650" cy="103614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41CB999-FC14-4A6E-902A-7AC6654F056D}"/>
              </a:ext>
            </a:extLst>
          </p:cNvPr>
          <p:cNvCxnSpPr>
            <a:cxnSpLocks/>
          </p:cNvCxnSpPr>
          <p:nvPr/>
        </p:nvCxnSpPr>
        <p:spPr>
          <a:xfrm>
            <a:off x="2771775" y="3458760"/>
            <a:ext cx="599801" cy="118156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04E4699A-ABC1-4F3D-BD57-5171FDB09977}"/>
              </a:ext>
            </a:extLst>
          </p:cNvPr>
          <p:cNvSpPr txBox="1">
            <a:spLocks/>
          </p:cNvSpPr>
          <p:nvPr/>
        </p:nvSpPr>
        <p:spPr>
          <a:xfrm>
            <a:off x="7201249" y="4767881"/>
            <a:ext cx="4524025"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err="1"/>
              <a:t>Khurda</a:t>
            </a:r>
            <a:r>
              <a:rPr lang="en-US" sz="2000" b="1" dirty="0"/>
              <a:t> </a:t>
            </a:r>
            <a:r>
              <a:rPr lang="en-US" sz="2000" b="1" dirty="0" err="1"/>
              <a:t>Avesta</a:t>
            </a:r>
            <a:r>
              <a:rPr lang="en-US" sz="2000" b="1" dirty="0"/>
              <a:t>	   Kalan </a:t>
            </a:r>
            <a:r>
              <a:rPr lang="en-US" sz="2000" b="1" dirty="0" err="1"/>
              <a:t>Avesta</a:t>
            </a:r>
            <a:r>
              <a:rPr lang="en-US" sz="2000" b="1" dirty="0"/>
              <a:t>	</a:t>
            </a:r>
          </a:p>
        </p:txBody>
      </p:sp>
      <p:sp>
        <p:nvSpPr>
          <p:cNvPr id="17" name="Content Placeholder 2">
            <a:extLst>
              <a:ext uri="{FF2B5EF4-FFF2-40B4-BE49-F238E27FC236}">
                <a16:creationId xmlns:a16="http://schemas.microsoft.com/office/drawing/2014/main" id="{A74DBD7E-5306-44FE-BF0A-32D18A2B3383}"/>
              </a:ext>
            </a:extLst>
          </p:cNvPr>
          <p:cNvSpPr txBox="1">
            <a:spLocks/>
          </p:cNvSpPr>
          <p:nvPr/>
        </p:nvSpPr>
        <p:spPr>
          <a:xfrm>
            <a:off x="-85725" y="4640320"/>
            <a:ext cx="4744607"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err="1"/>
              <a:t>Khurda</a:t>
            </a:r>
            <a:r>
              <a:rPr lang="en-US" sz="2000" b="1" dirty="0"/>
              <a:t> </a:t>
            </a:r>
            <a:r>
              <a:rPr lang="en-US" sz="2000" b="1" dirty="0" err="1"/>
              <a:t>Dasatir</a:t>
            </a:r>
            <a:r>
              <a:rPr lang="en-US" sz="2000" b="1" dirty="0"/>
              <a:t>      Kalan </a:t>
            </a:r>
            <a:r>
              <a:rPr lang="en-US" sz="2000" b="1" dirty="0" err="1"/>
              <a:t>Dasatir</a:t>
            </a:r>
            <a:r>
              <a:rPr lang="en-US" sz="2000" b="1" dirty="0"/>
              <a:t>	</a:t>
            </a:r>
          </a:p>
        </p:txBody>
      </p:sp>
      <p:sp>
        <p:nvSpPr>
          <p:cNvPr id="8" name="Footer Placeholder 7">
            <a:extLst>
              <a:ext uri="{FF2B5EF4-FFF2-40B4-BE49-F238E27FC236}">
                <a16:creationId xmlns:a16="http://schemas.microsoft.com/office/drawing/2014/main" id="{38A4C503-44D0-4394-92D4-59E8D718B5F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9CDC3603-ACC3-44A7-B154-3356F7339F99}"/>
              </a:ext>
            </a:extLst>
          </p:cNvPr>
          <p:cNvSpPr>
            <a:spLocks noGrp="1"/>
          </p:cNvSpPr>
          <p:nvPr>
            <p:ph type="sldNum" sz="quarter" idx="12"/>
          </p:nvPr>
        </p:nvSpPr>
        <p:spPr/>
        <p:txBody>
          <a:bodyPr/>
          <a:lstStyle/>
          <a:p>
            <a:fld id="{9C34C810-059C-4551-8D0F-61E3E79FC1CC}" type="slidenum">
              <a:rPr lang="en-GB" smtClean="0"/>
              <a:t>31</a:t>
            </a:fld>
            <a:endParaRPr lang="en-GB"/>
          </a:p>
        </p:txBody>
      </p:sp>
    </p:spTree>
    <p:extLst>
      <p:ext uri="{BB962C8B-B14F-4D97-AF65-F5344CB8AC3E}">
        <p14:creationId xmlns:p14="http://schemas.microsoft.com/office/powerpoint/2010/main" val="627259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4965430" y="629268"/>
            <a:ext cx="6586491" cy="1286160"/>
          </a:xfrm>
        </p:spPr>
        <p:txBody>
          <a:bodyPr anchor="b">
            <a:normAutofit fontScale="90000"/>
          </a:bodyPr>
          <a:lstStyle/>
          <a:p>
            <a:r>
              <a:rPr lang="en-US" dirty="0"/>
              <a:t>Zoroaster, Zarathustra, </a:t>
            </a:r>
            <a:r>
              <a:rPr lang="en-US" i="1" dirty="0" err="1"/>
              <a:t>Zarantuštra</a:t>
            </a:r>
            <a:r>
              <a:rPr lang="en-US" i="1" dirty="0"/>
              <a:t>……</a:t>
            </a:r>
            <a:r>
              <a:rPr lang="en-US" dirty="0"/>
              <a:t> </a:t>
            </a:r>
            <a:endParaRPr lang="en-US" b="1"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4965431" y="2438400"/>
            <a:ext cx="6586489" cy="3785419"/>
          </a:xfrm>
        </p:spPr>
        <p:txBody>
          <a:bodyPr>
            <a:normAutofit/>
          </a:bodyPr>
          <a:lstStyle/>
          <a:p>
            <a:r>
              <a:rPr lang="en-US" dirty="0"/>
              <a:t>Zoroastrians are considered a monotheistic religion. </a:t>
            </a:r>
          </a:p>
          <a:p>
            <a:r>
              <a:rPr lang="en-US" dirty="0"/>
              <a:t>They call their God as </a:t>
            </a:r>
            <a:r>
              <a:rPr lang="en-US" b="1" dirty="0"/>
              <a:t>'</a:t>
            </a:r>
            <a:r>
              <a:rPr lang="en-US" b="1" dirty="0" err="1"/>
              <a:t>Ahurmazda</a:t>
            </a:r>
            <a:r>
              <a:rPr lang="en-US" dirty="0"/>
              <a:t> ', </a:t>
            </a:r>
            <a:r>
              <a:rPr lang="en-US" dirty="0" err="1"/>
              <a:t>Ahur</a:t>
            </a:r>
            <a:r>
              <a:rPr lang="en-US" dirty="0"/>
              <a:t> means </a:t>
            </a:r>
            <a:r>
              <a:rPr lang="en-US" b="1" dirty="0"/>
              <a:t>Master</a:t>
            </a:r>
            <a:r>
              <a:rPr lang="en-US" dirty="0"/>
              <a:t> and Mazda means </a:t>
            </a:r>
            <a:r>
              <a:rPr lang="en-US" b="1" dirty="0"/>
              <a:t>Wise</a:t>
            </a:r>
            <a:r>
              <a:rPr lang="en-US" dirty="0"/>
              <a:t>, the name of their God thus means the ' </a:t>
            </a:r>
            <a:r>
              <a:rPr lang="en-US" b="1" u="sng" dirty="0"/>
              <a:t>Wise Master'</a:t>
            </a:r>
            <a:r>
              <a:rPr lang="en-US" dirty="0"/>
              <a:t>.</a:t>
            </a:r>
          </a:p>
          <a:p>
            <a:endParaRPr lang="en-US" sz="2000" dirty="0"/>
          </a:p>
        </p:txBody>
      </p:sp>
      <p:pic>
        <p:nvPicPr>
          <p:cNvPr id="4098" name="Picture 2" descr="Image result for zoroaster">
            <a:extLst>
              <a:ext uri="{FF2B5EF4-FFF2-40B4-BE49-F238E27FC236}">
                <a16:creationId xmlns:a16="http://schemas.microsoft.com/office/drawing/2014/main" id="{29E96F5F-CD66-41F9-990F-6035C173DCB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753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4100"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D864A"/>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1DE35244-AB2D-4B69-B7C0-0DE89705C41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1349FDBE-E9DE-4138-9430-43D58A1FBE1A}"/>
              </a:ext>
            </a:extLst>
          </p:cNvPr>
          <p:cNvSpPr>
            <a:spLocks noGrp="1"/>
          </p:cNvSpPr>
          <p:nvPr>
            <p:ph type="sldNum" sz="quarter" idx="12"/>
          </p:nvPr>
        </p:nvSpPr>
        <p:spPr/>
        <p:txBody>
          <a:bodyPr/>
          <a:lstStyle/>
          <a:p>
            <a:fld id="{9C34C810-059C-4551-8D0F-61E3E79FC1CC}" type="slidenum">
              <a:rPr lang="en-GB" smtClean="0"/>
              <a:t>32</a:t>
            </a:fld>
            <a:endParaRPr lang="en-GB"/>
          </a:p>
        </p:txBody>
      </p:sp>
    </p:spTree>
    <p:extLst>
      <p:ext uri="{BB962C8B-B14F-4D97-AF65-F5344CB8AC3E}">
        <p14:creationId xmlns:p14="http://schemas.microsoft.com/office/powerpoint/2010/main" val="1243205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1</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Prophecies in </a:t>
            </a:r>
            <a:r>
              <a:rPr lang="en-US" dirty="0" err="1">
                <a:solidFill>
                  <a:srgbClr val="FFFFFF"/>
                </a:solidFill>
              </a:rPr>
              <a:t>Dasatir</a:t>
            </a:r>
            <a:endParaRPr lang="en-US" dirty="0">
              <a:solidFill>
                <a:srgbClr val="FFFFFF"/>
              </a:solidFill>
            </a:endParaRPr>
          </a:p>
          <a:p>
            <a:r>
              <a:rPr lang="en-US" dirty="0"/>
              <a:t>(Prophecy of the Holy One)</a:t>
            </a:r>
          </a:p>
        </p:txBody>
      </p:sp>
    </p:spTree>
    <p:extLst>
      <p:ext uri="{BB962C8B-B14F-4D97-AF65-F5344CB8AC3E}">
        <p14:creationId xmlns:p14="http://schemas.microsoft.com/office/powerpoint/2010/main" val="17467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3F568A1-334E-49F2-9B11-1E25336371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6" b="8612"/>
          <a:stretch/>
        </p:blipFill>
        <p:spPr bwMode="auto">
          <a:xfrm>
            <a:off x="-200025" y="0"/>
            <a:ext cx="4922666" cy="70074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4476750" y="365126"/>
            <a:ext cx="4819650" cy="1044574"/>
          </a:xfrm>
        </p:spPr>
        <p:txBody>
          <a:bodyPr>
            <a:noAutofit/>
          </a:bodyPr>
          <a:lstStyle/>
          <a:p>
            <a:r>
              <a:rPr lang="en-US" sz="3600" b="1" dirty="0"/>
              <a:t>Epistle of </a:t>
            </a:r>
            <a:r>
              <a:rPr lang="en-US" sz="3600" b="1" dirty="0" err="1"/>
              <a:t>Sasan</a:t>
            </a:r>
            <a:r>
              <a:rPr lang="en-US" sz="3600" b="1" dirty="0"/>
              <a:t> 1</a:t>
            </a:r>
            <a:endParaRPr lang="en-US" sz="3600"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4476750" y="1409699"/>
            <a:ext cx="6877051" cy="5191125"/>
          </a:xfrm>
        </p:spPr>
        <p:txBody>
          <a:bodyPr>
            <a:normAutofit fontScale="85000" lnSpcReduction="20000"/>
          </a:bodyPr>
          <a:lstStyle/>
          <a:p>
            <a:pPr marL="0" indent="0">
              <a:buNone/>
            </a:pPr>
            <a:r>
              <a:rPr lang="en-US" dirty="0"/>
              <a:t>“When the Persians will do such deeds, </a:t>
            </a:r>
            <a:r>
              <a:rPr lang="en-US" b="1" u="sng" dirty="0"/>
              <a:t>a man from among the Arabs will be born</a:t>
            </a:r>
            <a:r>
              <a:rPr lang="en-US" b="1" dirty="0"/>
              <a:t> </a:t>
            </a:r>
            <a:r>
              <a:rPr lang="en-US" dirty="0"/>
              <a:t>whose followers shall overthrow and dissolve the kingdom and religion of the Persians.</a:t>
            </a:r>
          </a:p>
          <a:p>
            <a:pPr marL="0" indent="0">
              <a:buNone/>
            </a:pPr>
            <a:br>
              <a:rPr lang="en-US" dirty="0"/>
            </a:br>
            <a:r>
              <a:rPr lang="en-US" dirty="0"/>
              <a:t>And the arrogant people (Persians) will be subjugated. Instead of the temple of fire and the house of idols they will see the </a:t>
            </a:r>
            <a:r>
              <a:rPr lang="en-US" b="1" u="sng" dirty="0"/>
              <a:t>House of Abraham without any idols </a:t>
            </a:r>
            <a:r>
              <a:rPr lang="en-US" dirty="0"/>
              <a:t>as their Qibla.</a:t>
            </a:r>
          </a:p>
          <a:p>
            <a:pPr marL="0" indent="0">
              <a:buNone/>
            </a:pPr>
            <a:r>
              <a:rPr lang="en-US" dirty="0"/>
              <a:t> </a:t>
            </a:r>
          </a:p>
          <a:p>
            <a:pPr marL="0" indent="0">
              <a:buNone/>
            </a:pPr>
            <a:r>
              <a:rPr lang="en-US" b="1" u="sng" dirty="0"/>
              <a:t>“And they will be a mercy to the worlds</a:t>
            </a:r>
            <a:r>
              <a:rPr lang="en-US" dirty="0"/>
              <a:t>. And they will capture the places of temples of fire, </a:t>
            </a:r>
            <a:r>
              <a:rPr lang="en-US" dirty="0" err="1"/>
              <a:t>Madain</a:t>
            </a:r>
            <a:r>
              <a:rPr lang="en-US" dirty="0"/>
              <a:t> (Ctesiphon), nearby lands, Tus and Balkh, and other eminent and sacred places (of Zoroastrians). </a:t>
            </a:r>
            <a:r>
              <a:rPr lang="en-US" b="1" u="sng" dirty="0"/>
              <a:t>And their leader will be an eloquent man whose words and message will be clear and far-reaching.”</a:t>
            </a:r>
            <a:endParaRPr lang="en-US" b="1" dirty="0"/>
          </a:p>
        </p:txBody>
      </p:sp>
      <p:sp>
        <p:nvSpPr>
          <p:cNvPr id="8" name="Footer Placeholder 7">
            <a:extLst>
              <a:ext uri="{FF2B5EF4-FFF2-40B4-BE49-F238E27FC236}">
                <a16:creationId xmlns:a16="http://schemas.microsoft.com/office/drawing/2014/main" id="{624B41D4-0BC7-4885-973C-FAD566D2A12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7ABDF9EC-8CE3-48E0-82B0-7EF1B1E6A162}"/>
              </a:ext>
            </a:extLst>
          </p:cNvPr>
          <p:cNvSpPr>
            <a:spLocks noGrp="1"/>
          </p:cNvSpPr>
          <p:nvPr>
            <p:ph type="sldNum" sz="quarter" idx="12"/>
          </p:nvPr>
        </p:nvSpPr>
        <p:spPr/>
        <p:txBody>
          <a:bodyPr/>
          <a:lstStyle/>
          <a:p>
            <a:fld id="{9C34C810-059C-4551-8D0F-61E3E79FC1CC}" type="slidenum">
              <a:rPr lang="en-GB" smtClean="0"/>
              <a:t>34</a:t>
            </a:fld>
            <a:endParaRPr lang="en-GB"/>
          </a:p>
        </p:txBody>
      </p:sp>
    </p:spTree>
    <p:extLst>
      <p:ext uri="{BB962C8B-B14F-4D97-AF65-F5344CB8AC3E}">
        <p14:creationId xmlns:p14="http://schemas.microsoft.com/office/powerpoint/2010/main" val="2953568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2</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830657"/>
          </a:xfrm>
        </p:spPr>
        <p:txBody>
          <a:bodyPr>
            <a:normAutofit lnSpcReduction="10000"/>
          </a:bodyPr>
          <a:lstStyle/>
          <a:p>
            <a:r>
              <a:rPr lang="en-US" dirty="0">
                <a:solidFill>
                  <a:srgbClr val="FFFFFF"/>
                </a:solidFill>
              </a:rPr>
              <a:t>Prophecies in Zend </a:t>
            </a:r>
            <a:r>
              <a:rPr lang="en-US" dirty="0" err="1">
                <a:solidFill>
                  <a:srgbClr val="FFFFFF"/>
                </a:solidFill>
              </a:rPr>
              <a:t>Avesta</a:t>
            </a:r>
            <a:endParaRPr lang="en-US" dirty="0">
              <a:solidFill>
                <a:srgbClr val="FFFFFF"/>
              </a:solidFill>
            </a:endParaRPr>
          </a:p>
          <a:p>
            <a:r>
              <a:rPr lang="en-US" dirty="0"/>
              <a:t>(Prophecy of the holy one) </a:t>
            </a:r>
          </a:p>
        </p:txBody>
      </p:sp>
    </p:spTree>
    <p:extLst>
      <p:ext uri="{BB962C8B-B14F-4D97-AF65-F5344CB8AC3E}">
        <p14:creationId xmlns:p14="http://schemas.microsoft.com/office/powerpoint/2010/main" val="1714476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838200" y="365125"/>
            <a:ext cx="10515600" cy="1846851"/>
          </a:xfrm>
        </p:spPr>
        <p:txBody>
          <a:bodyPr>
            <a:noAutofit/>
          </a:bodyPr>
          <a:lstStyle/>
          <a:p>
            <a:r>
              <a:rPr lang="en-US" b="1" dirty="0"/>
              <a:t>Farvardin </a:t>
            </a:r>
            <a:r>
              <a:rPr lang="en-US" b="1" dirty="0" err="1"/>
              <a:t>Yasht</a:t>
            </a:r>
            <a:r>
              <a:rPr lang="en-US" b="1" dirty="0"/>
              <a:t>. 13 :17.</a:t>
            </a:r>
            <a:endParaRPr lang="en-US"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1902823"/>
            <a:ext cx="10515600" cy="3731214"/>
          </a:xfrm>
        </p:spPr>
        <p:txBody>
          <a:bodyPr>
            <a:normAutofit/>
          </a:bodyPr>
          <a:lstStyle/>
          <a:p>
            <a:pPr marL="0" indent="0">
              <a:buNone/>
            </a:pPr>
            <a:r>
              <a:rPr lang="en-US" dirty="0"/>
              <a:t>"The most powerful amongst the Companions of the faithful, O </a:t>
            </a:r>
            <a:r>
              <a:rPr lang="en-US" dirty="0" err="1"/>
              <a:t>Zaratushtra</a:t>
            </a:r>
            <a:r>
              <a:rPr lang="en-US" dirty="0"/>
              <a:t>, are those of the men of the </a:t>
            </a:r>
            <a:r>
              <a:rPr lang="en-US" b="1" u="sng" dirty="0"/>
              <a:t>primitive law</a:t>
            </a:r>
            <a:r>
              <a:rPr lang="en-US" dirty="0"/>
              <a:t>, or those of the </a:t>
            </a:r>
            <a:r>
              <a:rPr lang="en-US" b="1" u="sng" dirty="0"/>
              <a:t>'</a:t>
            </a:r>
            <a:r>
              <a:rPr lang="en-US" b="1" u="sng" dirty="0" err="1"/>
              <a:t>Soeshyant</a:t>
            </a:r>
            <a:r>
              <a:rPr lang="en-US" u="sng" dirty="0"/>
              <a:t>'</a:t>
            </a:r>
            <a:r>
              <a:rPr lang="en-US" dirty="0"/>
              <a:t> (merciful one), </a:t>
            </a:r>
            <a:r>
              <a:rPr lang="en-US" b="1" u="sng" dirty="0"/>
              <a:t>who are not yet born, who are to restore the world</a:t>
            </a:r>
            <a:r>
              <a:rPr lang="en-US" dirty="0"/>
              <a:t>." </a:t>
            </a:r>
          </a:p>
        </p:txBody>
      </p:sp>
      <p:sp>
        <p:nvSpPr>
          <p:cNvPr id="8" name="Footer Placeholder 7">
            <a:extLst>
              <a:ext uri="{FF2B5EF4-FFF2-40B4-BE49-F238E27FC236}">
                <a16:creationId xmlns:a16="http://schemas.microsoft.com/office/drawing/2014/main" id="{F373B64C-548B-49E2-8575-F3D3E1B28F9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F1F805EA-3577-4D6C-8599-FA937F8FC7F5}"/>
              </a:ext>
            </a:extLst>
          </p:cNvPr>
          <p:cNvSpPr>
            <a:spLocks noGrp="1"/>
          </p:cNvSpPr>
          <p:nvPr>
            <p:ph type="sldNum" sz="quarter" idx="12"/>
          </p:nvPr>
        </p:nvSpPr>
        <p:spPr/>
        <p:txBody>
          <a:bodyPr/>
          <a:lstStyle/>
          <a:p>
            <a:fld id="{9C34C810-059C-4551-8D0F-61E3E79FC1CC}" type="slidenum">
              <a:rPr lang="en-GB" smtClean="0"/>
              <a:t>36</a:t>
            </a:fld>
            <a:endParaRPr lang="en-GB"/>
          </a:p>
        </p:txBody>
      </p:sp>
    </p:spTree>
    <p:extLst>
      <p:ext uri="{BB962C8B-B14F-4D97-AF65-F5344CB8AC3E}">
        <p14:creationId xmlns:p14="http://schemas.microsoft.com/office/powerpoint/2010/main" val="1774624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3</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Prophecies in Zend </a:t>
            </a:r>
            <a:r>
              <a:rPr lang="en-US" dirty="0" err="1">
                <a:solidFill>
                  <a:srgbClr val="FFFFFF"/>
                </a:solidFill>
              </a:rPr>
              <a:t>Avesta</a:t>
            </a:r>
            <a:endParaRPr lang="en-US" dirty="0">
              <a:solidFill>
                <a:srgbClr val="FFFFFF"/>
              </a:solidFill>
            </a:endParaRPr>
          </a:p>
          <a:p>
            <a:r>
              <a:rPr lang="en-US" dirty="0"/>
              <a:t>(Prophecy of the one to stand against he idolaters)</a:t>
            </a:r>
          </a:p>
        </p:txBody>
      </p:sp>
    </p:spTree>
    <p:extLst>
      <p:ext uri="{BB962C8B-B14F-4D97-AF65-F5344CB8AC3E}">
        <p14:creationId xmlns:p14="http://schemas.microsoft.com/office/powerpoint/2010/main" val="2387148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838200" y="365125"/>
            <a:ext cx="10515600" cy="1846851"/>
          </a:xfrm>
        </p:spPr>
        <p:txBody>
          <a:bodyPr>
            <a:noAutofit/>
          </a:bodyPr>
          <a:lstStyle/>
          <a:p>
            <a:r>
              <a:rPr lang="en-US" b="1" dirty="0"/>
              <a:t>Farvardin </a:t>
            </a:r>
            <a:r>
              <a:rPr lang="en-US" b="1" dirty="0" err="1"/>
              <a:t>Yasht</a:t>
            </a:r>
            <a:r>
              <a:rPr lang="en-US" b="1" dirty="0"/>
              <a:t>., 28 : 129</a:t>
            </a:r>
            <a:endParaRPr lang="en-US"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1902823"/>
            <a:ext cx="10515600" cy="3731214"/>
          </a:xfrm>
        </p:spPr>
        <p:txBody>
          <a:bodyPr>
            <a:normAutofit/>
          </a:bodyPr>
          <a:lstStyle/>
          <a:p>
            <a:pPr marL="0" indent="0">
              <a:buNone/>
            </a:pPr>
            <a:r>
              <a:rPr lang="en-US" dirty="0"/>
              <a:t>"The most powerful amongst the Companions of the faithful, O </a:t>
            </a:r>
            <a:r>
              <a:rPr lang="en-US" dirty="0" err="1"/>
              <a:t>Zaratushtra</a:t>
            </a:r>
            <a:r>
              <a:rPr lang="en-US" dirty="0"/>
              <a:t>, are those of the men of the </a:t>
            </a:r>
            <a:r>
              <a:rPr lang="en-US" b="1" u="sng" dirty="0"/>
              <a:t>primitive law</a:t>
            </a:r>
            <a:r>
              <a:rPr lang="en-US" dirty="0"/>
              <a:t>, or those of the </a:t>
            </a:r>
            <a:r>
              <a:rPr lang="en-US" b="1" u="sng" dirty="0"/>
              <a:t>'</a:t>
            </a:r>
            <a:r>
              <a:rPr lang="en-US" b="1" u="sng" dirty="0" err="1"/>
              <a:t>Soeshyant</a:t>
            </a:r>
            <a:r>
              <a:rPr lang="en-US" u="sng" dirty="0"/>
              <a:t>'</a:t>
            </a:r>
            <a:r>
              <a:rPr lang="en-US" dirty="0"/>
              <a:t> (merciful one), </a:t>
            </a:r>
            <a:r>
              <a:rPr lang="en-US" b="1" u="sng" dirty="0"/>
              <a:t>who are not yet born, who are to restore the world</a:t>
            </a:r>
            <a:r>
              <a:rPr lang="en-US" dirty="0"/>
              <a:t>." </a:t>
            </a:r>
          </a:p>
        </p:txBody>
      </p:sp>
      <p:sp>
        <p:nvSpPr>
          <p:cNvPr id="8" name="Footer Placeholder 7">
            <a:extLst>
              <a:ext uri="{FF2B5EF4-FFF2-40B4-BE49-F238E27FC236}">
                <a16:creationId xmlns:a16="http://schemas.microsoft.com/office/drawing/2014/main" id="{DF447885-BECC-4A08-B222-7666CEB9782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63CD34B8-7B86-4C39-90BC-D7B75853ED19}"/>
              </a:ext>
            </a:extLst>
          </p:cNvPr>
          <p:cNvSpPr>
            <a:spLocks noGrp="1"/>
          </p:cNvSpPr>
          <p:nvPr>
            <p:ph type="sldNum" sz="quarter" idx="12"/>
          </p:nvPr>
        </p:nvSpPr>
        <p:spPr/>
        <p:txBody>
          <a:bodyPr/>
          <a:lstStyle/>
          <a:p>
            <a:fld id="{9C34C810-059C-4551-8D0F-61E3E79FC1CC}" type="slidenum">
              <a:rPr lang="en-GB" smtClean="0"/>
              <a:t>38</a:t>
            </a:fld>
            <a:endParaRPr lang="en-GB"/>
          </a:p>
        </p:txBody>
      </p:sp>
    </p:spTree>
    <p:extLst>
      <p:ext uri="{BB962C8B-B14F-4D97-AF65-F5344CB8AC3E}">
        <p14:creationId xmlns:p14="http://schemas.microsoft.com/office/powerpoint/2010/main" val="4235211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4</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fontScale="70000" lnSpcReduction="20000"/>
          </a:bodyPr>
          <a:lstStyle/>
          <a:p>
            <a:r>
              <a:rPr lang="en-US" dirty="0">
                <a:solidFill>
                  <a:srgbClr val="FFFFFF"/>
                </a:solidFill>
              </a:rPr>
              <a:t>Prophecies in Zend </a:t>
            </a:r>
            <a:r>
              <a:rPr lang="en-US" dirty="0" err="1">
                <a:solidFill>
                  <a:srgbClr val="FFFFFF"/>
                </a:solidFill>
              </a:rPr>
              <a:t>Avesta</a:t>
            </a:r>
            <a:endParaRPr lang="en-US" dirty="0">
              <a:solidFill>
                <a:srgbClr val="FFFFFF"/>
              </a:solidFill>
            </a:endParaRPr>
          </a:p>
          <a:p>
            <a:r>
              <a:rPr lang="en-US" dirty="0"/>
              <a:t>(Prophecy of the great companions of the promised prophet)</a:t>
            </a:r>
          </a:p>
        </p:txBody>
      </p:sp>
    </p:spTree>
    <p:extLst>
      <p:ext uri="{BB962C8B-B14F-4D97-AF65-F5344CB8AC3E}">
        <p14:creationId xmlns:p14="http://schemas.microsoft.com/office/powerpoint/2010/main" val="21971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CE27-7E61-41C6-8994-E65A51692194}"/>
              </a:ext>
            </a:extLst>
          </p:cNvPr>
          <p:cNvSpPr>
            <a:spLocks noGrp="1"/>
          </p:cNvSpPr>
          <p:nvPr>
            <p:ph type="title"/>
          </p:nvPr>
        </p:nvSpPr>
        <p:spPr/>
        <p:txBody>
          <a:bodyPr/>
          <a:lstStyle/>
          <a:p>
            <a:r>
              <a:rPr lang="en-US" dirty="0"/>
              <a:t>Contents to Lecture Series</a:t>
            </a:r>
          </a:p>
        </p:txBody>
      </p:sp>
      <p:sp>
        <p:nvSpPr>
          <p:cNvPr id="3" name="Content Placeholder 2">
            <a:extLst>
              <a:ext uri="{FF2B5EF4-FFF2-40B4-BE49-F238E27FC236}">
                <a16:creationId xmlns:a16="http://schemas.microsoft.com/office/drawing/2014/main" id="{8709AC40-BD51-4E2E-AC84-1427917F9FA2}"/>
              </a:ext>
            </a:extLst>
          </p:cNvPr>
          <p:cNvSpPr>
            <a:spLocks noGrp="1"/>
          </p:cNvSpPr>
          <p:nvPr>
            <p:ph idx="1"/>
          </p:nvPr>
        </p:nvSpPr>
        <p:spPr/>
        <p:txBody>
          <a:bodyPr/>
          <a:lstStyle/>
          <a:p>
            <a:pPr marL="0" indent="0">
              <a:buNone/>
            </a:pPr>
            <a:r>
              <a:rPr lang="en-US" strike="sngStrike" dirty="0"/>
              <a:t>PART 1	-	Introduction to Prophecies</a:t>
            </a:r>
          </a:p>
          <a:p>
            <a:pPr marL="0" indent="0">
              <a:buNone/>
            </a:pPr>
            <a:r>
              <a:rPr lang="en-US" strike="sngStrike" dirty="0"/>
              <a:t>PART 2	-	Muhammad (s) in Judeo-Christian Scriptures</a:t>
            </a:r>
          </a:p>
          <a:p>
            <a:pPr marL="0" indent="0">
              <a:buNone/>
            </a:pPr>
            <a:r>
              <a:rPr lang="en-US" strike="sngStrike" dirty="0"/>
              <a:t>PART 3	-	Muhammad (s) in Hindu Scriptures</a:t>
            </a:r>
          </a:p>
          <a:p>
            <a:pPr marL="0" indent="0">
              <a:buNone/>
            </a:pPr>
            <a:r>
              <a:rPr lang="en-US" b="1" dirty="0"/>
              <a:t>PART 4	-	Muhammad (s) in Zoroastrian &amp; Buddhist 				Scriptures</a:t>
            </a:r>
          </a:p>
        </p:txBody>
      </p:sp>
      <p:sp>
        <p:nvSpPr>
          <p:cNvPr id="8" name="Footer Placeholder 7">
            <a:extLst>
              <a:ext uri="{FF2B5EF4-FFF2-40B4-BE49-F238E27FC236}">
                <a16:creationId xmlns:a16="http://schemas.microsoft.com/office/drawing/2014/main" id="{8A785A92-087C-4874-BA64-5C3F1E27074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988D12AA-5FD7-4B13-8CB1-C7F477AF7263}"/>
              </a:ext>
            </a:extLst>
          </p:cNvPr>
          <p:cNvSpPr>
            <a:spLocks noGrp="1"/>
          </p:cNvSpPr>
          <p:nvPr>
            <p:ph type="sldNum" sz="quarter" idx="12"/>
          </p:nvPr>
        </p:nvSpPr>
        <p:spPr/>
        <p:txBody>
          <a:bodyPr/>
          <a:lstStyle/>
          <a:p>
            <a:fld id="{9C34C810-059C-4551-8D0F-61E3E79FC1CC}" type="slidenum">
              <a:rPr lang="en-GB" smtClean="0"/>
              <a:t>4</a:t>
            </a:fld>
            <a:endParaRPr lang="en-GB"/>
          </a:p>
        </p:txBody>
      </p:sp>
    </p:spTree>
    <p:extLst>
      <p:ext uri="{BB962C8B-B14F-4D97-AF65-F5344CB8AC3E}">
        <p14:creationId xmlns:p14="http://schemas.microsoft.com/office/powerpoint/2010/main" val="3482396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838200" y="365125"/>
            <a:ext cx="10515600" cy="1846851"/>
          </a:xfrm>
        </p:spPr>
        <p:txBody>
          <a:bodyPr>
            <a:noAutofit/>
          </a:bodyPr>
          <a:lstStyle/>
          <a:p>
            <a:r>
              <a:rPr lang="en-US" b="1" dirty="0" err="1"/>
              <a:t>Zamyad</a:t>
            </a:r>
            <a:r>
              <a:rPr lang="en-US" b="1" dirty="0"/>
              <a:t> </a:t>
            </a:r>
            <a:r>
              <a:rPr lang="en-US" b="1" dirty="0" err="1"/>
              <a:t>Yasht</a:t>
            </a:r>
            <a:r>
              <a:rPr lang="en-US" b="1" dirty="0"/>
              <a:t>, 95.</a:t>
            </a:r>
            <a:endParaRPr lang="en-US"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2340973"/>
            <a:ext cx="10515600" cy="3731214"/>
          </a:xfrm>
        </p:spPr>
        <p:txBody>
          <a:bodyPr>
            <a:normAutofit/>
          </a:bodyPr>
          <a:lstStyle/>
          <a:p>
            <a:pPr marL="0" indent="0">
              <a:buNone/>
            </a:pPr>
            <a:r>
              <a:rPr lang="en-US" dirty="0"/>
              <a:t>"AND there shall his friends come forward, the friends (companions) of </a:t>
            </a:r>
            <a:r>
              <a:rPr lang="en-US" dirty="0" err="1"/>
              <a:t>Astvat-ereta</a:t>
            </a:r>
            <a:r>
              <a:rPr lang="en-US" dirty="0"/>
              <a:t>, who are fiend-smiting, well-thinking, well-speaking, well-doing, </a:t>
            </a:r>
            <a:r>
              <a:rPr lang="en-US" b="1" dirty="0"/>
              <a:t>following the</a:t>
            </a:r>
            <a:r>
              <a:rPr lang="en-US" b="1" u="sng" dirty="0"/>
              <a:t> good law </a:t>
            </a:r>
            <a:r>
              <a:rPr lang="en-US" dirty="0"/>
              <a:t>and whose tongues have never uttered a word of falsehood" </a:t>
            </a:r>
          </a:p>
        </p:txBody>
      </p:sp>
      <p:sp>
        <p:nvSpPr>
          <p:cNvPr id="8" name="Footer Placeholder 7">
            <a:extLst>
              <a:ext uri="{FF2B5EF4-FFF2-40B4-BE49-F238E27FC236}">
                <a16:creationId xmlns:a16="http://schemas.microsoft.com/office/drawing/2014/main" id="{5D2FFFD1-A675-4A86-89B1-462F0048D6D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19D805DA-8BAB-48F6-B700-B20A159158A1}"/>
              </a:ext>
            </a:extLst>
          </p:cNvPr>
          <p:cNvSpPr>
            <a:spLocks noGrp="1"/>
          </p:cNvSpPr>
          <p:nvPr>
            <p:ph type="sldNum" sz="quarter" idx="12"/>
          </p:nvPr>
        </p:nvSpPr>
        <p:spPr/>
        <p:txBody>
          <a:bodyPr/>
          <a:lstStyle/>
          <a:p>
            <a:fld id="{9C34C810-059C-4551-8D0F-61E3E79FC1CC}" type="slidenum">
              <a:rPr lang="en-GB" smtClean="0"/>
              <a:t>40</a:t>
            </a:fld>
            <a:endParaRPr lang="en-GB"/>
          </a:p>
        </p:txBody>
      </p:sp>
    </p:spTree>
    <p:extLst>
      <p:ext uri="{BB962C8B-B14F-4D97-AF65-F5344CB8AC3E}">
        <p14:creationId xmlns:p14="http://schemas.microsoft.com/office/powerpoint/2010/main" val="3959631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5</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Prophecies in Zend </a:t>
            </a:r>
            <a:r>
              <a:rPr lang="en-US" dirty="0" err="1">
                <a:solidFill>
                  <a:srgbClr val="FFFFFF"/>
                </a:solidFill>
              </a:rPr>
              <a:t>Avesta</a:t>
            </a:r>
            <a:endParaRPr lang="en-US" dirty="0">
              <a:solidFill>
                <a:srgbClr val="FFFFFF"/>
              </a:solidFill>
            </a:endParaRPr>
          </a:p>
          <a:p>
            <a:r>
              <a:rPr lang="en-US" dirty="0"/>
              <a:t>(Prophecy of the fire cooling down)</a:t>
            </a:r>
          </a:p>
        </p:txBody>
      </p:sp>
    </p:spTree>
    <p:extLst>
      <p:ext uri="{BB962C8B-B14F-4D97-AF65-F5344CB8AC3E}">
        <p14:creationId xmlns:p14="http://schemas.microsoft.com/office/powerpoint/2010/main" val="2210087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C5EA-D4D4-4209-BC25-0EDB4FA27FCD}"/>
              </a:ext>
            </a:extLst>
          </p:cNvPr>
          <p:cNvSpPr>
            <a:spLocks noGrp="1"/>
          </p:cNvSpPr>
          <p:nvPr>
            <p:ph type="title"/>
          </p:nvPr>
        </p:nvSpPr>
        <p:spPr>
          <a:xfrm>
            <a:off x="838200" y="365125"/>
            <a:ext cx="10515600" cy="1846851"/>
          </a:xfrm>
        </p:spPr>
        <p:txBody>
          <a:bodyPr>
            <a:noAutofit/>
          </a:bodyPr>
          <a:lstStyle/>
          <a:p>
            <a:r>
              <a:rPr lang="en-US" b="1" dirty="0"/>
              <a:t>Atash </a:t>
            </a:r>
            <a:r>
              <a:rPr lang="en-US" b="1" dirty="0" err="1"/>
              <a:t>Nyayish</a:t>
            </a:r>
            <a:r>
              <a:rPr lang="en-US" b="1" dirty="0"/>
              <a:t> : 9 </a:t>
            </a:r>
            <a:endParaRPr lang="en-US" dirty="0"/>
          </a:p>
        </p:txBody>
      </p:sp>
      <p:sp>
        <p:nvSpPr>
          <p:cNvPr id="3" name="Content Placeholder 2">
            <a:extLst>
              <a:ext uri="{FF2B5EF4-FFF2-40B4-BE49-F238E27FC236}">
                <a16:creationId xmlns:a16="http://schemas.microsoft.com/office/drawing/2014/main" id="{7831AE35-E13A-4259-AD78-E2DF7E275EF3}"/>
              </a:ext>
            </a:extLst>
          </p:cNvPr>
          <p:cNvSpPr>
            <a:spLocks noGrp="1"/>
          </p:cNvSpPr>
          <p:nvPr>
            <p:ph idx="1"/>
          </p:nvPr>
        </p:nvSpPr>
        <p:spPr>
          <a:xfrm>
            <a:off x="838200" y="2340973"/>
            <a:ext cx="10515600" cy="3731214"/>
          </a:xfrm>
        </p:spPr>
        <p:txBody>
          <a:bodyPr>
            <a:normAutofit/>
          </a:bodyPr>
          <a:lstStyle/>
          <a:p>
            <a:pPr marL="0" indent="0">
              <a:buNone/>
            </a:pPr>
            <a:r>
              <a:rPr lang="en-US" dirty="0"/>
              <a:t>The prophet Zoroaster remarked : “Mayest thou burn in this house ! Mayest thou ever burn in this house ! Mayest thou blaze in this house! Mayest thou increase in this house ! Even for a long time, </a:t>
            </a:r>
            <a:r>
              <a:rPr lang="en-US" b="1" u="sng" dirty="0"/>
              <a:t>till the powerful restoration of the world</a:t>
            </a:r>
            <a:r>
              <a:rPr lang="en-US" dirty="0"/>
              <a:t>, till the time of the good, powerful restoration of the world."</a:t>
            </a:r>
          </a:p>
        </p:txBody>
      </p:sp>
      <p:sp>
        <p:nvSpPr>
          <p:cNvPr id="8" name="Footer Placeholder 7">
            <a:extLst>
              <a:ext uri="{FF2B5EF4-FFF2-40B4-BE49-F238E27FC236}">
                <a16:creationId xmlns:a16="http://schemas.microsoft.com/office/drawing/2014/main" id="{FCD74258-6A85-452B-B34D-BCA320DBBF9C}"/>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F8AD16A5-35E2-4094-9E0E-209067DC45BE}"/>
              </a:ext>
            </a:extLst>
          </p:cNvPr>
          <p:cNvSpPr>
            <a:spLocks noGrp="1"/>
          </p:cNvSpPr>
          <p:nvPr>
            <p:ph type="sldNum" sz="quarter" idx="12"/>
          </p:nvPr>
        </p:nvSpPr>
        <p:spPr/>
        <p:txBody>
          <a:bodyPr/>
          <a:lstStyle/>
          <a:p>
            <a:fld id="{9C34C810-059C-4551-8D0F-61E3E79FC1CC}" type="slidenum">
              <a:rPr lang="en-GB" smtClean="0"/>
              <a:t>42</a:t>
            </a:fld>
            <a:endParaRPr lang="en-GB"/>
          </a:p>
        </p:txBody>
      </p:sp>
    </p:spTree>
    <p:extLst>
      <p:ext uri="{BB962C8B-B14F-4D97-AF65-F5344CB8AC3E}">
        <p14:creationId xmlns:p14="http://schemas.microsoft.com/office/powerpoint/2010/main" val="3906814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dirty="0">
                <a:solidFill>
                  <a:srgbClr val="FFFFFF"/>
                </a:solidFill>
              </a:rPr>
              <a:t>+25</a:t>
            </a:r>
            <a:br>
              <a:rPr lang="en-GB" dirty="0">
                <a:solidFill>
                  <a:srgbClr val="FFFFFF"/>
                </a:solidFill>
              </a:rPr>
            </a:br>
            <a:r>
              <a:rPr lang="en-GB" dirty="0">
                <a:solidFill>
                  <a:srgbClr val="FFFFFF"/>
                </a:solidFill>
              </a:rPr>
              <a:t>Extra Prophecies</a:t>
            </a:r>
          </a:p>
        </p:txBody>
      </p:sp>
      <p:sp>
        <p:nvSpPr>
          <p:cNvPr id="3" name="Content Placeholder 2"/>
          <p:cNvSpPr>
            <a:spLocks noGrp="1"/>
          </p:cNvSpPr>
          <p:nvPr>
            <p:ph idx="1"/>
          </p:nvPr>
        </p:nvSpPr>
        <p:spPr>
          <a:xfrm>
            <a:off x="5548745" y="801866"/>
            <a:ext cx="6082110" cy="5230634"/>
          </a:xfrm>
        </p:spPr>
        <p:txBody>
          <a:bodyPr anchor="ctr">
            <a:normAutofit/>
          </a:bodyPr>
          <a:lstStyle/>
          <a:p>
            <a:pPr marL="0" indent="0">
              <a:buNone/>
            </a:pPr>
            <a:r>
              <a:rPr lang="en-US" dirty="0"/>
              <a:t>There are over </a:t>
            </a:r>
            <a:r>
              <a:rPr lang="en-US" b="1" dirty="0">
                <a:solidFill>
                  <a:srgbClr val="FF0000"/>
                </a:solidFill>
              </a:rPr>
              <a:t>25 statements </a:t>
            </a:r>
            <a:r>
              <a:rPr lang="en-US" dirty="0"/>
              <a:t>and prophecies other than the ones given that speak about the </a:t>
            </a:r>
            <a:r>
              <a:rPr lang="en-US" b="1" dirty="0" err="1"/>
              <a:t>Soeshyant</a:t>
            </a:r>
            <a:r>
              <a:rPr lang="en-US" dirty="0"/>
              <a:t> and </a:t>
            </a:r>
            <a:r>
              <a:rPr lang="en-US" b="1" dirty="0" err="1"/>
              <a:t>Astvat-ereta</a:t>
            </a:r>
            <a:r>
              <a:rPr lang="en-US" b="1" dirty="0"/>
              <a:t> </a:t>
            </a:r>
            <a:r>
              <a:rPr lang="en-US" dirty="0"/>
              <a:t>and the companions of this promised prophet to come. They praise him and talk highly of him and his companions.</a:t>
            </a:r>
            <a:endParaRPr lang="en-US" b="1" dirty="0"/>
          </a:p>
        </p:txBody>
      </p:sp>
      <p:sp>
        <p:nvSpPr>
          <p:cNvPr id="8" name="Footer Placeholder 7">
            <a:extLst>
              <a:ext uri="{FF2B5EF4-FFF2-40B4-BE49-F238E27FC236}">
                <a16:creationId xmlns:a16="http://schemas.microsoft.com/office/drawing/2014/main" id="{16564863-BB96-4AFE-A8E1-5004EE9E2C8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68E69891-CCB9-47C3-B921-11E404DF1411}"/>
              </a:ext>
            </a:extLst>
          </p:cNvPr>
          <p:cNvSpPr>
            <a:spLocks noGrp="1"/>
          </p:cNvSpPr>
          <p:nvPr>
            <p:ph type="sldNum" sz="quarter" idx="12"/>
          </p:nvPr>
        </p:nvSpPr>
        <p:spPr/>
        <p:txBody>
          <a:bodyPr/>
          <a:lstStyle/>
          <a:p>
            <a:fld id="{9C34C810-059C-4551-8D0F-61E3E79FC1CC}" type="slidenum">
              <a:rPr lang="en-GB" smtClean="0"/>
              <a:t>43</a:t>
            </a:fld>
            <a:endParaRPr lang="en-GB"/>
          </a:p>
        </p:txBody>
      </p:sp>
    </p:spTree>
    <p:extLst>
      <p:ext uri="{BB962C8B-B14F-4D97-AF65-F5344CB8AC3E}">
        <p14:creationId xmlns:p14="http://schemas.microsoft.com/office/powerpoint/2010/main" val="60032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DB7A-2DEA-4AF3-9469-293F0F3BC15E}"/>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A51C772A-E65D-4DA0-A22C-E784714E62A5}"/>
              </a:ext>
            </a:extLst>
          </p:cNvPr>
          <p:cNvSpPr>
            <a:spLocks noGrp="1"/>
          </p:cNvSpPr>
          <p:nvPr>
            <p:ph idx="1"/>
          </p:nvPr>
        </p:nvSpPr>
        <p:spPr/>
        <p:txBody>
          <a:bodyPr>
            <a:normAutofit/>
          </a:bodyPr>
          <a:lstStyle/>
          <a:p>
            <a:pPr lvl="1"/>
            <a:r>
              <a:rPr lang="en-US" dirty="0"/>
              <a:t>Abdul Haque </a:t>
            </a:r>
            <a:r>
              <a:rPr lang="en-US" dirty="0" err="1"/>
              <a:t>Vidyarthi</a:t>
            </a:r>
            <a:r>
              <a:rPr lang="en-US" dirty="0"/>
              <a:t>. (1940). </a:t>
            </a:r>
            <a:r>
              <a:rPr lang="en-US" i="1" dirty="0"/>
              <a:t>Mohammad in world scriptures</a:t>
            </a:r>
            <a:r>
              <a:rPr lang="en-US" dirty="0"/>
              <a:t>. Lahore: Dar-ul-</a:t>
            </a:r>
            <a:r>
              <a:rPr lang="en-US" dirty="0" err="1"/>
              <a:t>Kutub</a:t>
            </a:r>
            <a:r>
              <a:rPr lang="en-US" dirty="0"/>
              <a:t> Islamia.</a:t>
            </a:r>
          </a:p>
          <a:p>
            <a:pPr lvl="1"/>
            <a:r>
              <a:rPr lang="en-US" dirty="0"/>
              <a:t>Buddha in the Quran? – Shaykh Hamza Yusuf</a:t>
            </a:r>
          </a:p>
          <a:p>
            <a:pPr lvl="1"/>
            <a:r>
              <a:rPr lang="en-US" dirty="0">
                <a:hlinkClick r:id="rId2"/>
              </a:rPr>
              <a:t>http://www.avesta.org/ka/yt13sbe.htm</a:t>
            </a:r>
            <a:endParaRPr lang="en-US" dirty="0"/>
          </a:p>
          <a:p>
            <a:pPr lvl="1"/>
            <a:r>
              <a:rPr lang="en-US" dirty="0">
                <a:hlinkClick r:id="rId3"/>
              </a:rPr>
              <a:t>https://www.islamawareness.net/Zoroastrianism/scriptures.html</a:t>
            </a:r>
            <a:endParaRPr lang="en-US" dirty="0"/>
          </a:p>
          <a:p>
            <a:pPr lvl="1"/>
            <a:r>
              <a:rPr lang="en-US" dirty="0">
                <a:hlinkClick r:id="rId4"/>
              </a:rPr>
              <a:t>http://www.cyberistan.org/islamic/parsi1.html</a:t>
            </a:r>
            <a:endParaRPr lang="en-US" dirty="0">
              <a:hlinkClick r:id="rId5"/>
            </a:endParaRPr>
          </a:p>
          <a:p>
            <a:pPr lvl="1"/>
            <a:r>
              <a:rPr lang="en-US" dirty="0">
                <a:hlinkClick r:id="rId5"/>
              </a:rPr>
              <a:t>https://www.sacred-texts.com/hin/</a:t>
            </a:r>
            <a:endParaRPr lang="en-US" dirty="0"/>
          </a:p>
        </p:txBody>
      </p:sp>
      <p:sp>
        <p:nvSpPr>
          <p:cNvPr id="9" name="Footer Placeholder 8">
            <a:extLst>
              <a:ext uri="{FF2B5EF4-FFF2-40B4-BE49-F238E27FC236}">
                <a16:creationId xmlns:a16="http://schemas.microsoft.com/office/drawing/2014/main" id="{01781064-F1FF-4C53-8CE4-74205F21310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10" name="Slide Number Placeholder 9">
            <a:extLst>
              <a:ext uri="{FF2B5EF4-FFF2-40B4-BE49-F238E27FC236}">
                <a16:creationId xmlns:a16="http://schemas.microsoft.com/office/drawing/2014/main" id="{95140AFC-F531-4848-9CD3-335D44AC9FBE}"/>
              </a:ext>
            </a:extLst>
          </p:cNvPr>
          <p:cNvSpPr>
            <a:spLocks noGrp="1"/>
          </p:cNvSpPr>
          <p:nvPr>
            <p:ph type="sldNum" sz="quarter" idx="12"/>
          </p:nvPr>
        </p:nvSpPr>
        <p:spPr/>
        <p:txBody>
          <a:bodyPr/>
          <a:lstStyle/>
          <a:p>
            <a:fld id="{9C34C810-059C-4551-8D0F-61E3E79FC1CC}" type="slidenum">
              <a:rPr lang="en-GB" smtClean="0"/>
              <a:t>44</a:t>
            </a:fld>
            <a:endParaRPr lang="en-GB"/>
          </a:p>
        </p:txBody>
      </p:sp>
    </p:spTree>
    <p:extLst>
      <p:ext uri="{BB962C8B-B14F-4D97-AF65-F5344CB8AC3E}">
        <p14:creationId xmlns:p14="http://schemas.microsoft.com/office/powerpoint/2010/main" val="249705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6296E0-4F16-45D6-83A8-07939A3296A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END OF PART 4</a:t>
            </a:r>
          </a:p>
        </p:txBody>
      </p:sp>
      <p:sp>
        <p:nvSpPr>
          <p:cNvPr id="7" name="Footer Placeholder 6">
            <a:extLst>
              <a:ext uri="{FF2B5EF4-FFF2-40B4-BE49-F238E27FC236}">
                <a16:creationId xmlns:a16="http://schemas.microsoft.com/office/drawing/2014/main" id="{A4916C52-D02A-4533-B408-7ED2C6D2283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E1236E25-FAD2-41D5-894D-4A597BA8ED8E}"/>
              </a:ext>
            </a:extLst>
          </p:cNvPr>
          <p:cNvSpPr>
            <a:spLocks noGrp="1"/>
          </p:cNvSpPr>
          <p:nvPr>
            <p:ph type="sldNum" sz="quarter" idx="12"/>
          </p:nvPr>
        </p:nvSpPr>
        <p:spPr/>
        <p:txBody>
          <a:bodyPr/>
          <a:lstStyle/>
          <a:p>
            <a:fld id="{9C34C810-059C-4551-8D0F-61E3E79FC1CC}" type="slidenum">
              <a:rPr lang="en-GB" smtClean="0"/>
              <a:t>45</a:t>
            </a:fld>
            <a:endParaRPr lang="en-GB"/>
          </a:p>
        </p:txBody>
      </p:sp>
    </p:spTree>
    <p:extLst>
      <p:ext uri="{BB962C8B-B14F-4D97-AF65-F5344CB8AC3E}">
        <p14:creationId xmlns:p14="http://schemas.microsoft.com/office/powerpoint/2010/main" val="344081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4a:</a:t>
            </a:r>
          </a:p>
          <a:p>
            <a:r>
              <a:rPr lang="en-GB" sz="5400" b="1" dirty="0">
                <a:solidFill>
                  <a:schemeClr val="bg1"/>
                </a:solidFill>
              </a:rPr>
              <a:t>Prophet Muhammad (saw) in </a:t>
            </a:r>
          </a:p>
          <a:p>
            <a:r>
              <a:rPr lang="en-GB" sz="5400" b="1" dirty="0">
                <a:solidFill>
                  <a:schemeClr val="bg1"/>
                </a:solidFill>
              </a:rPr>
              <a:t>Buddhist Scriptures</a:t>
            </a:r>
          </a:p>
        </p:txBody>
      </p:sp>
    </p:spTree>
    <p:extLst>
      <p:ext uri="{BB962C8B-B14F-4D97-AF65-F5344CB8AC3E}">
        <p14:creationId xmlns:p14="http://schemas.microsoft.com/office/powerpoint/2010/main" val="313451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 name="Rectangle 164">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9" name="Freeform: Shape 168">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F5EB73BC-E990-4620-A624-FC31D4437CE0}"/>
              </a:ext>
            </a:extLst>
          </p:cNvPr>
          <p:cNvSpPr>
            <a:spLocks noGrp="1"/>
          </p:cNvSpPr>
          <p:nvPr>
            <p:ph type="ctrTitle"/>
          </p:nvPr>
        </p:nvSpPr>
        <p:spPr>
          <a:xfrm>
            <a:off x="1116701" y="2452526"/>
            <a:ext cx="4248318" cy="1952947"/>
          </a:xfrm>
          <a:noFill/>
        </p:spPr>
        <p:txBody>
          <a:bodyPr anchor="ctr">
            <a:normAutofit/>
          </a:bodyPr>
          <a:lstStyle/>
          <a:p>
            <a:r>
              <a:rPr lang="en-US" sz="3600" dirty="0">
                <a:solidFill>
                  <a:srgbClr val="080808"/>
                </a:solidFill>
              </a:rPr>
              <a:t>Introduction</a:t>
            </a:r>
          </a:p>
        </p:txBody>
      </p:sp>
      <p:sp>
        <p:nvSpPr>
          <p:cNvPr id="6" name="Subtitle 5">
            <a:extLst>
              <a:ext uri="{FF2B5EF4-FFF2-40B4-BE49-F238E27FC236}">
                <a16:creationId xmlns:a16="http://schemas.microsoft.com/office/drawing/2014/main" id="{7F5C9879-31DC-4F0C-B8CC-5B2D68FA11EA}"/>
              </a:ext>
            </a:extLst>
          </p:cNvPr>
          <p:cNvSpPr>
            <a:spLocks noGrp="1"/>
          </p:cNvSpPr>
          <p:nvPr>
            <p:ph type="subTitle" idx="1"/>
          </p:nvPr>
        </p:nvSpPr>
        <p:spPr>
          <a:xfrm>
            <a:off x="1991745" y="4557900"/>
            <a:ext cx="2442690" cy="915772"/>
          </a:xfrm>
          <a:noFill/>
        </p:spPr>
        <p:txBody>
          <a:bodyPr>
            <a:normAutofit/>
          </a:bodyPr>
          <a:lstStyle/>
          <a:p>
            <a:endParaRPr lang="en-US" sz="2000">
              <a:solidFill>
                <a:srgbClr val="080808"/>
              </a:solidFill>
            </a:endParaRPr>
          </a:p>
        </p:txBody>
      </p:sp>
      <p:sp>
        <p:nvSpPr>
          <p:cNvPr id="171" name="Isosceles Triangle 170">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uddha gautama">
            <a:extLst>
              <a:ext uri="{FF2B5EF4-FFF2-40B4-BE49-F238E27FC236}">
                <a16:creationId xmlns:a16="http://schemas.microsoft.com/office/drawing/2014/main" id="{8FD0F33D-3968-4F42-8FEC-EA1164BA8911}"/>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2" b="25439"/>
          <a:stretch/>
        </p:blipFill>
        <p:spPr bwMode="auto">
          <a:xfrm>
            <a:off x="7483303" y="1350438"/>
            <a:ext cx="4160520" cy="4160520"/>
          </a:xfrm>
          <a:custGeom>
            <a:avLst/>
            <a:gdLst/>
            <a:ahLst/>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Image result for buddha gautama">
            <a:extLst>
              <a:ext uri="{FF2B5EF4-FFF2-40B4-BE49-F238E27FC236}">
                <a16:creationId xmlns:a16="http://schemas.microsoft.com/office/drawing/2014/main" id="{4254E39E-6FEE-4C85-98E3-6A73637F4C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92" r="8541" b="1"/>
          <a:stretch/>
        </p:blipFill>
        <p:spPr bwMode="auto">
          <a:xfrm>
            <a:off x="5403344" y="3414344"/>
            <a:ext cx="4160519" cy="3443657"/>
          </a:xfrm>
          <a:custGeom>
            <a:avLst/>
            <a:gdLst/>
            <a:ahLst/>
            <a:cxnLst/>
            <a:rect l="l" t="t" r="r" b="b"/>
            <a:pathLst>
              <a:path w="4160519" h="3443657">
                <a:moveTo>
                  <a:pt x="2080260" y="0"/>
                </a:moveTo>
                <a:lnTo>
                  <a:pt x="4160519" y="2078563"/>
                </a:lnTo>
                <a:lnTo>
                  <a:pt x="2794310" y="3443657"/>
                </a:lnTo>
                <a:lnTo>
                  <a:pt x="1366210" y="3443657"/>
                </a:lnTo>
                <a:lnTo>
                  <a:pt x="0" y="2078563"/>
                </a:lnTo>
                <a:close/>
              </a:path>
            </a:pathLst>
          </a:custGeom>
          <a:noFill/>
          <a:extLst>
            <a:ext uri="{909E8E84-426E-40DD-AFC4-6F175D3DCCD1}">
              <a14:hiddenFill xmlns:a14="http://schemas.microsoft.com/office/drawing/2010/main">
                <a:solidFill>
                  <a:srgbClr val="FFFFFF"/>
                </a:solidFill>
              </a14:hiddenFill>
            </a:ext>
          </a:extLst>
        </p:spPr>
      </p:pic>
      <p:pic>
        <p:nvPicPr>
          <p:cNvPr id="9" name="Picture 6" descr="Image result for buddhists">
            <a:extLst>
              <a:ext uri="{FF2B5EF4-FFF2-40B4-BE49-F238E27FC236}">
                <a16:creationId xmlns:a16="http://schemas.microsoft.com/office/drawing/2014/main" id="{417B4299-94A4-468B-BCB3-7FF175E67F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71" r="13025"/>
          <a:stretch/>
        </p:blipFill>
        <p:spPr bwMode="auto">
          <a:xfrm>
            <a:off x="5403343" y="213"/>
            <a:ext cx="4160520" cy="3447288"/>
          </a:xfrm>
          <a:custGeom>
            <a:avLst/>
            <a:gdLst/>
            <a:ahLst/>
            <a:cxnLst/>
            <a:rect l="l" t="t" r="r" b="b"/>
            <a:pathLst>
              <a:path w="4160520" h="3430293">
                <a:moveTo>
                  <a:pt x="1352836" y="0"/>
                </a:moveTo>
                <a:lnTo>
                  <a:pt x="2807685" y="0"/>
                </a:lnTo>
                <a:lnTo>
                  <a:pt x="4160520" y="1351732"/>
                </a:lnTo>
                <a:lnTo>
                  <a:pt x="2080261" y="3430293"/>
                </a:lnTo>
                <a:lnTo>
                  <a:pt x="0" y="1351732"/>
                </a:lnTo>
                <a:close/>
              </a:path>
            </a:pathLst>
          </a:custGeom>
          <a:noFill/>
          <a:extLst>
            <a:ext uri="{909E8E84-426E-40DD-AFC4-6F175D3DCCD1}">
              <a14:hiddenFill xmlns:a14="http://schemas.microsoft.com/office/drawing/2010/main">
                <a:solidFill>
                  <a:srgbClr val="FFFFFF"/>
                </a:solidFill>
              </a14:hiddenFill>
            </a:ext>
          </a:extLst>
        </p:spPr>
      </p:pic>
      <p:sp>
        <p:nvSpPr>
          <p:cNvPr id="179" name="Isosceles Triangle 178">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80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mage result for buddhist scriptures">
            <a:extLst>
              <a:ext uri="{FF2B5EF4-FFF2-40B4-BE49-F238E27FC236}">
                <a16:creationId xmlns:a16="http://schemas.microsoft.com/office/drawing/2014/main" id="{C9CED023-8988-4F55-B37C-241BF0726B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983" b="2"/>
          <a:stretch/>
        </p:blipFill>
        <p:spPr bwMode="auto">
          <a:xfrm>
            <a:off x="4476307" y="595421"/>
            <a:ext cx="7715693" cy="565843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4" name="Title 3">
            <a:extLst>
              <a:ext uri="{FF2B5EF4-FFF2-40B4-BE49-F238E27FC236}">
                <a16:creationId xmlns:a16="http://schemas.microsoft.com/office/drawing/2014/main" id="{77658ED2-6572-4B9A-9AF2-AE2FC43A8B3F}"/>
              </a:ext>
            </a:extLst>
          </p:cNvPr>
          <p:cNvSpPr>
            <a:spLocks noGrp="1"/>
          </p:cNvSpPr>
          <p:nvPr>
            <p:ph type="ctrTitle"/>
          </p:nvPr>
        </p:nvSpPr>
        <p:spPr>
          <a:xfrm>
            <a:off x="804484" y="2546823"/>
            <a:ext cx="3948269" cy="2383844"/>
          </a:xfrm>
        </p:spPr>
        <p:txBody>
          <a:bodyPr anchor="t">
            <a:normAutofit/>
          </a:bodyPr>
          <a:lstStyle/>
          <a:p>
            <a:pPr algn="l"/>
            <a:r>
              <a:rPr lang="en-US" sz="4400">
                <a:solidFill>
                  <a:srgbClr val="000000"/>
                </a:solidFill>
              </a:rPr>
              <a:t>The Buddhist Scriptures</a:t>
            </a:r>
            <a:endParaRPr lang="en-US" sz="4400" dirty="0">
              <a:solidFill>
                <a:srgbClr val="000000"/>
              </a:solidFill>
            </a:endParaRPr>
          </a:p>
        </p:txBody>
      </p:sp>
      <p:sp>
        <p:nvSpPr>
          <p:cNvPr id="5" name="Subtitle 4">
            <a:extLst>
              <a:ext uri="{FF2B5EF4-FFF2-40B4-BE49-F238E27FC236}">
                <a16:creationId xmlns:a16="http://schemas.microsoft.com/office/drawing/2014/main" id="{97055BA7-3BF3-41DD-8283-90E2BCC4E53D}"/>
              </a:ext>
            </a:extLst>
          </p:cNvPr>
          <p:cNvSpPr>
            <a:spLocks noGrp="1"/>
          </p:cNvSpPr>
          <p:nvPr>
            <p:ph type="subTitle" idx="1"/>
          </p:nvPr>
        </p:nvSpPr>
        <p:spPr>
          <a:xfrm>
            <a:off x="804788" y="1485718"/>
            <a:ext cx="3745947" cy="1061105"/>
          </a:xfrm>
        </p:spPr>
        <p:txBody>
          <a:bodyPr anchor="b">
            <a:normAutofit/>
          </a:bodyPr>
          <a:lstStyle/>
          <a:p>
            <a:pPr algn="l"/>
            <a:r>
              <a:rPr lang="en-US" sz="1800" b="1" dirty="0">
                <a:solidFill>
                  <a:srgbClr val="000000"/>
                </a:solidFill>
              </a:rPr>
              <a:t>Introduction</a:t>
            </a:r>
          </a:p>
        </p:txBody>
      </p:sp>
    </p:spTree>
    <p:extLst>
      <p:ext uri="{BB962C8B-B14F-4D97-AF65-F5344CB8AC3E}">
        <p14:creationId xmlns:p14="http://schemas.microsoft.com/office/powerpoint/2010/main" val="197989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9D17-A74E-4E76-8CE2-2F4DA866EB87}"/>
              </a:ext>
            </a:extLst>
          </p:cNvPr>
          <p:cNvSpPr>
            <a:spLocks noGrp="1"/>
          </p:cNvSpPr>
          <p:nvPr>
            <p:ph type="title"/>
          </p:nvPr>
        </p:nvSpPr>
        <p:spPr>
          <a:xfrm>
            <a:off x="610875" y="1019175"/>
            <a:ext cx="10515600" cy="1325563"/>
          </a:xfrm>
        </p:spPr>
        <p:txBody>
          <a:bodyPr/>
          <a:lstStyle/>
          <a:p>
            <a:pPr algn="ctr"/>
            <a:r>
              <a:rPr lang="en-US" dirty="0"/>
              <a:t>Buddhist Scriptures</a:t>
            </a:r>
          </a:p>
        </p:txBody>
      </p:sp>
      <p:cxnSp>
        <p:nvCxnSpPr>
          <p:cNvPr id="5" name="Straight Arrow Connector 4">
            <a:extLst>
              <a:ext uri="{FF2B5EF4-FFF2-40B4-BE49-F238E27FC236}">
                <a16:creationId xmlns:a16="http://schemas.microsoft.com/office/drawing/2014/main" id="{24D5D963-21D8-4757-A97A-E731F65C12D9}"/>
              </a:ext>
            </a:extLst>
          </p:cNvPr>
          <p:cNvCxnSpPr>
            <a:cxnSpLocks/>
          </p:cNvCxnSpPr>
          <p:nvPr/>
        </p:nvCxnSpPr>
        <p:spPr>
          <a:xfrm flipH="1">
            <a:off x="3576086" y="2049713"/>
            <a:ext cx="1761423" cy="815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B0B78E02-C173-4AB5-82C5-5BEDB794D2AF}"/>
              </a:ext>
            </a:extLst>
          </p:cNvPr>
          <p:cNvSpPr txBox="1">
            <a:spLocks/>
          </p:cNvSpPr>
          <p:nvPr/>
        </p:nvSpPr>
        <p:spPr>
          <a:xfrm>
            <a:off x="449505" y="2839629"/>
            <a:ext cx="3603229" cy="841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FF0000"/>
                </a:solidFill>
              </a:rPr>
              <a:t>Vinaya </a:t>
            </a:r>
            <a:r>
              <a:rPr lang="en-US" b="1" dirty="0" err="1">
                <a:solidFill>
                  <a:srgbClr val="FF0000"/>
                </a:solidFill>
              </a:rPr>
              <a:t>Pitaka</a:t>
            </a:r>
            <a:endParaRPr lang="en-US" sz="1600" b="1" dirty="0">
              <a:solidFill>
                <a:srgbClr val="FF0000"/>
              </a:solidFill>
            </a:endParaRPr>
          </a:p>
          <a:p>
            <a:pPr marL="0" indent="0" algn="ctr">
              <a:buFont typeface="Arial" panose="020B0604020202020204" pitchFamily="34" charset="0"/>
              <a:buNone/>
            </a:pPr>
            <a:r>
              <a:rPr lang="en-US" sz="1050" dirty="0">
                <a:solidFill>
                  <a:srgbClr val="FF0000"/>
                </a:solidFill>
              </a:rPr>
              <a:t>Rules and disciplines </a:t>
            </a:r>
          </a:p>
        </p:txBody>
      </p:sp>
      <p:cxnSp>
        <p:nvCxnSpPr>
          <p:cNvPr id="15" name="Straight Arrow Connector 14">
            <a:extLst>
              <a:ext uri="{FF2B5EF4-FFF2-40B4-BE49-F238E27FC236}">
                <a16:creationId xmlns:a16="http://schemas.microsoft.com/office/drawing/2014/main" id="{36C1114B-93F5-4137-A823-D736A2F9C1AE}"/>
              </a:ext>
            </a:extLst>
          </p:cNvPr>
          <p:cNvCxnSpPr>
            <a:cxnSpLocks/>
          </p:cNvCxnSpPr>
          <p:nvPr/>
        </p:nvCxnSpPr>
        <p:spPr>
          <a:xfrm>
            <a:off x="6267953" y="2110748"/>
            <a:ext cx="2342145" cy="8207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2836A4-24BA-4041-BD5F-5E9B5D9A5B52}"/>
              </a:ext>
            </a:extLst>
          </p:cNvPr>
          <p:cNvSpPr txBox="1">
            <a:spLocks/>
          </p:cNvSpPr>
          <p:nvPr/>
        </p:nvSpPr>
        <p:spPr>
          <a:xfrm>
            <a:off x="7576419" y="2980700"/>
            <a:ext cx="3786905" cy="82071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000" b="1" dirty="0" err="1">
                <a:solidFill>
                  <a:srgbClr val="FF0000"/>
                </a:solidFill>
              </a:rPr>
              <a:t>Abidhamma</a:t>
            </a:r>
            <a:r>
              <a:rPr lang="en-US" sz="7000" b="1" dirty="0">
                <a:solidFill>
                  <a:srgbClr val="FF0000"/>
                </a:solidFill>
              </a:rPr>
              <a:t> </a:t>
            </a:r>
            <a:r>
              <a:rPr lang="en-US" sz="7000" b="1" dirty="0" err="1">
                <a:solidFill>
                  <a:srgbClr val="FF0000"/>
                </a:solidFill>
              </a:rPr>
              <a:t>Pitaka</a:t>
            </a:r>
            <a:endParaRPr lang="en-US" sz="7000" b="1" dirty="0">
              <a:solidFill>
                <a:srgbClr val="FF0000"/>
              </a:solidFill>
            </a:endParaRPr>
          </a:p>
          <a:p>
            <a:pPr marL="0" indent="0" algn="ctr">
              <a:buNone/>
            </a:pPr>
            <a:r>
              <a:rPr lang="en-US" dirty="0">
                <a:solidFill>
                  <a:srgbClr val="FF0000"/>
                </a:solidFill>
              </a:rPr>
              <a:t>(That which is remembered)</a:t>
            </a:r>
          </a:p>
          <a:p>
            <a:pPr marL="0" indent="0" algn="ctr">
              <a:buFont typeface="Arial" panose="020B0604020202020204" pitchFamily="34" charset="0"/>
              <a:buNone/>
            </a:pPr>
            <a:endParaRPr lang="en-US" b="1" dirty="0">
              <a:solidFill>
                <a:srgbClr val="FF0000"/>
              </a:solidFill>
            </a:endParaRPr>
          </a:p>
        </p:txBody>
      </p:sp>
      <p:sp>
        <p:nvSpPr>
          <p:cNvPr id="27" name="Content Placeholder 2">
            <a:extLst>
              <a:ext uri="{FF2B5EF4-FFF2-40B4-BE49-F238E27FC236}">
                <a16:creationId xmlns:a16="http://schemas.microsoft.com/office/drawing/2014/main" id="{D517F66E-478E-4C2C-8D96-CBB5B8FAC360}"/>
              </a:ext>
            </a:extLst>
          </p:cNvPr>
          <p:cNvSpPr txBox="1">
            <a:spLocks/>
          </p:cNvSpPr>
          <p:nvPr/>
        </p:nvSpPr>
        <p:spPr>
          <a:xfrm>
            <a:off x="2750000" y="4795246"/>
            <a:ext cx="6270232"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err="1"/>
              <a:t>Digha</a:t>
            </a:r>
            <a:r>
              <a:rPr lang="en-US" sz="1400" b="1" dirty="0"/>
              <a:t>         </a:t>
            </a:r>
            <a:r>
              <a:rPr lang="en-US" sz="1400" b="1" dirty="0" err="1"/>
              <a:t>Majjhima</a:t>
            </a:r>
            <a:r>
              <a:rPr lang="en-US" sz="1400" b="1" dirty="0"/>
              <a:t>      </a:t>
            </a:r>
            <a:r>
              <a:rPr lang="en-US" sz="1400" b="1" dirty="0" err="1"/>
              <a:t>Samyutta</a:t>
            </a:r>
            <a:r>
              <a:rPr lang="en-US" sz="1400" b="1" dirty="0"/>
              <a:t>       </a:t>
            </a:r>
            <a:r>
              <a:rPr lang="en-US" sz="1400" b="1" dirty="0" err="1"/>
              <a:t>Angutta</a:t>
            </a:r>
            <a:r>
              <a:rPr lang="en-US" sz="1400" b="1" dirty="0"/>
              <a:t>     Shorter texts   </a:t>
            </a:r>
          </a:p>
        </p:txBody>
      </p:sp>
      <p:cxnSp>
        <p:nvCxnSpPr>
          <p:cNvPr id="44" name="Straight Arrow Connector 43">
            <a:extLst>
              <a:ext uri="{FF2B5EF4-FFF2-40B4-BE49-F238E27FC236}">
                <a16:creationId xmlns:a16="http://schemas.microsoft.com/office/drawing/2014/main" id="{985B18BA-005B-4DC4-A575-F5AE7DF0888C}"/>
              </a:ext>
            </a:extLst>
          </p:cNvPr>
          <p:cNvCxnSpPr>
            <a:cxnSpLocks/>
          </p:cNvCxnSpPr>
          <p:nvPr/>
        </p:nvCxnSpPr>
        <p:spPr>
          <a:xfrm flipH="1">
            <a:off x="3641780" y="3728663"/>
            <a:ext cx="1445802" cy="10465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4D81792-458F-4BF2-A324-5E4923993DCD}"/>
              </a:ext>
            </a:extLst>
          </p:cNvPr>
          <p:cNvCxnSpPr>
            <a:cxnSpLocks/>
          </p:cNvCxnSpPr>
          <p:nvPr/>
        </p:nvCxnSpPr>
        <p:spPr>
          <a:xfrm flipH="1">
            <a:off x="4627545" y="3719711"/>
            <a:ext cx="919251" cy="10755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4B6D252-824A-44D8-B7B5-82180559FA99}"/>
              </a:ext>
            </a:extLst>
          </p:cNvPr>
          <p:cNvCxnSpPr>
            <a:cxnSpLocks/>
          </p:cNvCxnSpPr>
          <p:nvPr/>
        </p:nvCxnSpPr>
        <p:spPr>
          <a:xfrm>
            <a:off x="5829258" y="2081514"/>
            <a:ext cx="39417" cy="8499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2DC70741-D59F-4F86-B38B-77B465A5F776}"/>
              </a:ext>
            </a:extLst>
          </p:cNvPr>
          <p:cNvSpPr txBox="1">
            <a:spLocks/>
          </p:cNvSpPr>
          <p:nvPr/>
        </p:nvSpPr>
        <p:spPr>
          <a:xfrm>
            <a:off x="3973190" y="2897479"/>
            <a:ext cx="3603229" cy="841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FF0000"/>
                </a:solidFill>
              </a:rPr>
              <a:t>Sutta </a:t>
            </a:r>
            <a:r>
              <a:rPr lang="en-US" b="1" dirty="0" err="1">
                <a:solidFill>
                  <a:srgbClr val="FF0000"/>
                </a:solidFill>
              </a:rPr>
              <a:t>Pitaka</a:t>
            </a:r>
            <a:endParaRPr lang="en-US" sz="1600" b="1" dirty="0">
              <a:solidFill>
                <a:srgbClr val="FF0000"/>
              </a:solidFill>
            </a:endParaRPr>
          </a:p>
          <a:p>
            <a:pPr marL="0" indent="0" algn="ctr">
              <a:buFont typeface="Arial" panose="020B0604020202020204" pitchFamily="34" charset="0"/>
              <a:buNone/>
            </a:pPr>
            <a:r>
              <a:rPr lang="en-US" sz="1050" dirty="0">
                <a:solidFill>
                  <a:srgbClr val="FF0000"/>
                </a:solidFill>
              </a:rPr>
              <a:t>Teachings and Dharma</a:t>
            </a:r>
          </a:p>
        </p:txBody>
      </p:sp>
      <p:cxnSp>
        <p:nvCxnSpPr>
          <p:cNvPr id="31" name="Straight Arrow Connector 30">
            <a:extLst>
              <a:ext uri="{FF2B5EF4-FFF2-40B4-BE49-F238E27FC236}">
                <a16:creationId xmlns:a16="http://schemas.microsoft.com/office/drawing/2014/main" id="{6C35D2DD-7EFE-40EA-9647-68AE13725E3D}"/>
              </a:ext>
            </a:extLst>
          </p:cNvPr>
          <p:cNvCxnSpPr>
            <a:cxnSpLocks/>
          </p:cNvCxnSpPr>
          <p:nvPr/>
        </p:nvCxnSpPr>
        <p:spPr>
          <a:xfrm flipH="1">
            <a:off x="5673656" y="3728663"/>
            <a:ext cx="284731" cy="11244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A02D707-717D-44FB-84E0-DAABC920D04D}"/>
              </a:ext>
            </a:extLst>
          </p:cNvPr>
          <p:cNvCxnSpPr>
            <a:cxnSpLocks/>
          </p:cNvCxnSpPr>
          <p:nvPr/>
        </p:nvCxnSpPr>
        <p:spPr>
          <a:xfrm>
            <a:off x="6394112" y="3739074"/>
            <a:ext cx="329650" cy="103614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41CB999-FC14-4A6E-902A-7AC6654F056D}"/>
              </a:ext>
            </a:extLst>
          </p:cNvPr>
          <p:cNvCxnSpPr>
            <a:cxnSpLocks/>
          </p:cNvCxnSpPr>
          <p:nvPr/>
        </p:nvCxnSpPr>
        <p:spPr>
          <a:xfrm>
            <a:off x="6878499" y="3599038"/>
            <a:ext cx="777464" cy="118176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FA03604-D8A9-4E76-8720-5355CC98D515}"/>
              </a:ext>
            </a:extLst>
          </p:cNvPr>
          <p:cNvCxnSpPr>
            <a:cxnSpLocks/>
          </p:cNvCxnSpPr>
          <p:nvPr/>
        </p:nvCxnSpPr>
        <p:spPr>
          <a:xfrm>
            <a:off x="9929907" y="3752828"/>
            <a:ext cx="72646" cy="14222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04E4699A-ABC1-4F3D-BD57-5171FDB09977}"/>
              </a:ext>
            </a:extLst>
          </p:cNvPr>
          <p:cNvSpPr txBox="1">
            <a:spLocks/>
          </p:cNvSpPr>
          <p:nvPr/>
        </p:nvSpPr>
        <p:spPr>
          <a:xfrm>
            <a:off x="8920009" y="5236134"/>
            <a:ext cx="2341378" cy="7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Consists of 7 books</a:t>
            </a:r>
          </a:p>
        </p:txBody>
      </p:sp>
      <p:sp>
        <p:nvSpPr>
          <p:cNvPr id="8" name="Footer Placeholder 7">
            <a:extLst>
              <a:ext uri="{FF2B5EF4-FFF2-40B4-BE49-F238E27FC236}">
                <a16:creationId xmlns:a16="http://schemas.microsoft.com/office/drawing/2014/main" id="{C84D5CDF-3FE4-4015-BACA-860282563D5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55CBC804-F30A-4656-AB9F-66DDCFFF4880}"/>
              </a:ext>
            </a:extLst>
          </p:cNvPr>
          <p:cNvSpPr>
            <a:spLocks noGrp="1"/>
          </p:cNvSpPr>
          <p:nvPr>
            <p:ph type="sldNum" sz="quarter" idx="12"/>
          </p:nvPr>
        </p:nvSpPr>
        <p:spPr/>
        <p:txBody>
          <a:bodyPr/>
          <a:lstStyle/>
          <a:p>
            <a:fld id="{9C34C810-059C-4551-8D0F-61E3E79FC1CC}" type="slidenum">
              <a:rPr lang="en-GB" smtClean="0"/>
              <a:t>8</a:t>
            </a:fld>
            <a:endParaRPr lang="en-GB"/>
          </a:p>
        </p:txBody>
      </p:sp>
    </p:spTree>
    <p:extLst>
      <p:ext uri="{BB962C8B-B14F-4D97-AF65-F5344CB8AC3E}">
        <p14:creationId xmlns:p14="http://schemas.microsoft.com/office/powerpoint/2010/main" val="350255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565100" y="2119746"/>
            <a:ext cx="4805996" cy="3221181"/>
          </a:xfrm>
        </p:spPr>
        <p:txBody>
          <a:bodyPr vert="horz" lIns="91440" tIns="45720" rIns="91440" bIns="45720" rtlCol="0" anchor="t">
            <a:normAutofit/>
          </a:bodyPr>
          <a:lstStyle/>
          <a:p>
            <a:endParaRPr lang="en-US" sz="2800" dirty="0">
              <a:solidFill>
                <a:srgbClr val="000000"/>
              </a:solidFill>
            </a:endParaRPr>
          </a:p>
        </p:txBody>
      </p:sp>
      <p:sp>
        <p:nvSpPr>
          <p:cNvPr id="7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Related image">
            <a:extLst>
              <a:ext uri="{FF2B5EF4-FFF2-40B4-BE49-F238E27FC236}">
                <a16:creationId xmlns:a16="http://schemas.microsoft.com/office/drawing/2014/main" id="{E683AB86-06D3-440B-898A-751A8068204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6363" r="24757"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30B5E93-9A12-4306-B5C3-8A24051CECA3}"/>
              </a:ext>
            </a:extLst>
          </p:cNvPr>
          <p:cNvSpPr txBox="1">
            <a:spLocks/>
          </p:cNvSpPr>
          <p:nvPr/>
        </p:nvSpPr>
        <p:spPr>
          <a:xfrm>
            <a:off x="6558173" y="1299058"/>
            <a:ext cx="4805996" cy="6197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000" b="1" dirty="0"/>
              <a:t>Prophecies of Muhammad (saw) in the Buddhist Scriptures</a:t>
            </a:r>
            <a:endParaRPr lang="en-US" sz="1600" b="1" dirty="0">
              <a:solidFill>
                <a:srgbClr val="000000"/>
              </a:solidFill>
            </a:endParaRPr>
          </a:p>
        </p:txBody>
      </p:sp>
      <p:sp>
        <p:nvSpPr>
          <p:cNvPr id="8" name="Footer Placeholder 7">
            <a:extLst>
              <a:ext uri="{FF2B5EF4-FFF2-40B4-BE49-F238E27FC236}">
                <a16:creationId xmlns:a16="http://schemas.microsoft.com/office/drawing/2014/main" id="{946109C8-75E0-4033-A830-641D7230251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70B3E719-8141-4FC1-B974-1A238E3A381F}"/>
              </a:ext>
            </a:extLst>
          </p:cNvPr>
          <p:cNvSpPr>
            <a:spLocks noGrp="1"/>
          </p:cNvSpPr>
          <p:nvPr>
            <p:ph type="sldNum" sz="quarter" idx="12"/>
          </p:nvPr>
        </p:nvSpPr>
        <p:spPr/>
        <p:txBody>
          <a:bodyPr/>
          <a:lstStyle/>
          <a:p>
            <a:fld id="{9C34C810-059C-4551-8D0F-61E3E79FC1CC}" type="slidenum">
              <a:rPr lang="en-GB" smtClean="0"/>
              <a:t>9</a:t>
            </a:fld>
            <a:endParaRPr lang="en-GB"/>
          </a:p>
        </p:txBody>
      </p:sp>
    </p:spTree>
    <p:extLst>
      <p:ext uri="{BB962C8B-B14F-4D97-AF65-F5344CB8AC3E}">
        <p14:creationId xmlns:p14="http://schemas.microsoft.com/office/powerpoint/2010/main" val="3686130995"/>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2103</Words>
  <Application>Microsoft Office PowerPoint</Application>
  <PresentationFormat>Widescreen</PresentationFormat>
  <Paragraphs>214</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Trajan Pro</vt:lpstr>
      <vt:lpstr>Trebuchet MS</vt:lpstr>
      <vt:lpstr>Office Theme</vt:lpstr>
      <vt:lpstr>PowerPoint Presentation</vt:lpstr>
      <vt:lpstr>Disclaimer</vt:lpstr>
      <vt:lpstr>PowerPoint Presentation</vt:lpstr>
      <vt:lpstr>Contents to Lecture Series</vt:lpstr>
      <vt:lpstr>PowerPoint Presentation</vt:lpstr>
      <vt:lpstr>Introduction</vt:lpstr>
      <vt:lpstr>The Buddhist Scriptures</vt:lpstr>
      <vt:lpstr>Buddhist Scriptures</vt:lpstr>
      <vt:lpstr>PowerPoint Presentation</vt:lpstr>
      <vt:lpstr>Prophecy 1</vt:lpstr>
      <vt:lpstr>Chakkavatti Sinhnad Suttanta D. III, 76: </vt:lpstr>
      <vt:lpstr>Prophecy 2</vt:lpstr>
      <vt:lpstr>Sacred Books of the East volume 35 pg. 225: </vt:lpstr>
      <vt:lpstr>Prophecy 3</vt:lpstr>
      <vt:lpstr>Gospel of Buddha by Carus pg. 217 and 218 (From Ceylon sources):</vt:lpstr>
      <vt:lpstr>Analysis of the Prophecies (1-3)</vt:lpstr>
      <vt:lpstr>Prophecy 4</vt:lpstr>
      <vt:lpstr>Gospel of Buddha by Carus pg. 217 and 218 (From Ceylon sources):</vt:lpstr>
      <vt:lpstr>Analysis of the Prophecies (1-3)</vt:lpstr>
      <vt:lpstr>Most successful person/leader in his mission</vt:lpstr>
      <vt:lpstr>Prophecy 5</vt:lpstr>
      <vt:lpstr>  Sacred Books of the East, volume 11, pg. 36 Maha-Parinibbana Sutta chapter 2 verse 32:</vt:lpstr>
      <vt:lpstr>Prophecy 6</vt:lpstr>
      <vt:lpstr>Sacred Books of the East volume 11 pg. 97 Maha-Parinibbana Sutta Chapter 5 verse 36:</vt:lpstr>
      <vt:lpstr>Prophecy 7</vt:lpstr>
      <vt:lpstr>Gospel of Buddha by Carus pg. 214:</vt:lpstr>
      <vt:lpstr>According to Gautam Buddha, following are the six criteria for identifying a Buddha:</vt:lpstr>
      <vt:lpstr>Analysis of the Prophecy</vt:lpstr>
      <vt:lpstr>PowerPoint Presentation</vt:lpstr>
      <vt:lpstr>PowerPoint Presentation</vt:lpstr>
      <vt:lpstr>Zoroastrian Scriptures</vt:lpstr>
      <vt:lpstr>Zoroaster, Zarathustra, Zarantuštra…… </vt:lpstr>
      <vt:lpstr>Prophecy 1</vt:lpstr>
      <vt:lpstr>Epistle of Sasan 1</vt:lpstr>
      <vt:lpstr>Prophecy 2</vt:lpstr>
      <vt:lpstr>Farvardin Yasht. 13 :17.</vt:lpstr>
      <vt:lpstr>Prophecy 3</vt:lpstr>
      <vt:lpstr>Farvardin Yasht., 28 : 129</vt:lpstr>
      <vt:lpstr>Prophecy 4</vt:lpstr>
      <vt:lpstr>Zamyad Yasht, 95.</vt:lpstr>
      <vt:lpstr>Prophecy 5</vt:lpstr>
      <vt:lpstr>Atash Nyayish : 9 </vt:lpstr>
      <vt:lpstr>+25 Extra Prophecies</vt:lpstr>
      <vt:lpstr>References</vt:lpstr>
      <vt:lpstr>END OF PART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Moneeb Minhas</dc:creator>
  <cp:lastModifiedBy>Moneeb Minhas</cp:lastModifiedBy>
  <cp:revision>20</cp:revision>
  <dcterms:created xsi:type="dcterms:W3CDTF">2020-02-27T08:55:28Z</dcterms:created>
  <dcterms:modified xsi:type="dcterms:W3CDTF">2020-03-29T12:27:46Z</dcterms:modified>
</cp:coreProperties>
</file>