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323" r:id="rId3"/>
    <p:sldId id="268" r:id="rId4"/>
    <p:sldId id="269" r:id="rId5"/>
    <p:sldId id="258" r:id="rId6"/>
    <p:sldId id="267" r:id="rId7"/>
    <p:sldId id="259" r:id="rId8"/>
    <p:sldId id="257" r:id="rId9"/>
    <p:sldId id="260" r:id="rId10"/>
    <p:sldId id="290" r:id="rId11"/>
    <p:sldId id="299" r:id="rId12"/>
    <p:sldId id="291" r:id="rId13"/>
    <p:sldId id="300" r:id="rId14"/>
    <p:sldId id="283" r:id="rId15"/>
    <p:sldId id="303" r:id="rId16"/>
    <p:sldId id="302" r:id="rId17"/>
    <p:sldId id="305" r:id="rId18"/>
    <p:sldId id="306" r:id="rId19"/>
    <p:sldId id="307" r:id="rId20"/>
    <p:sldId id="308" r:id="rId21"/>
    <p:sldId id="309" r:id="rId22"/>
    <p:sldId id="310" r:id="rId23"/>
    <p:sldId id="311" r:id="rId24"/>
    <p:sldId id="312" r:id="rId25"/>
    <p:sldId id="313" r:id="rId26"/>
    <p:sldId id="314" r:id="rId27"/>
    <p:sldId id="316" r:id="rId28"/>
    <p:sldId id="315" r:id="rId29"/>
    <p:sldId id="317" r:id="rId30"/>
    <p:sldId id="318" r:id="rId31"/>
    <p:sldId id="319" r:id="rId32"/>
    <p:sldId id="320" r:id="rId33"/>
    <p:sldId id="296" r:id="rId34"/>
    <p:sldId id="322" r:id="rId35"/>
    <p:sldId id="297" r:id="rId36"/>
    <p:sldId id="324" r:id="rId37"/>
    <p:sldId id="326" r:id="rId38"/>
    <p:sldId id="325" r:id="rId39"/>
    <p:sldId id="270" r:id="rId40"/>
    <p:sldId id="277" r:id="rId41"/>
    <p:sldId id="278" r:id="rId42"/>
    <p:sldId id="271" r:id="rId43"/>
    <p:sldId id="328" r:id="rId44"/>
    <p:sldId id="327" r:id="rId45"/>
    <p:sldId id="329" r:id="rId46"/>
    <p:sldId id="330" r:id="rId47"/>
    <p:sldId id="333" r:id="rId48"/>
    <p:sldId id="273" r:id="rId49"/>
    <p:sldId id="274" r:id="rId50"/>
    <p:sldId id="279" r:id="rId51"/>
    <p:sldId id="294" r:id="rId52"/>
    <p:sldId id="332" r:id="rId53"/>
    <p:sldId id="295" r:id="rId54"/>
    <p:sldId id="288" r:id="rId55"/>
    <p:sldId id="275" r:id="rId56"/>
    <p:sldId id="289" r:id="rId57"/>
    <p:sldId id="280" r:id="rId58"/>
    <p:sldId id="284" r:id="rId59"/>
    <p:sldId id="285" r:id="rId60"/>
    <p:sldId id="287" r:id="rId61"/>
    <p:sldId id="286" r:id="rId62"/>
    <p:sldId id="292" r:id="rId63"/>
    <p:sldId id="29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00" autoAdjust="0"/>
    <p:restoredTop sz="94660"/>
  </p:normalViewPr>
  <p:slideViewPr>
    <p:cSldViewPr snapToGrid="0">
      <p:cViewPr varScale="1">
        <p:scale>
          <a:sx n="103" d="100"/>
          <a:sy n="103" d="100"/>
        </p:scale>
        <p:origin x="88" y="116"/>
      </p:cViewPr>
      <p:guideLst/>
    </p:cSldViewPr>
  </p:slideViewPr>
  <p:notesTextViewPr>
    <p:cViewPr>
      <p:scale>
        <a:sx n="1" d="1"/>
        <a:sy n="1" d="1"/>
      </p:scale>
      <p:origin x="0" y="0"/>
    </p:cViewPr>
  </p:notesTextViewPr>
  <p:notesViewPr>
    <p:cSldViewPr snapToGrid="0">
      <p:cViewPr varScale="1">
        <p:scale>
          <a:sx n="80" d="100"/>
          <a:sy n="80" d="100"/>
        </p:scale>
        <p:origin x="1880" y="4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000B9D-FA2A-45C5-B7C3-FC9F320F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9053C5-FC80-473D-BB4B-116858EEB1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C370F3-F6AC-4C75-B9F3-1C99E7083FD4}" type="datetimeFigureOut">
              <a:rPr lang="en-US" smtClean="0"/>
              <a:t>3/29/2020</a:t>
            </a:fld>
            <a:endParaRPr lang="en-US"/>
          </a:p>
        </p:txBody>
      </p:sp>
      <p:sp>
        <p:nvSpPr>
          <p:cNvPr id="4" name="Footer Placeholder 3">
            <a:extLst>
              <a:ext uri="{FF2B5EF4-FFF2-40B4-BE49-F238E27FC236}">
                <a16:creationId xmlns:a16="http://schemas.microsoft.com/office/drawing/2014/main" id="{944B8B99-A1F2-42B0-AF22-F933FFE7DC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CC4A78-1D02-4A31-B879-0F891946CE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4443D9-8DEB-4729-BBFA-A2578613E4FF}" type="slidenum">
              <a:rPr lang="en-US" smtClean="0"/>
              <a:t>‹#›</a:t>
            </a:fld>
            <a:endParaRPr lang="en-US"/>
          </a:p>
        </p:txBody>
      </p:sp>
    </p:spTree>
    <p:extLst>
      <p:ext uri="{BB962C8B-B14F-4D97-AF65-F5344CB8AC3E}">
        <p14:creationId xmlns:p14="http://schemas.microsoft.com/office/powerpoint/2010/main" val="2784371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971C-2613-4F7A-9BB7-D9FBE45CDCC3}" type="datetimeFigureOut">
              <a:rPr lang="en-US" smtClean="0"/>
              <a:t>3/29/2020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E5BED-79CE-4F68-86B6-DDCE03006528}" type="slidenum">
              <a:rPr lang="en-US" smtClean="0"/>
              <a:t>‹#›</a:t>
            </a:fld>
            <a:endParaRPr lang="en-US"/>
          </a:p>
        </p:txBody>
      </p:sp>
    </p:spTree>
    <p:extLst>
      <p:ext uri="{BB962C8B-B14F-4D97-AF65-F5344CB8AC3E}">
        <p14:creationId xmlns:p14="http://schemas.microsoft.com/office/powerpoint/2010/main" val="406664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a:t>
            </a:fld>
            <a:endParaRPr lang="en-GB"/>
          </a:p>
        </p:txBody>
      </p:sp>
    </p:spTree>
    <p:extLst>
      <p:ext uri="{BB962C8B-B14F-4D97-AF65-F5344CB8AC3E}">
        <p14:creationId xmlns:p14="http://schemas.microsoft.com/office/powerpoint/2010/main" val="382571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1C6555B4-35A8-44BE-BCFB-2B8352AE3619}" type="datetime1">
              <a:rPr lang="en-GB" smtClean="0"/>
              <a:t>29/03/2020</a:t>
            </a:fld>
            <a:endParaRPr lang="en-GB" dirty="0"/>
          </a:p>
        </p:txBody>
      </p:sp>
      <p:sp>
        <p:nvSpPr>
          <p:cNvPr id="5" name="Footer Placeholder 4"/>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54920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E90F2654-25C8-48C1-9C5C-A8FE90966ED1}" type="datetime1">
              <a:rPr lang="en-GB" smtClean="0"/>
              <a:t>29/03/2020</a:t>
            </a:fld>
            <a:endParaRPr lang="en-GB" dirty="0"/>
          </a:p>
        </p:txBody>
      </p:sp>
      <p:sp>
        <p:nvSpPr>
          <p:cNvPr id="5" name="Footer Placeholder 4"/>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2879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17B89E70-EDA3-4ABD-9BF5-3BE23E75011A}" type="datetime1">
              <a:rPr lang="en-GB" smtClean="0"/>
              <a:t>29/03/2020</a:t>
            </a:fld>
            <a:endParaRPr lang="en-GB" dirty="0"/>
          </a:p>
        </p:txBody>
      </p:sp>
      <p:sp>
        <p:nvSpPr>
          <p:cNvPr id="5" name="Footer Placeholder 4"/>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631348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8751-8AD4-43A4-9F90-CC3E318AC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99383F-169E-42C2-A0D4-38A9BC7E287F}"/>
              </a:ext>
            </a:extLst>
          </p:cNvPr>
          <p:cNvSpPr>
            <a:spLocks noGrp="1"/>
          </p:cNvSpPr>
          <p:nvPr>
            <p:ph type="dt" sz="half" idx="10"/>
          </p:nvPr>
        </p:nvSpPr>
        <p:spPr/>
        <p:txBody>
          <a:bodyPr/>
          <a:lstStyle/>
          <a:p>
            <a:fld id="{67ECC865-BB7D-4E1E-A00B-F620440C808F}" type="datetime1">
              <a:rPr lang="en-GB" smtClean="0"/>
              <a:t>29/03/2020</a:t>
            </a:fld>
            <a:endParaRPr lang="en-GB" dirty="0"/>
          </a:p>
        </p:txBody>
      </p:sp>
      <p:sp>
        <p:nvSpPr>
          <p:cNvPr id="4" name="Footer Placeholder 3">
            <a:extLst>
              <a:ext uri="{FF2B5EF4-FFF2-40B4-BE49-F238E27FC236}">
                <a16:creationId xmlns:a16="http://schemas.microsoft.com/office/drawing/2014/main" id="{47E81138-23CE-4FFA-A951-DFB8510CCA4A}"/>
              </a:ext>
            </a:extLst>
          </p:cNvPr>
          <p:cNvSpPr>
            <a:spLocks noGrp="1"/>
          </p:cNvSpPr>
          <p:nvPr>
            <p:ph type="ftr" sz="quarter" idx="11"/>
          </p:nvPr>
        </p:nvSpPr>
        <p:spPr/>
        <p:txBody>
          <a:bodyPr/>
          <a:lstStyle/>
          <a:p>
            <a:r>
              <a:rPr lang="en-GB" sz="700" dirty="0"/>
              <a:t>This presentation was researched and compiled by:</a:t>
            </a:r>
            <a:br>
              <a:rPr lang="en-GB" sz="800" dirty="0"/>
            </a:br>
            <a:r>
              <a:rPr lang="en-GB" dirty="0"/>
              <a:t>MONEEB MINHAS</a:t>
            </a:r>
          </a:p>
        </p:txBody>
      </p:sp>
      <p:sp>
        <p:nvSpPr>
          <p:cNvPr id="5" name="Slide Number Placeholder 4">
            <a:extLst>
              <a:ext uri="{FF2B5EF4-FFF2-40B4-BE49-F238E27FC236}">
                <a16:creationId xmlns:a16="http://schemas.microsoft.com/office/drawing/2014/main" id="{03C7FDB3-15D3-4E16-B234-9C89E5AE12A3}"/>
              </a:ext>
            </a:extLst>
          </p:cNvPr>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34057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BF83D7-4AC7-4A36-852B-221A5B2751BB}"/>
              </a:ext>
            </a:extLst>
          </p:cNvPr>
          <p:cNvSpPr>
            <a:spLocks noGrp="1"/>
          </p:cNvSpPr>
          <p:nvPr>
            <p:ph type="dt" sz="half" idx="10"/>
          </p:nvPr>
        </p:nvSpPr>
        <p:spPr/>
        <p:txBody>
          <a:bodyPr/>
          <a:lstStyle/>
          <a:p>
            <a:fld id="{44229E3C-554D-49B2-9B46-384A94C71476}" type="datetime1">
              <a:rPr lang="en-GB" smtClean="0"/>
              <a:t>29/03/2020</a:t>
            </a:fld>
            <a:endParaRPr lang="en-GB" dirty="0"/>
          </a:p>
        </p:txBody>
      </p:sp>
      <p:sp>
        <p:nvSpPr>
          <p:cNvPr id="8" name="Footer Placeholder 7">
            <a:extLst>
              <a:ext uri="{FF2B5EF4-FFF2-40B4-BE49-F238E27FC236}">
                <a16:creationId xmlns:a16="http://schemas.microsoft.com/office/drawing/2014/main" id="{C5E46896-3512-4663-9AA4-F4E333DAAB1B}"/>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9" name="Slide Number Placeholder 8">
            <a:extLst>
              <a:ext uri="{FF2B5EF4-FFF2-40B4-BE49-F238E27FC236}">
                <a16:creationId xmlns:a16="http://schemas.microsoft.com/office/drawing/2014/main" id="{1D65156B-7040-40C2-93E2-AC874916C52C}"/>
              </a:ext>
            </a:extLst>
          </p:cNvPr>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75081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CDA06A86-8366-46AD-93E6-FF54BAF7E8D2}" type="datetime1">
              <a:rPr lang="en-GB" smtClean="0"/>
              <a:t>29/03/2020</a:t>
            </a:fld>
            <a:endParaRPr lang="en-GB" dirty="0"/>
          </a:p>
        </p:txBody>
      </p:sp>
      <p:sp>
        <p:nvSpPr>
          <p:cNvPr id="5" name="Footer Placeholder 4"/>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65723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DC09FFB1-99AB-494D-8425-F913DF481C6F}" type="datetime1">
              <a:rPr lang="en-GB" smtClean="0"/>
              <a:t>29/03/2020</a:t>
            </a:fld>
            <a:endParaRPr lang="en-GB" dirty="0"/>
          </a:p>
        </p:txBody>
      </p:sp>
      <p:sp>
        <p:nvSpPr>
          <p:cNvPr id="6" name="Footer Placeholder 5"/>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64801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5F6C093F-2C88-4EFD-93D9-2557BF543D29}" type="datetime1">
              <a:rPr lang="en-GB" smtClean="0"/>
              <a:t>29/03/2020</a:t>
            </a:fld>
            <a:endParaRPr lang="en-GB" dirty="0"/>
          </a:p>
        </p:txBody>
      </p:sp>
      <p:sp>
        <p:nvSpPr>
          <p:cNvPr id="8" name="Footer Placeholder 7"/>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9" name="Slide Number Placeholder 8"/>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14087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3D6B44D-9278-4A9D-8F3E-32F1072D431B}" type="datetime1">
              <a:rPr lang="en-GB" smtClean="0"/>
              <a:t>29/03/2020</a:t>
            </a:fld>
            <a:endParaRPr lang="en-GB" dirty="0"/>
          </a:p>
        </p:txBody>
      </p:sp>
      <p:sp>
        <p:nvSpPr>
          <p:cNvPr id="4" name="Footer Placeholder 3"/>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5" name="Slide Number Placeholder 4"/>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31417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75EE49D-730E-4904-9224-871F0CE37AE1}" type="datetime1">
              <a:rPr lang="en-GB" smtClean="0"/>
              <a:t>29/03/2020</a:t>
            </a:fld>
            <a:endParaRPr lang="en-GB" dirty="0"/>
          </a:p>
        </p:txBody>
      </p:sp>
      <p:sp>
        <p:nvSpPr>
          <p:cNvPr id="3" name="Footer Placeholder 2"/>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4" name="Slide Number Placeholder 3"/>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31147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C0406B45-D41F-4ACE-8BF7-39C32783A5E2}" type="datetime1">
              <a:rPr lang="en-GB" smtClean="0"/>
              <a:t>29/03/2020</a:t>
            </a:fld>
            <a:endParaRPr lang="en-GB" dirty="0"/>
          </a:p>
        </p:txBody>
      </p:sp>
      <p:sp>
        <p:nvSpPr>
          <p:cNvPr id="6" name="Footer Placeholder 5"/>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427849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F7B5A63E-7372-47FC-8377-FC4C06636FA4}" type="datetime1">
              <a:rPr lang="en-GB" smtClean="0"/>
              <a:t>29/03/2020</a:t>
            </a:fld>
            <a:endParaRPr lang="en-GB" dirty="0"/>
          </a:p>
        </p:txBody>
      </p:sp>
      <p:sp>
        <p:nvSpPr>
          <p:cNvPr id="6" name="Footer Placeholder 5"/>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27154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latin typeface="Trajan Pro" panose="02020502050506020301" pitchFamily="18" charset="0"/>
              </a:defRPr>
            </a:lvl1pPr>
          </a:lstStyle>
          <a:p>
            <a:fld id="{7C0530B4-BCEC-4856-97CC-1F1F89C39C34}" type="datetime1">
              <a:rPr lang="en-GB" smtClean="0"/>
              <a:t>29/03/2020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latin typeface="Trajan Pro" panose="02020502050506020301" pitchFamily="18" charset="0"/>
              </a:defRPr>
            </a:lvl1pPr>
          </a:lstStyle>
          <a:p>
            <a:r>
              <a:rPr lang="en-GB" sz="700"/>
              <a:t>This presentation was researched and compiled by:</a:t>
            </a:r>
            <a:br>
              <a:rPr lang="en-GB" sz="800"/>
            </a:br>
            <a:r>
              <a:rPr lang="en-GB"/>
              <a:t>MONEEB MINHAS</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4C810-059C-4551-8D0F-61E3E79FC1CC}" type="slidenum">
              <a:rPr lang="en-GB" smtClean="0"/>
              <a:t>‹#›</a:t>
            </a:fld>
            <a:endParaRPr lang="en-GB"/>
          </a:p>
        </p:txBody>
      </p:sp>
    </p:spTree>
    <p:extLst>
      <p:ext uri="{BB962C8B-B14F-4D97-AF65-F5344CB8AC3E}">
        <p14:creationId xmlns:p14="http://schemas.microsoft.com/office/powerpoint/2010/main" val="407611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https://www.youtube.com/embed/wqwkGnMSJAI"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youtube.com/watch?v=-_gF_maxocY"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watch?v=hfLJmJSrpp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446205" y="49401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0" b="1" dirty="0">
                <a:solidFill>
                  <a:srgbClr val="00B050"/>
                </a:solidFill>
              </a:rPr>
              <a:t>Muhammad</a:t>
            </a:r>
            <a:r>
              <a:rPr lang="en-GB" sz="2000" b="1" dirty="0">
                <a:solidFill>
                  <a:srgbClr val="00B050"/>
                </a:solidFill>
              </a:rPr>
              <a:t>(saw) </a:t>
            </a:r>
            <a:r>
              <a:rPr lang="en-GB" sz="8000" b="1" dirty="0">
                <a:solidFill>
                  <a:schemeClr val="bg1"/>
                </a:solidFill>
              </a:rPr>
              <a:t>in World Scriptures</a:t>
            </a:r>
          </a:p>
        </p:txBody>
      </p:sp>
      <p:sp>
        <p:nvSpPr>
          <p:cNvPr id="7" name="Subtitle 2"/>
          <p:cNvSpPr>
            <a:spLocks noGrp="1"/>
          </p:cNvSpPr>
          <p:nvPr/>
        </p:nvSpPr>
        <p:spPr>
          <a:xfrm>
            <a:off x="1393578" y="2960535"/>
            <a:ext cx="9144000" cy="35241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b="1" dirty="0">
                <a:solidFill>
                  <a:schemeClr val="bg1"/>
                </a:solidFill>
              </a:rPr>
              <a:t>The Study of Prophecies in world religious scriptures</a:t>
            </a:r>
          </a:p>
          <a:p>
            <a:endParaRPr lang="en-GB" sz="3200" dirty="0">
              <a:solidFill>
                <a:schemeClr val="accent1"/>
              </a:solidFill>
            </a:endParaRPr>
          </a:p>
          <a:p>
            <a:endParaRPr lang="en-GB" sz="3200" dirty="0">
              <a:solidFill>
                <a:schemeClr val="accent1"/>
              </a:solidFill>
            </a:endParaRPr>
          </a:p>
          <a:p>
            <a:endParaRPr lang="en-GB" sz="3200" dirty="0">
              <a:solidFill>
                <a:schemeClr val="accent1"/>
              </a:solidFill>
            </a:endParaRPr>
          </a:p>
          <a:p>
            <a:r>
              <a:rPr lang="en-GB" sz="3200" dirty="0">
                <a:solidFill>
                  <a:schemeClr val="accent1"/>
                </a:solidFill>
              </a:rPr>
              <a:t>By: Moneeb Minhas</a:t>
            </a:r>
          </a:p>
          <a:p>
            <a:endParaRPr lang="en-GB" dirty="0">
              <a:solidFill>
                <a:schemeClr val="bg1"/>
              </a:solidFill>
            </a:endParaRPr>
          </a:p>
        </p:txBody>
      </p:sp>
      <p:pic>
        <p:nvPicPr>
          <p:cNvPr id="1032" name="Picture 8" descr="Image result for muhammad arabic png">
            <a:extLst>
              <a:ext uri="{FF2B5EF4-FFF2-40B4-BE49-F238E27FC236}">
                <a16:creationId xmlns:a16="http://schemas.microsoft.com/office/drawing/2014/main" id="{552B3714-2233-4843-A261-DBF6929240C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37" t="7220" r="21892" b="7307"/>
          <a:stretch/>
        </p:blipFill>
        <p:spPr bwMode="auto">
          <a:xfrm>
            <a:off x="5318174" y="4003622"/>
            <a:ext cx="1400061" cy="14379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FE40487C-D846-49CE-B114-3EF0DBDF2899}"/>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6BFAF670-53D8-414E-B35B-4FF502F1F69F}"/>
              </a:ext>
            </a:extLst>
          </p:cNvPr>
          <p:cNvSpPr>
            <a:spLocks noGrp="1"/>
          </p:cNvSpPr>
          <p:nvPr>
            <p:ph type="sldNum" sz="quarter" idx="12"/>
          </p:nvPr>
        </p:nvSpPr>
        <p:spPr/>
        <p:txBody>
          <a:bodyPr/>
          <a:lstStyle/>
          <a:p>
            <a:fld id="{9C34C810-059C-4551-8D0F-61E3E79FC1CC}" type="slidenum">
              <a:rPr lang="en-GB" smtClean="0"/>
              <a:t>1</a:t>
            </a:fld>
            <a:endParaRPr lang="en-GB"/>
          </a:p>
        </p:txBody>
      </p:sp>
    </p:spTree>
    <p:extLst>
      <p:ext uri="{BB962C8B-B14F-4D97-AF65-F5344CB8AC3E}">
        <p14:creationId xmlns:p14="http://schemas.microsoft.com/office/powerpoint/2010/main" val="425090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B6FBF-3D40-436E-8864-A7F04A41E832}"/>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kern="1200" dirty="0">
                <a:solidFill>
                  <a:schemeClr val="bg1"/>
                </a:solidFill>
                <a:latin typeface="+mj-lt"/>
                <a:ea typeface="+mj-ea"/>
                <a:cs typeface="+mj-cs"/>
              </a:rPr>
              <a:t>Universality of Religion</a:t>
            </a:r>
            <a:br>
              <a:rPr lang="en-US" sz="6000" kern="1200" dirty="0">
                <a:solidFill>
                  <a:schemeClr val="bg1"/>
                </a:solidFill>
                <a:latin typeface="+mj-lt"/>
                <a:ea typeface="+mj-ea"/>
                <a:cs typeface="+mj-cs"/>
              </a:rPr>
            </a:br>
            <a:endParaRPr lang="en-US" sz="60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53F36CDB-9BD8-4FCF-B7AB-CCB9AAFC6B73}"/>
              </a:ext>
            </a:extLst>
          </p:cNvPr>
          <p:cNvSpPr>
            <a:spLocks noGrp="1"/>
          </p:cNvSpPr>
          <p:nvPr>
            <p:ph idx="1"/>
          </p:nvPr>
        </p:nvSpPr>
        <p:spPr>
          <a:xfrm>
            <a:off x="6746628" y="3807918"/>
            <a:ext cx="4645250" cy="1147863"/>
          </a:xfrm>
        </p:spPr>
        <p:txBody>
          <a:bodyPr vert="horz" lIns="91440" tIns="45720" rIns="91440" bIns="45720" rtlCol="0" anchor="t">
            <a:normAutofit/>
          </a:bodyPr>
          <a:lstStyle/>
          <a:p>
            <a:pPr marL="0" indent="0">
              <a:buNone/>
            </a:pPr>
            <a:r>
              <a:rPr lang="en-US" sz="3200" kern="1200" dirty="0">
                <a:solidFill>
                  <a:schemeClr val="bg1">
                    <a:lumMod val="85000"/>
                  </a:schemeClr>
                </a:solidFill>
                <a:latin typeface="+mn-lt"/>
                <a:ea typeface="+mn-ea"/>
                <a:cs typeface="+mn-cs"/>
              </a:rPr>
              <a:t>“All praise is to God the Lord of the </a:t>
            </a:r>
            <a:r>
              <a:rPr lang="en-US" sz="3200" b="1" kern="1200" dirty="0">
                <a:solidFill>
                  <a:srgbClr val="FF0000"/>
                </a:solidFill>
                <a:latin typeface="+mn-lt"/>
                <a:ea typeface="+mn-ea"/>
                <a:cs typeface="+mn-cs"/>
              </a:rPr>
              <a:t>Worlds</a:t>
            </a:r>
            <a:r>
              <a:rPr lang="en-US" sz="3200" b="1" kern="1200" dirty="0">
                <a:solidFill>
                  <a:schemeClr val="bg1"/>
                </a:solidFill>
                <a:latin typeface="+mn-lt"/>
                <a:ea typeface="+mn-ea"/>
                <a:cs typeface="+mn-cs"/>
              </a:rPr>
              <a:t>”</a:t>
            </a:r>
          </a:p>
        </p:txBody>
      </p:sp>
      <p:sp>
        <p:nvSpPr>
          <p:cNvPr id="75" name="Freeform: Shape 7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0" name="Picture 4" descr="Image result for alhamdulillahi rabbil alameen">
            <a:extLst>
              <a:ext uri="{FF2B5EF4-FFF2-40B4-BE49-F238E27FC236}">
                <a16:creationId xmlns:a16="http://schemas.microsoft.com/office/drawing/2014/main" id="{16DE6C22-30B9-4054-95BB-1406762AA9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382" y="2178216"/>
            <a:ext cx="4047843" cy="113339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E28546F1-75C8-48B8-A047-79FEB7AACA74}"/>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03455E75-3E59-4385-B196-CF7AB71FD6F7}"/>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10</a:t>
            </a:fld>
            <a:endParaRPr lang="en-GB"/>
          </a:p>
        </p:txBody>
      </p:sp>
    </p:spTree>
    <p:extLst>
      <p:ext uri="{BB962C8B-B14F-4D97-AF65-F5344CB8AC3E}">
        <p14:creationId xmlns:p14="http://schemas.microsoft.com/office/powerpoint/2010/main" val="12826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rld map">
            <a:extLst>
              <a:ext uri="{FF2B5EF4-FFF2-40B4-BE49-F238E27FC236}">
                <a16:creationId xmlns:a16="http://schemas.microsoft.com/office/drawing/2014/main" id="{5598A5C5-6641-4FE6-B83B-2B1F7540EE53}"/>
              </a:ext>
            </a:extLst>
          </p:cNvP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5580" t="9259" r="3702" b="17870"/>
          <a:stretch/>
        </p:blipFill>
        <p:spPr bwMode="auto">
          <a:xfrm>
            <a:off x="527050" y="0"/>
            <a:ext cx="10966450" cy="687149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54BFEF60-0327-45D7-8F86-1A67A73F6C07}"/>
              </a:ext>
            </a:extLst>
          </p:cNvPr>
          <p:cNvSpPr/>
          <p:nvPr/>
        </p:nvSpPr>
        <p:spPr>
          <a:xfrm>
            <a:off x="5273013" y="2453877"/>
            <a:ext cx="1615379" cy="1655763"/>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Universality of Religion</a:t>
            </a:r>
          </a:p>
        </p:txBody>
      </p:sp>
      <p:sp>
        <p:nvSpPr>
          <p:cNvPr id="12" name="Oval 11">
            <a:extLst>
              <a:ext uri="{FF2B5EF4-FFF2-40B4-BE49-F238E27FC236}">
                <a16:creationId xmlns:a16="http://schemas.microsoft.com/office/drawing/2014/main" id="{F8A113F3-D48A-404F-BD36-84A089CF50C0}"/>
              </a:ext>
            </a:extLst>
          </p:cNvPr>
          <p:cNvSpPr/>
          <p:nvPr/>
        </p:nvSpPr>
        <p:spPr>
          <a:xfrm>
            <a:off x="4184219" y="877887"/>
            <a:ext cx="1088794" cy="1116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Christianity</a:t>
            </a:r>
          </a:p>
        </p:txBody>
      </p:sp>
      <p:sp>
        <p:nvSpPr>
          <p:cNvPr id="13" name="Oval 12">
            <a:extLst>
              <a:ext uri="{FF2B5EF4-FFF2-40B4-BE49-F238E27FC236}">
                <a16:creationId xmlns:a16="http://schemas.microsoft.com/office/drawing/2014/main" id="{C0505356-3453-4BA2-94E1-DD4798BB1EA8}"/>
              </a:ext>
            </a:extLst>
          </p:cNvPr>
          <p:cNvSpPr/>
          <p:nvPr/>
        </p:nvSpPr>
        <p:spPr>
          <a:xfrm>
            <a:off x="7676295" y="1492250"/>
            <a:ext cx="1088794" cy="1116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Buddhism</a:t>
            </a:r>
          </a:p>
        </p:txBody>
      </p:sp>
      <p:sp>
        <p:nvSpPr>
          <p:cNvPr id="14" name="Oval 13">
            <a:extLst>
              <a:ext uri="{FF2B5EF4-FFF2-40B4-BE49-F238E27FC236}">
                <a16:creationId xmlns:a16="http://schemas.microsoft.com/office/drawing/2014/main" id="{2DB9DAAF-0113-4855-AAAA-1124FA6869CE}"/>
              </a:ext>
            </a:extLst>
          </p:cNvPr>
          <p:cNvSpPr/>
          <p:nvPr/>
        </p:nvSpPr>
        <p:spPr>
          <a:xfrm>
            <a:off x="8074025" y="3213100"/>
            <a:ext cx="1088794" cy="1116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Hinduism</a:t>
            </a:r>
          </a:p>
        </p:txBody>
      </p:sp>
      <p:sp>
        <p:nvSpPr>
          <p:cNvPr id="15" name="Oval 14">
            <a:extLst>
              <a:ext uri="{FF2B5EF4-FFF2-40B4-BE49-F238E27FC236}">
                <a16:creationId xmlns:a16="http://schemas.microsoft.com/office/drawing/2014/main" id="{59A8FE44-A41A-49ED-AD4A-D09CBEEB033F}"/>
              </a:ext>
            </a:extLst>
          </p:cNvPr>
          <p:cNvSpPr/>
          <p:nvPr/>
        </p:nvSpPr>
        <p:spPr>
          <a:xfrm>
            <a:off x="5336513" y="5035550"/>
            <a:ext cx="1088794" cy="1116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Judaism</a:t>
            </a:r>
          </a:p>
        </p:txBody>
      </p:sp>
      <p:sp>
        <p:nvSpPr>
          <p:cNvPr id="16" name="Oval 15">
            <a:extLst>
              <a:ext uri="{FF2B5EF4-FFF2-40B4-BE49-F238E27FC236}">
                <a16:creationId xmlns:a16="http://schemas.microsoft.com/office/drawing/2014/main" id="{B0E421C8-304C-4BC8-A293-CC2C6827990C}"/>
              </a:ext>
            </a:extLst>
          </p:cNvPr>
          <p:cNvSpPr/>
          <p:nvPr/>
        </p:nvSpPr>
        <p:spPr>
          <a:xfrm>
            <a:off x="3396316" y="3429000"/>
            <a:ext cx="1088794" cy="1116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Islam</a:t>
            </a:r>
          </a:p>
        </p:txBody>
      </p:sp>
      <p:sp>
        <p:nvSpPr>
          <p:cNvPr id="17" name="Oval 16">
            <a:extLst>
              <a:ext uri="{FF2B5EF4-FFF2-40B4-BE49-F238E27FC236}">
                <a16:creationId xmlns:a16="http://schemas.microsoft.com/office/drawing/2014/main" id="{AE0CAF87-A40A-4FA5-A583-272AEF0A2C96}"/>
              </a:ext>
            </a:extLst>
          </p:cNvPr>
          <p:cNvSpPr/>
          <p:nvPr/>
        </p:nvSpPr>
        <p:spPr>
          <a:xfrm>
            <a:off x="7574078" y="4654550"/>
            <a:ext cx="867318" cy="889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Jainism</a:t>
            </a:r>
          </a:p>
        </p:txBody>
      </p:sp>
      <p:sp>
        <p:nvSpPr>
          <p:cNvPr id="18" name="Oval 17">
            <a:extLst>
              <a:ext uri="{FF2B5EF4-FFF2-40B4-BE49-F238E27FC236}">
                <a16:creationId xmlns:a16="http://schemas.microsoft.com/office/drawing/2014/main" id="{38B12E07-7AF6-4BCC-933F-BEB716FA3997}"/>
              </a:ext>
            </a:extLst>
          </p:cNvPr>
          <p:cNvSpPr/>
          <p:nvPr/>
        </p:nvSpPr>
        <p:spPr>
          <a:xfrm>
            <a:off x="6181181" y="781844"/>
            <a:ext cx="867318" cy="889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t>Confucianism</a:t>
            </a:r>
          </a:p>
        </p:txBody>
      </p:sp>
      <p:sp>
        <p:nvSpPr>
          <p:cNvPr id="6" name="Footer Placeholder 5">
            <a:extLst>
              <a:ext uri="{FF2B5EF4-FFF2-40B4-BE49-F238E27FC236}">
                <a16:creationId xmlns:a16="http://schemas.microsoft.com/office/drawing/2014/main" id="{4EA1CFB6-1AC2-44EE-BE57-DD76FB36DE68}"/>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7" name="Slide Number Placeholder 6">
            <a:extLst>
              <a:ext uri="{FF2B5EF4-FFF2-40B4-BE49-F238E27FC236}">
                <a16:creationId xmlns:a16="http://schemas.microsoft.com/office/drawing/2014/main" id="{7368E015-3FC6-4546-A6F8-E0A315A02A99}"/>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11</a:t>
            </a:fld>
            <a:endParaRPr lang="en-GB"/>
          </a:p>
        </p:txBody>
      </p:sp>
    </p:spTree>
    <p:extLst>
      <p:ext uri="{BB962C8B-B14F-4D97-AF65-F5344CB8AC3E}">
        <p14:creationId xmlns:p14="http://schemas.microsoft.com/office/powerpoint/2010/main" val="117031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D46F-1EBF-4A78-B6F4-8DBBD6AF94BC}"/>
              </a:ext>
            </a:extLst>
          </p:cNvPr>
          <p:cNvSpPr>
            <a:spLocks noGrp="1"/>
          </p:cNvSpPr>
          <p:nvPr>
            <p:ph type="title"/>
          </p:nvPr>
        </p:nvSpPr>
        <p:spPr/>
        <p:txBody>
          <a:bodyPr>
            <a:normAutofit/>
          </a:bodyPr>
          <a:lstStyle/>
          <a:p>
            <a:r>
              <a:rPr lang="en-US" sz="3600" b="1" dirty="0"/>
              <a:t>John S. </a:t>
            </a:r>
            <a:r>
              <a:rPr lang="en-US" sz="3600" b="1" dirty="0" err="1"/>
              <a:t>Hoyland</a:t>
            </a:r>
            <a:r>
              <a:rPr lang="en-US" sz="3600" b="1" dirty="0"/>
              <a:t> writes in his book </a:t>
            </a:r>
            <a:r>
              <a:rPr lang="en-US" sz="3600" b="1" i="1" dirty="0"/>
              <a:t>A Brief History of Civilization</a:t>
            </a:r>
            <a:r>
              <a:rPr lang="en-US" sz="3600" b="1" dirty="0"/>
              <a:t>:</a:t>
            </a:r>
            <a:endParaRPr lang="en-US" sz="3600" dirty="0"/>
          </a:p>
        </p:txBody>
      </p:sp>
      <p:sp>
        <p:nvSpPr>
          <p:cNvPr id="3" name="Content Placeholder 2">
            <a:extLst>
              <a:ext uri="{FF2B5EF4-FFF2-40B4-BE49-F238E27FC236}">
                <a16:creationId xmlns:a16="http://schemas.microsoft.com/office/drawing/2014/main" id="{18511241-E520-4BC1-93D9-B78D34ED8ECE}"/>
              </a:ext>
            </a:extLst>
          </p:cNvPr>
          <p:cNvSpPr>
            <a:spLocks noGrp="1"/>
          </p:cNvSpPr>
          <p:nvPr>
            <p:ph idx="1"/>
          </p:nvPr>
        </p:nvSpPr>
        <p:spPr/>
        <p:txBody>
          <a:bodyPr>
            <a:normAutofit fontScale="92500"/>
          </a:bodyPr>
          <a:lstStyle/>
          <a:p>
            <a:pPr marL="0" indent="0">
              <a:buNone/>
            </a:pPr>
            <a:r>
              <a:rPr lang="en-US" b="1" dirty="0"/>
              <a:t> </a:t>
            </a:r>
          </a:p>
          <a:p>
            <a:pPr marL="0" indent="0" algn="ctr">
              <a:buNone/>
            </a:pPr>
            <a:r>
              <a:rPr lang="en-US" i="1" dirty="0"/>
              <a:t>“The God whom the Jews worshipped had at first been conceived</a:t>
            </a:r>
          </a:p>
          <a:p>
            <a:pPr marL="0" indent="0" algn="ctr">
              <a:buNone/>
            </a:pPr>
            <a:r>
              <a:rPr lang="en-US" i="1" dirty="0"/>
              <a:t>of as the tribal Deity of a nomadic people … for many centuries the</a:t>
            </a:r>
          </a:p>
          <a:p>
            <a:pPr marL="0" indent="0" algn="ctr">
              <a:buNone/>
            </a:pPr>
            <a:r>
              <a:rPr lang="en-US" i="1" dirty="0"/>
              <a:t>Jews continued to conceive this God of righteousness as their God</a:t>
            </a:r>
          </a:p>
          <a:p>
            <a:pPr marL="0" indent="0" algn="ctr">
              <a:buNone/>
            </a:pPr>
            <a:r>
              <a:rPr lang="en-US" i="1" dirty="0"/>
              <a:t>only … But this idea that their own national God was also the God</a:t>
            </a:r>
          </a:p>
          <a:p>
            <a:pPr marL="0" indent="0" algn="ctr">
              <a:buNone/>
            </a:pPr>
            <a:r>
              <a:rPr lang="en-US" i="1" dirty="0"/>
              <a:t>of all other men was never welcomed and adopted by the mass of</a:t>
            </a:r>
          </a:p>
          <a:p>
            <a:pPr marL="0" indent="0" algn="ctr">
              <a:buNone/>
            </a:pPr>
            <a:r>
              <a:rPr lang="en-US" i="1" dirty="0"/>
              <a:t>the Jewish population.”</a:t>
            </a:r>
          </a:p>
          <a:p>
            <a:pPr marL="0" indent="0" algn="ctr">
              <a:buNone/>
            </a:pPr>
            <a:endParaRPr lang="en-US" i="1" dirty="0"/>
          </a:p>
          <a:p>
            <a:pPr marL="0" indent="0" algn="ctr">
              <a:buNone/>
            </a:pPr>
            <a:r>
              <a:rPr lang="en-US" sz="1900" i="1" dirty="0"/>
              <a:t>Ref: </a:t>
            </a:r>
            <a:r>
              <a:rPr lang="en-US" sz="1900" dirty="0"/>
              <a:t>Oxford University Press, 1925, p. 72.</a:t>
            </a:r>
            <a:endParaRPr lang="en-US" sz="1900" i="1" dirty="0"/>
          </a:p>
        </p:txBody>
      </p:sp>
      <p:sp>
        <p:nvSpPr>
          <p:cNvPr id="7" name="Footer Placeholder 6">
            <a:extLst>
              <a:ext uri="{FF2B5EF4-FFF2-40B4-BE49-F238E27FC236}">
                <a16:creationId xmlns:a16="http://schemas.microsoft.com/office/drawing/2014/main" id="{15B759F0-3566-43FD-BAAD-BEC5433EDD26}"/>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05F3DEC3-1153-450E-AF90-73B30DB836A2}"/>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12</a:t>
            </a:fld>
            <a:endParaRPr lang="en-GB"/>
          </a:p>
        </p:txBody>
      </p:sp>
    </p:spTree>
    <p:extLst>
      <p:ext uri="{BB962C8B-B14F-4D97-AF65-F5344CB8AC3E}">
        <p14:creationId xmlns:p14="http://schemas.microsoft.com/office/powerpoint/2010/main" val="337691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rld map">
            <a:extLst>
              <a:ext uri="{FF2B5EF4-FFF2-40B4-BE49-F238E27FC236}">
                <a16:creationId xmlns:a16="http://schemas.microsoft.com/office/drawing/2014/main" id="{5598A5C5-6641-4FE6-B83B-2B1F7540EE53}"/>
              </a:ext>
            </a:extLst>
          </p:cNvP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5580" t="9259" r="3702" b="17870"/>
          <a:stretch/>
        </p:blipFill>
        <p:spPr bwMode="auto">
          <a:xfrm>
            <a:off x="1098550" y="-13494"/>
            <a:ext cx="10966450" cy="687149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54BFEF60-0327-45D7-8F86-1A67A73F6C07}"/>
              </a:ext>
            </a:extLst>
          </p:cNvPr>
          <p:cNvSpPr/>
          <p:nvPr/>
        </p:nvSpPr>
        <p:spPr>
          <a:xfrm>
            <a:off x="5844513" y="2440383"/>
            <a:ext cx="1615379" cy="1655763"/>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Universality of Religion</a:t>
            </a:r>
          </a:p>
        </p:txBody>
      </p:sp>
      <p:sp>
        <p:nvSpPr>
          <p:cNvPr id="12" name="Oval 11">
            <a:extLst>
              <a:ext uri="{FF2B5EF4-FFF2-40B4-BE49-F238E27FC236}">
                <a16:creationId xmlns:a16="http://schemas.microsoft.com/office/drawing/2014/main" id="{F8A113F3-D48A-404F-BD36-84A089CF50C0}"/>
              </a:ext>
            </a:extLst>
          </p:cNvPr>
          <p:cNvSpPr/>
          <p:nvPr/>
        </p:nvSpPr>
        <p:spPr>
          <a:xfrm>
            <a:off x="4755719" y="864393"/>
            <a:ext cx="1088794" cy="1116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Christianity</a:t>
            </a:r>
          </a:p>
        </p:txBody>
      </p:sp>
      <p:sp>
        <p:nvSpPr>
          <p:cNvPr id="13" name="Oval 12">
            <a:extLst>
              <a:ext uri="{FF2B5EF4-FFF2-40B4-BE49-F238E27FC236}">
                <a16:creationId xmlns:a16="http://schemas.microsoft.com/office/drawing/2014/main" id="{C0505356-3453-4BA2-94E1-DD4798BB1EA8}"/>
              </a:ext>
            </a:extLst>
          </p:cNvPr>
          <p:cNvSpPr/>
          <p:nvPr/>
        </p:nvSpPr>
        <p:spPr>
          <a:xfrm>
            <a:off x="8247795" y="1478756"/>
            <a:ext cx="1088794" cy="1116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Buddhism</a:t>
            </a:r>
          </a:p>
        </p:txBody>
      </p:sp>
      <p:sp>
        <p:nvSpPr>
          <p:cNvPr id="14" name="Oval 13">
            <a:extLst>
              <a:ext uri="{FF2B5EF4-FFF2-40B4-BE49-F238E27FC236}">
                <a16:creationId xmlns:a16="http://schemas.microsoft.com/office/drawing/2014/main" id="{2DB9DAAF-0113-4855-AAAA-1124FA6869CE}"/>
              </a:ext>
            </a:extLst>
          </p:cNvPr>
          <p:cNvSpPr/>
          <p:nvPr/>
        </p:nvSpPr>
        <p:spPr>
          <a:xfrm>
            <a:off x="8645525" y="3199606"/>
            <a:ext cx="1088794" cy="1116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Hinduism</a:t>
            </a:r>
          </a:p>
        </p:txBody>
      </p:sp>
      <p:sp>
        <p:nvSpPr>
          <p:cNvPr id="15" name="Oval 14">
            <a:extLst>
              <a:ext uri="{FF2B5EF4-FFF2-40B4-BE49-F238E27FC236}">
                <a16:creationId xmlns:a16="http://schemas.microsoft.com/office/drawing/2014/main" id="{59A8FE44-A41A-49ED-AD4A-D09CBEEB033F}"/>
              </a:ext>
            </a:extLst>
          </p:cNvPr>
          <p:cNvSpPr/>
          <p:nvPr/>
        </p:nvSpPr>
        <p:spPr>
          <a:xfrm>
            <a:off x="5908013" y="5022056"/>
            <a:ext cx="1088794" cy="1116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Judaism</a:t>
            </a:r>
          </a:p>
        </p:txBody>
      </p:sp>
      <p:sp>
        <p:nvSpPr>
          <p:cNvPr id="16" name="Oval 15">
            <a:extLst>
              <a:ext uri="{FF2B5EF4-FFF2-40B4-BE49-F238E27FC236}">
                <a16:creationId xmlns:a16="http://schemas.microsoft.com/office/drawing/2014/main" id="{B0E421C8-304C-4BC8-A293-CC2C6827990C}"/>
              </a:ext>
            </a:extLst>
          </p:cNvPr>
          <p:cNvSpPr/>
          <p:nvPr/>
        </p:nvSpPr>
        <p:spPr>
          <a:xfrm>
            <a:off x="3967816" y="3415506"/>
            <a:ext cx="1088794" cy="1116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Islam</a:t>
            </a:r>
          </a:p>
        </p:txBody>
      </p:sp>
      <p:sp>
        <p:nvSpPr>
          <p:cNvPr id="17" name="Oval 16">
            <a:extLst>
              <a:ext uri="{FF2B5EF4-FFF2-40B4-BE49-F238E27FC236}">
                <a16:creationId xmlns:a16="http://schemas.microsoft.com/office/drawing/2014/main" id="{AE0CAF87-A40A-4FA5-A583-272AEF0A2C96}"/>
              </a:ext>
            </a:extLst>
          </p:cNvPr>
          <p:cNvSpPr/>
          <p:nvPr/>
        </p:nvSpPr>
        <p:spPr>
          <a:xfrm>
            <a:off x="8145578" y="4641056"/>
            <a:ext cx="867318" cy="889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Jainism</a:t>
            </a:r>
          </a:p>
        </p:txBody>
      </p:sp>
      <p:sp>
        <p:nvSpPr>
          <p:cNvPr id="18" name="Oval 17">
            <a:extLst>
              <a:ext uri="{FF2B5EF4-FFF2-40B4-BE49-F238E27FC236}">
                <a16:creationId xmlns:a16="http://schemas.microsoft.com/office/drawing/2014/main" id="{38B12E07-7AF6-4BCC-933F-BEB716FA3997}"/>
              </a:ext>
            </a:extLst>
          </p:cNvPr>
          <p:cNvSpPr/>
          <p:nvPr/>
        </p:nvSpPr>
        <p:spPr>
          <a:xfrm>
            <a:off x="6752681" y="768350"/>
            <a:ext cx="867318" cy="889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t>Confucianism</a:t>
            </a:r>
          </a:p>
        </p:txBody>
      </p:sp>
      <p:cxnSp>
        <p:nvCxnSpPr>
          <p:cNvPr id="3" name="Straight Arrow Connector 2">
            <a:extLst>
              <a:ext uri="{FF2B5EF4-FFF2-40B4-BE49-F238E27FC236}">
                <a16:creationId xmlns:a16="http://schemas.microsoft.com/office/drawing/2014/main" id="{8E36147A-E543-478D-BE62-CD50051B9268}"/>
              </a:ext>
            </a:extLst>
          </p:cNvPr>
          <p:cNvCxnSpPr>
            <a:cxnSpLocks/>
          </p:cNvCxnSpPr>
          <p:nvPr/>
        </p:nvCxnSpPr>
        <p:spPr>
          <a:xfrm flipH="1">
            <a:off x="6877050" y="1657350"/>
            <a:ext cx="203200" cy="7830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BFA2DDE-7B3C-4CA9-BE96-C2D209917F4E}"/>
              </a:ext>
            </a:extLst>
          </p:cNvPr>
          <p:cNvCxnSpPr>
            <a:cxnSpLocks/>
          </p:cNvCxnSpPr>
          <p:nvPr/>
        </p:nvCxnSpPr>
        <p:spPr>
          <a:xfrm>
            <a:off x="5607050" y="1904206"/>
            <a:ext cx="529814" cy="6977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E6C2CD0-FFD8-437F-9275-FEE674739BA1}"/>
              </a:ext>
            </a:extLst>
          </p:cNvPr>
          <p:cNvCxnSpPr>
            <a:cxnSpLocks/>
          </p:cNvCxnSpPr>
          <p:nvPr/>
        </p:nvCxnSpPr>
        <p:spPr>
          <a:xfrm flipV="1">
            <a:off x="4979367" y="3542504"/>
            <a:ext cx="865146" cy="2226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B2B58F8-EA7B-4E54-880F-AA023843EF18}"/>
              </a:ext>
            </a:extLst>
          </p:cNvPr>
          <p:cNvCxnSpPr>
            <a:cxnSpLocks/>
          </p:cNvCxnSpPr>
          <p:nvPr/>
        </p:nvCxnSpPr>
        <p:spPr>
          <a:xfrm flipV="1">
            <a:off x="6492534" y="4098922"/>
            <a:ext cx="64651" cy="9187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BC288A1-09EA-4E24-8A8C-FFE76F744D23}"/>
              </a:ext>
            </a:extLst>
          </p:cNvPr>
          <p:cNvCxnSpPr>
            <a:cxnSpLocks/>
            <a:stCxn id="17" idx="1"/>
          </p:cNvCxnSpPr>
          <p:nvPr/>
        </p:nvCxnSpPr>
        <p:spPr>
          <a:xfrm flipH="1" flipV="1">
            <a:off x="7309766" y="3808609"/>
            <a:ext cx="962828" cy="9626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94D8CA-B306-4864-9CC0-2F495D0C91CD}"/>
              </a:ext>
            </a:extLst>
          </p:cNvPr>
          <p:cNvCxnSpPr>
            <a:cxnSpLocks/>
          </p:cNvCxnSpPr>
          <p:nvPr/>
        </p:nvCxnSpPr>
        <p:spPr>
          <a:xfrm flipH="1" flipV="1">
            <a:off x="7459892" y="3422253"/>
            <a:ext cx="1349720" cy="2236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3031677-8D0C-4A8D-9EE5-A95361F01797}"/>
              </a:ext>
            </a:extLst>
          </p:cNvPr>
          <p:cNvCxnSpPr>
            <a:cxnSpLocks/>
          </p:cNvCxnSpPr>
          <p:nvPr/>
        </p:nvCxnSpPr>
        <p:spPr>
          <a:xfrm flipH="1">
            <a:off x="7351537" y="2253058"/>
            <a:ext cx="955944" cy="5382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732B59B-38C1-4EC8-90A6-764BA6D3766B}"/>
              </a:ext>
            </a:extLst>
          </p:cNvPr>
          <p:cNvSpPr txBox="1"/>
          <p:nvPr/>
        </p:nvSpPr>
        <p:spPr>
          <a:xfrm>
            <a:off x="127000" y="125730"/>
            <a:ext cx="3100514" cy="4801314"/>
          </a:xfrm>
          <a:prstGeom prst="rect">
            <a:avLst/>
          </a:prstGeom>
          <a:noFill/>
        </p:spPr>
        <p:txBody>
          <a:bodyPr wrap="square" rtlCol="0">
            <a:spAutoFit/>
          </a:bodyPr>
          <a:lstStyle/>
          <a:p>
            <a:r>
              <a:rPr lang="en-US" dirty="0"/>
              <a:t>Muhammad (s) brings about a religion termed “Peace” or “Islam” in his mother tongue that he says is: </a:t>
            </a:r>
          </a:p>
          <a:p>
            <a:endParaRPr lang="en-US" dirty="0"/>
          </a:p>
          <a:p>
            <a:pPr marL="285750" indent="-285750">
              <a:buFont typeface="Wingdings" panose="05000000000000000000" pitchFamily="2" charset="2"/>
              <a:buChar char="§"/>
            </a:pPr>
            <a:r>
              <a:rPr lang="en-US" dirty="0"/>
              <a:t>A religion for all”</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One God/Creator that is the Creator of everyone and everything</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A message that is universal and promotes universality of religion (</a:t>
            </a:r>
            <a:r>
              <a:rPr lang="en-US" b="1" dirty="0">
                <a:highlight>
                  <a:srgbClr val="FFFF00"/>
                </a:highlight>
              </a:rPr>
              <a:t>Quran</a:t>
            </a:r>
            <a:r>
              <a:rPr lang="en-US" dirty="0"/>
              <a:t>)</a:t>
            </a:r>
          </a:p>
          <a:p>
            <a:pPr marL="285750" indent="-285750">
              <a:buFont typeface="Wingdings" panose="05000000000000000000" pitchFamily="2" charset="2"/>
              <a:buChar char="§"/>
            </a:pPr>
            <a:endParaRPr lang="en-US" dirty="0"/>
          </a:p>
          <a:p>
            <a:endParaRPr lang="en-US" dirty="0"/>
          </a:p>
        </p:txBody>
      </p:sp>
      <p:sp>
        <p:nvSpPr>
          <p:cNvPr id="7" name="Footer Placeholder 6">
            <a:extLst>
              <a:ext uri="{FF2B5EF4-FFF2-40B4-BE49-F238E27FC236}">
                <a16:creationId xmlns:a16="http://schemas.microsoft.com/office/drawing/2014/main" id="{1B462919-B9FA-4A1C-A434-07FEB91E4B75}"/>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AEE7FA9C-600F-4F1A-9BCE-5A8ABD6CF977}"/>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13</a:t>
            </a:fld>
            <a:endParaRPr lang="en-GB"/>
          </a:p>
        </p:txBody>
      </p:sp>
    </p:spTree>
    <p:extLst>
      <p:ext uri="{BB962C8B-B14F-4D97-AF65-F5344CB8AC3E}">
        <p14:creationId xmlns:p14="http://schemas.microsoft.com/office/powerpoint/2010/main" val="23069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E66F73-4EC0-4A1B-8932-D96688596265}"/>
              </a:ext>
            </a:extLst>
          </p:cNvPr>
          <p:cNvSpPr>
            <a:spLocks noGrp="1"/>
          </p:cNvSpPr>
          <p:nvPr>
            <p:ph type="title"/>
          </p:nvPr>
        </p:nvSpPr>
        <p:spPr>
          <a:xfrm>
            <a:off x="6568630" y="2728276"/>
            <a:ext cx="4805996" cy="1401448"/>
          </a:xfrm>
        </p:spPr>
        <p:txBody>
          <a:bodyPr vert="horz" lIns="91440" tIns="45720" rIns="91440" bIns="45720" rtlCol="0" anchor="t">
            <a:normAutofit/>
          </a:bodyPr>
          <a:lstStyle/>
          <a:p>
            <a:r>
              <a:rPr lang="en-US" sz="6600" dirty="0">
                <a:solidFill>
                  <a:srgbClr val="000000"/>
                </a:solidFill>
              </a:rPr>
              <a:t>Quran</a:t>
            </a:r>
          </a:p>
        </p:txBody>
      </p:sp>
      <p:sp>
        <p:nvSpPr>
          <p:cNvPr id="3" name="Content Placeholder 2">
            <a:extLst>
              <a:ext uri="{FF2B5EF4-FFF2-40B4-BE49-F238E27FC236}">
                <a16:creationId xmlns:a16="http://schemas.microsoft.com/office/drawing/2014/main" id="{DDF29757-EC83-4DFC-9EA4-42D30A5E2EF8}"/>
              </a:ext>
            </a:extLst>
          </p:cNvPr>
          <p:cNvSpPr>
            <a:spLocks noGrp="1"/>
          </p:cNvSpPr>
          <p:nvPr>
            <p:ph type="body" idx="1"/>
          </p:nvPr>
        </p:nvSpPr>
        <p:spPr>
          <a:xfrm>
            <a:off x="6568629" y="3818756"/>
            <a:ext cx="4805691" cy="838831"/>
          </a:xfrm>
        </p:spPr>
        <p:txBody>
          <a:bodyPr vert="horz" lIns="91440" tIns="45720" rIns="91440" bIns="45720" rtlCol="0" anchor="b">
            <a:normAutofit fontScale="92500" lnSpcReduction="20000"/>
          </a:bodyPr>
          <a:lstStyle/>
          <a:p>
            <a:r>
              <a:rPr lang="en-US" sz="1800" dirty="0">
                <a:solidFill>
                  <a:srgbClr val="000000"/>
                </a:solidFill>
              </a:rPr>
              <a:t>The scripture given to Prophet Muhammad (s) as a universal guidance for mankind, calling for the unification, universality, acceptance and a unified message.</a:t>
            </a:r>
          </a:p>
        </p:txBody>
      </p:sp>
      <p:sp>
        <p:nvSpPr>
          <p:cNvPr id="14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4" name="Picture 6" descr="Related image">
            <a:extLst>
              <a:ext uri="{FF2B5EF4-FFF2-40B4-BE49-F238E27FC236}">
                <a16:creationId xmlns:a16="http://schemas.microsoft.com/office/drawing/2014/main" id="{FD66BC6A-4ABE-4AFA-89A4-0E90E92C261F}"/>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359" r="12743" b="3"/>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50DF4737-7F41-4891-90EB-442B778AB55E}"/>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27CE9DB7-77FD-438C-B9DB-ED6A30E19207}"/>
              </a:ext>
            </a:extLst>
          </p:cNvPr>
          <p:cNvSpPr>
            <a:spLocks noGrp="1"/>
          </p:cNvSpPr>
          <p:nvPr>
            <p:ph type="sldNum" sz="quarter" idx="12"/>
          </p:nvPr>
        </p:nvSpPr>
        <p:spPr/>
        <p:txBody>
          <a:bodyPr/>
          <a:lstStyle/>
          <a:p>
            <a:fld id="{9C34C810-059C-4551-8D0F-61E3E79FC1CC}" type="slidenum">
              <a:rPr lang="en-GB" smtClean="0"/>
              <a:t>14</a:t>
            </a:fld>
            <a:endParaRPr lang="en-GB"/>
          </a:p>
        </p:txBody>
      </p:sp>
    </p:spTree>
    <p:extLst>
      <p:ext uri="{BB962C8B-B14F-4D97-AF65-F5344CB8AC3E}">
        <p14:creationId xmlns:p14="http://schemas.microsoft.com/office/powerpoint/2010/main" val="3315115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24D26D22-9F4C-43D9-9A0A-6D245C98A723}"/>
              </a:ext>
            </a:extLst>
          </p:cNvPr>
          <p:cNvSpPr>
            <a:spLocks noGrp="1"/>
          </p:cNvSpPr>
          <p:nvPr>
            <p:ph type="title"/>
          </p:nvPr>
        </p:nvSpPr>
        <p:spPr>
          <a:xfrm>
            <a:off x="6585882" y="4267832"/>
            <a:ext cx="4805996" cy="1401448"/>
          </a:xfrm>
        </p:spPr>
        <p:txBody>
          <a:bodyPr vert="horz" lIns="91440" tIns="45720" rIns="91440" bIns="45720" rtlCol="0" anchor="t">
            <a:normAutofit/>
          </a:bodyPr>
          <a:lstStyle/>
          <a:p>
            <a:r>
              <a:rPr lang="en-US" sz="3100" dirty="0">
                <a:solidFill>
                  <a:srgbClr val="000000"/>
                </a:solidFill>
              </a:rPr>
              <a:t>God gave a Prophet for every nation. </a:t>
            </a:r>
          </a:p>
        </p:txBody>
      </p:sp>
      <p:sp>
        <p:nvSpPr>
          <p:cNvPr id="5" name="Text Placeholder 4">
            <a:extLst>
              <a:ext uri="{FF2B5EF4-FFF2-40B4-BE49-F238E27FC236}">
                <a16:creationId xmlns:a16="http://schemas.microsoft.com/office/drawing/2014/main" id="{17F182D0-F45F-46E6-917A-7CEAD9A18C9A}"/>
              </a:ext>
            </a:extLst>
          </p:cNvPr>
          <p:cNvSpPr>
            <a:spLocks noGrp="1"/>
          </p:cNvSpPr>
          <p:nvPr>
            <p:ph type="body" idx="1"/>
          </p:nvPr>
        </p:nvSpPr>
        <p:spPr>
          <a:xfrm>
            <a:off x="6586186" y="3428999"/>
            <a:ext cx="4805691" cy="838831"/>
          </a:xfrm>
        </p:spPr>
        <p:txBody>
          <a:bodyPr vert="horz" lIns="91440" tIns="45720" rIns="91440" bIns="45720" rtlCol="0" anchor="b">
            <a:normAutofit/>
          </a:bodyPr>
          <a:lstStyle/>
          <a:p>
            <a:r>
              <a:rPr lang="en-US" sz="3200" b="1" dirty="0">
                <a:solidFill>
                  <a:srgbClr val="000000"/>
                </a:solidFill>
              </a:rPr>
              <a:t>Point 1:</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Image result for world map old style">
            <a:extLst>
              <a:ext uri="{FF2B5EF4-FFF2-40B4-BE49-F238E27FC236}">
                <a16:creationId xmlns:a16="http://schemas.microsoft.com/office/drawing/2014/main" id="{BDC7E898-2127-4474-B67E-5B765A6197FF}"/>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2323" r="24227"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0031672A-C888-49F0-8F84-3F0A18277318}"/>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263D1976-B0FE-421D-B90B-A8B973A34818}"/>
              </a:ext>
            </a:extLst>
          </p:cNvPr>
          <p:cNvSpPr>
            <a:spLocks noGrp="1"/>
          </p:cNvSpPr>
          <p:nvPr>
            <p:ph type="sldNum" sz="quarter" idx="12"/>
          </p:nvPr>
        </p:nvSpPr>
        <p:spPr/>
        <p:txBody>
          <a:bodyPr/>
          <a:lstStyle/>
          <a:p>
            <a:fld id="{9C34C810-059C-4551-8D0F-61E3E79FC1CC}" type="slidenum">
              <a:rPr lang="en-GB" smtClean="0"/>
              <a:t>15</a:t>
            </a:fld>
            <a:endParaRPr lang="en-GB"/>
          </a:p>
        </p:txBody>
      </p:sp>
    </p:spTree>
    <p:extLst>
      <p:ext uri="{BB962C8B-B14F-4D97-AF65-F5344CB8AC3E}">
        <p14:creationId xmlns:p14="http://schemas.microsoft.com/office/powerpoint/2010/main" val="154364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E3A-B223-41F6-AFB1-3E9056FBB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368BFD-DEBA-4CB3-8289-EAC37FB42E9A}"/>
              </a:ext>
            </a:extLst>
          </p:cNvPr>
          <p:cNvSpPr>
            <a:spLocks noGrp="1"/>
          </p:cNvSpPr>
          <p:nvPr>
            <p:ph idx="1"/>
          </p:nvPr>
        </p:nvSpPr>
        <p:spPr/>
        <p:txBody>
          <a:bodyPr/>
          <a:lstStyle/>
          <a:p>
            <a:pPr marL="0" indent="0" algn="ctr">
              <a:buNone/>
            </a:pPr>
            <a:r>
              <a:rPr lang="en-US" sz="4000" b="1" dirty="0"/>
              <a:t>Quran -10:47</a:t>
            </a:r>
          </a:p>
          <a:p>
            <a:pPr marL="0" indent="0" algn="ctr">
              <a:buNone/>
            </a:pPr>
            <a:endParaRPr lang="en-US" b="1" dirty="0"/>
          </a:p>
          <a:p>
            <a:pPr marL="0" indent="0" algn="ctr">
              <a:buNone/>
            </a:pPr>
            <a:r>
              <a:rPr lang="en-US" b="1" dirty="0"/>
              <a:t> </a:t>
            </a:r>
            <a:r>
              <a:rPr lang="en-US" dirty="0"/>
              <a:t>"</a:t>
            </a:r>
            <a:r>
              <a:rPr lang="en-US" b="1" u="sng" dirty="0"/>
              <a:t>To every nation (was sent) an apostle:</a:t>
            </a:r>
            <a:r>
              <a:rPr lang="en-US" dirty="0"/>
              <a:t> when their apostle comes (before them on the day of judgement), the matter will be judged between them with justice, and they will not be wronged.”</a:t>
            </a:r>
          </a:p>
          <a:p>
            <a:pPr algn="ctr"/>
            <a:endParaRPr lang="en-US" dirty="0"/>
          </a:p>
        </p:txBody>
      </p:sp>
      <p:sp>
        <p:nvSpPr>
          <p:cNvPr id="7" name="Footer Placeholder 6">
            <a:extLst>
              <a:ext uri="{FF2B5EF4-FFF2-40B4-BE49-F238E27FC236}">
                <a16:creationId xmlns:a16="http://schemas.microsoft.com/office/drawing/2014/main" id="{3B494772-278C-4885-B061-805095D79848}"/>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8E6B87CA-F39C-45CD-BD7E-F4BE8F842082}"/>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16</a:t>
            </a:fld>
            <a:endParaRPr lang="en-GB"/>
          </a:p>
        </p:txBody>
      </p:sp>
    </p:spTree>
    <p:extLst>
      <p:ext uri="{BB962C8B-B14F-4D97-AF65-F5344CB8AC3E}">
        <p14:creationId xmlns:p14="http://schemas.microsoft.com/office/powerpoint/2010/main" val="140678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E3A-B223-41F6-AFB1-3E9056FBB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368BFD-DEBA-4CB3-8289-EAC37FB42E9A}"/>
              </a:ext>
            </a:extLst>
          </p:cNvPr>
          <p:cNvSpPr>
            <a:spLocks noGrp="1"/>
          </p:cNvSpPr>
          <p:nvPr>
            <p:ph idx="1"/>
          </p:nvPr>
        </p:nvSpPr>
        <p:spPr/>
        <p:txBody>
          <a:bodyPr/>
          <a:lstStyle/>
          <a:p>
            <a:pPr marL="0" indent="0" algn="ctr">
              <a:buNone/>
            </a:pPr>
            <a:r>
              <a:rPr lang="en-US" sz="4000" b="1" dirty="0"/>
              <a:t>Quran -13:38</a:t>
            </a:r>
          </a:p>
          <a:p>
            <a:pPr marL="0" indent="0" algn="ctr">
              <a:buNone/>
            </a:pPr>
            <a:endParaRPr lang="en-US" b="1" dirty="0"/>
          </a:p>
          <a:p>
            <a:pPr marL="0" lvl="0" indent="0" algn="ctr">
              <a:buNone/>
            </a:pPr>
            <a:r>
              <a:rPr lang="en-US" dirty="0"/>
              <a:t>"</a:t>
            </a:r>
            <a:r>
              <a:rPr lang="en-US" b="1" u="sng" dirty="0"/>
              <a:t>We did send apostles before you (Oh Muhammad),</a:t>
            </a:r>
            <a:r>
              <a:rPr lang="en-US" dirty="0"/>
              <a:t> and appointed for them wives and children: and it was never the part of an apostle to bring a sign except as God permitted (or commanded). </a:t>
            </a:r>
            <a:r>
              <a:rPr lang="en-US" b="1" u="sng" dirty="0"/>
              <a:t>For each period is a Book (revealed).</a:t>
            </a:r>
            <a:r>
              <a:rPr lang="en-US" dirty="0"/>
              <a:t> "</a:t>
            </a:r>
          </a:p>
        </p:txBody>
      </p:sp>
      <p:sp>
        <p:nvSpPr>
          <p:cNvPr id="7" name="Footer Placeholder 6">
            <a:extLst>
              <a:ext uri="{FF2B5EF4-FFF2-40B4-BE49-F238E27FC236}">
                <a16:creationId xmlns:a16="http://schemas.microsoft.com/office/drawing/2014/main" id="{DC699498-2F48-4B99-B9C2-7131A870A9C1}"/>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13DB42A1-1959-4686-84D6-04875A86AF55}"/>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17</a:t>
            </a:fld>
            <a:endParaRPr lang="en-GB"/>
          </a:p>
        </p:txBody>
      </p:sp>
    </p:spTree>
    <p:extLst>
      <p:ext uri="{BB962C8B-B14F-4D97-AF65-F5344CB8AC3E}">
        <p14:creationId xmlns:p14="http://schemas.microsoft.com/office/powerpoint/2010/main" val="29517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E3A-B223-41F6-AFB1-3E9056FBB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368BFD-DEBA-4CB3-8289-EAC37FB42E9A}"/>
              </a:ext>
            </a:extLst>
          </p:cNvPr>
          <p:cNvSpPr>
            <a:spLocks noGrp="1"/>
          </p:cNvSpPr>
          <p:nvPr>
            <p:ph idx="1"/>
          </p:nvPr>
        </p:nvSpPr>
        <p:spPr/>
        <p:txBody>
          <a:bodyPr/>
          <a:lstStyle/>
          <a:p>
            <a:pPr marL="0" indent="0" algn="ctr">
              <a:buNone/>
            </a:pPr>
            <a:r>
              <a:rPr lang="en-US" sz="4000" b="1" dirty="0"/>
              <a:t>Quran -23:44</a:t>
            </a:r>
          </a:p>
          <a:p>
            <a:pPr marL="0" indent="0" algn="ctr">
              <a:buNone/>
            </a:pPr>
            <a:endParaRPr lang="en-US" b="1" dirty="0"/>
          </a:p>
          <a:p>
            <a:pPr marL="0" lvl="0" indent="0" algn="ctr">
              <a:buNone/>
            </a:pPr>
            <a:r>
              <a:rPr lang="en-US" dirty="0"/>
              <a:t>“Then </a:t>
            </a:r>
            <a:r>
              <a:rPr lang="en-US" b="1" dirty="0"/>
              <a:t>We sent Our Messengers in succession</a:t>
            </a:r>
            <a:r>
              <a:rPr lang="en-US" dirty="0"/>
              <a:t>, every time there came to a nation their Messenger, they denied him, so We made them follow one another (to destruction), and We made them as tales (the true stories for mankind to learn a lesson from them).”</a:t>
            </a:r>
          </a:p>
        </p:txBody>
      </p:sp>
      <p:sp>
        <p:nvSpPr>
          <p:cNvPr id="7" name="Footer Placeholder 6">
            <a:extLst>
              <a:ext uri="{FF2B5EF4-FFF2-40B4-BE49-F238E27FC236}">
                <a16:creationId xmlns:a16="http://schemas.microsoft.com/office/drawing/2014/main" id="{98989D5B-C92C-45A3-BFFE-C9C199DA3D30}"/>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ACC2EC20-7B91-450E-AFF2-1A2AD89B6857}"/>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18</a:t>
            </a:fld>
            <a:endParaRPr lang="en-GB"/>
          </a:p>
        </p:txBody>
      </p:sp>
    </p:spTree>
    <p:extLst>
      <p:ext uri="{BB962C8B-B14F-4D97-AF65-F5344CB8AC3E}">
        <p14:creationId xmlns:p14="http://schemas.microsoft.com/office/powerpoint/2010/main" val="693352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E3A-B223-41F6-AFB1-3E9056FBB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368BFD-DEBA-4CB3-8289-EAC37FB42E9A}"/>
              </a:ext>
            </a:extLst>
          </p:cNvPr>
          <p:cNvSpPr>
            <a:spLocks noGrp="1"/>
          </p:cNvSpPr>
          <p:nvPr>
            <p:ph idx="1"/>
          </p:nvPr>
        </p:nvSpPr>
        <p:spPr/>
        <p:txBody>
          <a:bodyPr/>
          <a:lstStyle/>
          <a:p>
            <a:pPr marL="0" indent="0" algn="ctr">
              <a:buNone/>
            </a:pPr>
            <a:r>
              <a:rPr lang="en-US" sz="4000" b="1" dirty="0"/>
              <a:t>Quran -14:4</a:t>
            </a:r>
          </a:p>
          <a:p>
            <a:pPr marL="0" indent="0" algn="ctr">
              <a:buNone/>
            </a:pPr>
            <a:endParaRPr lang="en-US" b="1" dirty="0"/>
          </a:p>
          <a:p>
            <a:pPr marL="0" lvl="0" indent="0" algn="ctr">
              <a:buNone/>
            </a:pPr>
            <a:r>
              <a:rPr lang="en-US" dirty="0"/>
              <a:t>-"We sent not an apostle except (to teach) </a:t>
            </a:r>
            <a:r>
              <a:rPr lang="en-US" b="1" dirty="0"/>
              <a:t>in the language </a:t>
            </a:r>
            <a:r>
              <a:rPr lang="en-US" dirty="0"/>
              <a:t>(culture, traditions </a:t>
            </a:r>
            <a:r>
              <a:rPr lang="en-US" dirty="0" err="1"/>
              <a:t>etc</a:t>
            </a:r>
            <a:r>
              <a:rPr lang="en-US" dirty="0"/>
              <a:t>) of there (own) people, in order to make (things) clear to them.”</a:t>
            </a:r>
          </a:p>
        </p:txBody>
      </p:sp>
      <p:sp>
        <p:nvSpPr>
          <p:cNvPr id="7" name="Footer Placeholder 6">
            <a:extLst>
              <a:ext uri="{FF2B5EF4-FFF2-40B4-BE49-F238E27FC236}">
                <a16:creationId xmlns:a16="http://schemas.microsoft.com/office/drawing/2014/main" id="{069C505B-234A-4EAB-9BD1-454FF7AC4EDC}"/>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599C7AFC-3092-44A7-AA69-736694F27D8F}"/>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19</a:t>
            </a:fld>
            <a:endParaRPr lang="en-GB"/>
          </a:p>
        </p:txBody>
      </p:sp>
    </p:spTree>
    <p:extLst>
      <p:ext uri="{BB962C8B-B14F-4D97-AF65-F5344CB8AC3E}">
        <p14:creationId xmlns:p14="http://schemas.microsoft.com/office/powerpoint/2010/main" val="323592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3" name="Content Placeholder 2"/>
          <p:cNvSpPr>
            <a:spLocks noGrp="1"/>
          </p:cNvSpPr>
          <p:nvPr>
            <p:ph idx="1"/>
          </p:nvPr>
        </p:nvSpPr>
        <p:spPr>
          <a:xfrm>
            <a:off x="838200" y="1690688"/>
            <a:ext cx="10515600" cy="4486275"/>
          </a:xfrm>
        </p:spPr>
        <p:txBody>
          <a:bodyPr>
            <a:normAutofit fontScale="85000" lnSpcReduction="20000"/>
          </a:bodyPr>
          <a:lstStyle/>
          <a:p>
            <a:r>
              <a:rPr lang="en-GB" sz="2400" dirty="0"/>
              <a:t>This lecture was requested from a non-</a:t>
            </a:r>
            <a:r>
              <a:rPr lang="en-GB" sz="2400" dirty="0" err="1"/>
              <a:t>muslim</a:t>
            </a:r>
            <a:r>
              <a:rPr lang="en-GB" sz="2400" dirty="0"/>
              <a:t> audience (attendees of the weekly prophetic biography course), merely out of curiosity on “The prophecies about the arrival of the last Messenger in religious world scriptures– Prophet Muhammad”</a:t>
            </a:r>
          </a:p>
          <a:p>
            <a:r>
              <a:rPr lang="en-GB" sz="2400" dirty="0"/>
              <a:t>This lecture is </a:t>
            </a:r>
            <a:r>
              <a:rPr lang="en-GB" sz="2400" b="1" u="sng" dirty="0"/>
              <a:t>not</a:t>
            </a:r>
            <a:r>
              <a:rPr lang="en-GB" sz="2400" dirty="0"/>
              <a:t> a debate, or in any way to put down any other opinion, but merely an academical study of religious texts or comparative religion.</a:t>
            </a:r>
          </a:p>
          <a:p>
            <a:r>
              <a:rPr lang="en-GB" sz="2400" dirty="0"/>
              <a:t>Those present are here voluntarily and have the right to leave whenever they will. </a:t>
            </a:r>
          </a:p>
          <a:p>
            <a:r>
              <a:rPr lang="en-GB" sz="2400" dirty="0"/>
              <a:t>We acknowledge that we are all coming from different backgrounds, cultures and religions. We understand that we all differ on certain views and this should not instil hatred or intolerance for one another, but rather as teachers, professionals, academics and humans we should practice, preach and promote tolerance, love and respect for one another. </a:t>
            </a:r>
          </a:p>
          <a:p>
            <a:r>
              <a:rPr lang="en-GB" sz="2400" dirty="0"/>
              <a:t>This lecture series may contain views that are contrary to others and we apologise if anything is taken offensively. Any offence occurred is purely unintentional. </a:t>
            </a:r>
          </a:p>
          <a:p>
            <a:r>
              <a:rPr lang="en-GB" sz="2400" dirty="0"/>
              <a:t>This lecture series will try and give the attendees an insight into the various religious texts, prophecies and how Islamic scholars analyse them academically.</a:t>
            </a:r>
          </a:p>
          <a:p>
            <a:r>
              <a:rPr lang="en-GB" sz="2400" dirty="0"/>
              <a:t>This lecture series is in no means designed to convert or enforce an opinion on someone else. It is just one the analysis of religion from a perspective.</a:t>
            </a:r>
          </a:p>
          <a:p>
            <a:endParaRPr lang="en-GB" sz="2400" dirty="0"/>
          </a:p>
        </p:txBody>
      </p:sp>
      <p:sp>
        <p:nvSpPr>
          <p:cNvPr id="4" name="Slide Number Placeholder 3"/>
          <p:cNvSpPr>
            <a:spLocks noGrp="1"/>
          </p:cNvSpPr>
          <p:nvPr>
            <p:ph type="sldNum" sz="quarter" idx="12"/>
          </p:nvPr>
        </p:nvSpPr>
        <p:spPr>
          <a:xfrm>
            <a:off x="8610600" y="6356350"/>
            <a:ext cx="2743200" cy="365125"/>
          </a:xfrm>
        </p:spPr>
        <p:txBody>
          <a:bodyPr/>
          <a:lstStyle/>
          <a:p>
            <a:fld id="{10806DA5-E7E3-401E-9CC0-A5C56C0FA5E8}" type="slidenum">
              <a:rPr lang="en-GB" smtClean="0"/>
              <a:t>2</a:t>
            </a:fld>
            <a:endParaRPr lang="en-GB" dirty="0"/>
          </a:p>
        </p:txBody>
      </p:sp>
      <p:sp>
        <p:nvSpPr>
          <p:cNvPr id="5" name="Footer Placeholder 4"/>
          <p:cNvSpPr>
            <a:spLocks noGrp="1"/>
          </p:cNvSpPr>
          <p:nvPr>
            <p:ph type="ftr" sz="quarter" idx="11"/>
          </p:nvPr>
        </p:nvSpPr>
        <p:spPr>
          <a:xfrm>
            <a:off x="4038600" y="6356350"/>
            <a:ext cx="4114800" cy="365125"/>
          </a:xfrm>
        </p:spPr>
        <p:txBody>
          <a:bodyPr/>
          <a:lstStyle/>
          <a:p>
            <a:r>
              <a:rPr lang="en-US">
                <a:solidFill>
                  <a:schemeClr val="bg1">
                    <a:lumMod val="65000"/>
                  </a:schemeClr>
                </a:solidFill>
                <a:latin typeface="Trajan Pro" panose="02020502050506020301" pitchFamily="18" charset="0"/>
              </a:rPr>
              <a:t>This presentation was researched and compiled by: MONEEB MINHAS</a:t>
            </a:r>
            <a:endParaRPr lang="en-GB" sz="900" dirty="0"/>
          </a:p>
        </p:txBody>
      </p:sp>
    </p:spTree>
    <p:extLst>
      <p:ext uri="{BB962C8B-B14F-4D97-AF65-F5344CB8AC3E}">
        <p14:creationId xmlns:p14="http://schemas.microsoft.com/office/powerpoint/2010/main" val="24126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24D26D22-9F4C-43D9-9A0A-6D245C98A723}"/>
              </a:ext>
            </a:extLst>
          </p:cNvPr>
          <p:cNvSpPr>
            <a:spLocks noGrp="1"/>
          </p:cNvSpPr>
          <p:nvPr>
            <p:ph type="title"/>
          </p:nvPr>
        </p:nvSpPr>
        <p:spPr>
          <a:xfrm>
            <a:off x="6585882" y="4267832"/>
            <a:ext cx="4805996" cy="1401448"/>
          </a:xfrm>
        </p:spPr>
        <p:txBody>
          <a:bodyPr vert="horz" lIns="91440" tIns="45720" rIns="91440" bIns="45720" rtlCol="0" anchor="t">
            <a:normAutofit fontScale="90000"/>
          </a:bodyPr>
          <a:lstStyle/>
          <a:p>
            <a:r>
              <a:rPr lang="en-US" sz="4400" dirty="0"/>
              <a:t>Prophets from Adam (1</a:t>
            </a:r>
            <a:r>
              <a:rPr lang="en-US" sz="4400" baseline="30000" dirty="0"/>
              <a:t>st</a:t>
            </a:r>
            <a:r>
              <a:rPr lang="en-US" sz="4400" dirty="0"/>
              <a:t>) to Muhammad (Last)</a:t>
            </a:r>
          </a:p>
        </p:txBody>
      </p:sp>
      <p:sp>
        <p:nvSpPr>
          <p:cNvPr id="5" name="Text Placeholder 4">
            <a:extLst>
              <a:ext uri="{FF2B5EF4-FFF2-40B4-BE49-F238E27FC236}">
                <a16:creationId xmlns:a16="http://schemas.microsoft.com/office/drawing/2014/main" id="{17F182D0-F45F-46E6-917A-7CEAD9A18C9A}"/>
              </a:ext>
            </a:extLst>
          </p:cNvPr>
          <p:cNvSpPr>
            <a:spLocks noGrp="1"/>
          </p:cNvSpPr>
          <p:nvPr>
            <p:ph type="body" idx="1"/>
          </p:nvPr>
        </p:nvSpPr>
        <p:spPr>
          <a:xfrm>
            <a:off x="6586186" y="3428999"/>
            <a:ext cx="4805691" cy="838831"/>
          </a:xfrm>
        </p:spPr>
        <p:txBody>
          <a:bodyPr vert="horz" lIns="91440" tIns="45720" rIns="91440" bIns="45720" rtlCol="0" anchor="b">
            <a:normAutofit/>
          </a:bodyPr>
          <a:lstStyle/>
          <a:p>
            <a:r>
              <a:rPr lang="en-US" sz="1800" b="1" dirty="0">
                <a:solidFill>
                  <a:srgbClr val="000000"/>
                </a:solidFill>
              </a:rPr>
              <a:t>Point 2:</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Image result for prophets of god">
            <a:extLst>
              <a:ext uri="{FF2B5EF4-FFF2-40B4-BE49-F238E27FC236}">
                <a16:creationId xmlns:a16="http://schemas.microsoft.com/office/drawing/2014/main" id="{AFBE9B01-F077-4FC4-9A2A-5E7DD073982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5318" r="22542"/>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E97B5F9A-0453-4420-A3ED-D82B229F79C5}"/>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7C8C1E78-32BB-410B-BF55-85D99AB30533}"/>
              </a:ext>
            </a:extLst>
          </p:cNvPr>
          <p:cNvSpPr>
            <a:spLocks noGrp="1"/>
          </p:cNvSpPr>
          <p:nvPr>
            <p:ph type="sldNum" sz="quarter" idx="12"/>
          </p:nvPr>
        </p:nvSpPr>
        <p:spPr/>
        <p:txBody>
          <a:bodyPr/>
          <a:lstStyle/>
          <a:p>
            <a:fld id="{9C34C810-059C-4551-8D0F-61E3E79FC1CC}" type="slidenum">
              <a:rPr lang="en-GB" smtClean="0"/>
              <a:t>20</a:t>
            </a:fld>
            <a:endParaRPr lang="en-GB"/>
          </a:p>
        </p:txBody>
      </p:sp>
    </p:spTree>
    <p:extLst>
      <p:ext uri="{BB962C8B-B14F-4D97-AF65-F5344CB8AC3E}">
        <p14:creationId xmlns:p14="http://schemas.microsoft.com/office/powerpoint/2010/main" val="317550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E3A-B223-41F6-AFB1-3E9056FBB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368BFD-DEBA-4CB3-8289-EAC37FB42E9A}"/>
              </a:ext>
            </a:extLst>
          </p:cNvPr>
          <p:cNvSpPr>
            <a:spLocks noGrp="1"/>
          </p:cNvSpPr>
          <p:nvPr>
            <p:ph idx="1"/>
          </p:nvPr>
        </p:nvSpPr>
        <p:spPr/>
        <p:txBody>
          <a:bodyPr/>
          <a:lstStyle/>
          <a:p>
            <a:pPr marL="0" indent="0" algn="ctr">
              <a:buNone/>
            </a:pPr>
            <a:r>
              <a:rPr lang="en-US" sz="4000" b="1" dirty="0"/>
              <a:t>Quran -42:13</a:t>
            </a:r>
          </a:p>
          <a:p>
            <a:pPr marL="0" indent="0" algn="ctr">
              <a:buNone/>
            </a:pPr>
            <a:endParaRPr lang="en-US" b="1" dirty="0"/>
          </a:p>
          <a:p>
            <a:pPr marL="0" lvl="0" indent="0" algn="ctr">
              <a:buNone/>
            </a:pPr>
            <a:r>
              <a:rPr lang="en-US" dirty="0"/>
              <a:t>“He has made plain to you of the religion what He enjoined upon </a:t>
            </a:r>
            <a:r>
              <a:rPr lang="en-US" b="1" dirty="0" err="1"/>
              <a:t>Nuh</a:t>
            </a:r>
            <a:r>
              <a:rPr lang="en-US" b="1" dirty="0"/>
              <a:t> (Noah)</a:t>
            </a:r>
            <a:r>
              <a:rPr lang="en-US" dirty="0"/>
              <a:t> and that which We have revealed to </a:t>
            </a:r>
            <a:r>
              <a:rPr lang="en-US" b="1" dirty="0"/>
              <a:t>you (Muhammad)</a:t>
            </a:r>
            <a:r>
              <a:rPr lang="en-US" dirty="0"/>
              <a:t> and that which We enjoined upon </a:t>
            </a:r>
            <a:r>
              <a:rPr lang="en-US" b="1" dirty="0"/>
              <a:t>Ibrahim (Abraham)</a:t>
            </a:r>
            <a:r>
              <a:rPr lang="en-US" dirty="0"/>
              <a:t> and </a:t>
            </a:r>
            <a:r>
              <a:rPr lang="en-US" b="1" dirty="0"/>
              <a:t>Musa (Moses)</a:t>
            </a:r>
            <a:r>
              <a:rPr lang="en-US" dirty="0"/>
              <a:t> and </a:t>
            </a:r>
            <a:r>
              <a:rPr lang="en-US" b="1" dirty="0"/>
              <a:t>Isa (Jesus) </a:t>
            </a:r>
            <a:r>
              <a:rPr lang="en-US" dirty="0"/>
              <a:t>that keep to </a:t>
            </a:r>
            <a:r>
              <a:rPr lang="en-US" u="sng" dirty="0"/>
              <a:t>obedience and be not divided therein</a:t>
            </a:r>
            <a:r>
              <a:rPr lang="en-US" dirty="0"/>
              <a:t>; hard to the unbelievers is that which you call them to; Allah chooses for Himself whom He pleases, and guides to Himself him who turns (to Him), frequently.” </a:t>
            </a:r>
          </a:p>
        </p:txBody>
      </p:sp>
      <p:sp>
        <p:nvSpPr>
          <p:cNvPr id="7" name="Footer Placeholder 6">
            <a:extLst>
              <a:ext uri="{FF2B5EF4-FFF2-40B4-BE49-F238E27FC236}">
                <a16:creationId xmlns:a16="http://schemas.microsoft.com/office/drawing/2014/main" id="{6EAF3CB0-DC92-4049-A6E5-288375A9C4F3}"/>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03072CF4-2C3A-4657-95FD-C097A6136625}"/>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21</a:t>
            </a:fld>
            <a:endParaRPr lang="en-GB"/>
          </a:p>
        </p:txBody>
      </p:sp>
    </p:spTree>
    <p:extLst>
      <p:ext uri="{BB962C8B-B14F-4D97-AF65-F5344CB8AC3E}">
        <p14:creationId xmlns:p14="http://schemas.microsoft.com/office/powerpoint/2010/main" val="984685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E3A-B223-41F6-AFB1-3E9056FBB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368BFD-DEBA-4CB3-8289-EAC37FB42E9A}"/>
              </a:ext>
            </a:extLst>
          </p:cNvPr>
          <p:cNvSpPr>
            <a:spLocks noGrp="1"/>
          </p:cNvSpPr>
          <p:nvPr>
            <p:ph idx="1"/>
          </p:nvPr>
        </p:nvSpPr>
        <p:spPr/>
        <p:txBody>
          <a:bodyPr/>
          <a:lstStyle/>
          <a:p>
            <a:pPr marL="0" indent="0" algn="ctr">
              <a:buNone/>
            </a:pPr>
            <a:r>
              <a:rPr lang="en-US" sz="4000" b="1" dirty="0"/>
              <a:t>Hadith (</a:t>
            </a:r>
            <a:r>
              <a:rPr lang="en-US" sz="4000" b="1" dirty="0" err="1"/>
              <a:t>Musnad</a:t>
            </a:r>
            <a:r>
              <a:rPr lang="en-US" sz="4000" b="1" dirty="0"/>
              <a:t> Imam Ahmad)</a:t>
            </a:r>
          </a:p>
          <a:p>
            <a:pPr marL="0" indent="0" algn="ctr">
              <a:buNone/>
            </a:pPr>
            <a:endParaRPr lang="en-US" b="1" dirty="0"/>
          </a:p>
          <a:p>
            <a:pPr marL="0" lvl="0" indent="0" algn="ctr" fontAlgn="base">
              <a:buNone/>
            </a:pPr>
            <a:r>
              <a:rPr lang="en-US" dirty="0"/>
              <a:t>Narrated by Abu </a:t>
            </a:r>
            <a:r>
              <a:rPr lang="en-US" dirty="0" err="1"/>
              <a:t>Dharr</a:t>
            </a:r>
            <a:endParaRPr lang="en-US" dirty="0"/>
          </a:p>
          <a:p>
            <a:pPr marL="0" indent="0" algn="ctr" fontAlgn="base">
              <a:buNone/>
            </a:pPr>
            <a:r>
              <a:rPr lang="en-US" dirty="0"/>
              <a:t>I asked the messenger "O Messenger of Allah, how many Prophets were there (sent previously)?" </a:t>
            </a:r>
          </a:p>
          <a:p>
            <a:pPr marL="0" indent="0" algn="ctr" fontAlgn="base">
              <a:buNone/>
            </a:pPr>
            <a:r>
              <a:rPr lang="en-US" dirty="0"/>
              <a:t>He replied "</a:t>
            </a:r>
            <a:r>
              <a:rPr lang="en-US" b="1" i="1" dirty="0"/>
              <a:t>One hundred and twenty four thousand</a:t>
            </a:r>
            <a:r>
              <a:rPr lang="en-US" dirty="0"/>
              <a:t>…"</a:t>
            </a:r>
          </a:p>
        </p:txBody>
      </p:sp>
      <p:sp>
        <p:nvSpPr>
          <p:cNvPr id="7" name="Footer Placeholder 6">
            <a:extLst>
              <a:ext uri="{FF2B5EF4-FFF2-40B4-BE49-F238E27FC236}">
                <a16:creationId xmlns:a16="http://schemas.microsoft.com/office/drawing/2014/main" id="{E7D5FC5E-7344-4ABF-8FA2-64CECAE54A65}"/>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E0D8C220-094A-4C54-82F3-D84C75E28D62}"/>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22</a:t>
            </a:fld>
            <a:endParaRPr lang="en-GB"/>
          </a:p>
        </p:txBody>
      </p:sp>
    </p:spTree>
    <p:extLst>
      <p:ext uri="{BB962C8B-B14F-4D97-AF65-F5344CB8AC3E}">
        <p14:creationId xmlns:p14="http://schemas.microsoft.com/office/powerpoint/2010/main" val="985581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E3A-B223-41F6-AFB1-3E9056FBB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368BFD-DEBA-4CB3-8289-EAC37FB42E9A}"/>
              </a:ext>
            </a:extLst>
          </p:cNvPr>
          <p:cNvSpPr>
            <a:spLocks noGrp="1"/>
          </p:cNvSpPr>
          <p:nvPr>
            <p:ph idx="1"/>
          </p:nvPr>
        </p:nvSpPr>
        <p:spPr/>
        <p:txBody>
          <a:bodyPr/>
          <a:lstStyle/>
          <a:p>
            <a:pPr marL="0" indent="0" algn="ctr">
              <a:buNone/>
            </a:pPr>
            <a:r>
              <a:rPr lang="en-US" sz="4000" b="1" dirty="0"/>
              <a:t>Hadith (</a:t>
            </a:r>
            <a:r>
              <a:rPr lang="en-US" sz="4000" b="1" dirty="0" err="1"/>
              <a:t>Musnad</a:t>
            </a:r>
            <a:r>
              <a:rPr lang="en-US" sz="4000" b="1" dirty="0"/>
              <a:t> Imam Ahmad)</a:t>
            </a:r>
          </a:p>
          <a:p>
            <a:pPr marL="0" indent="0" algn="ctr">
              <a:buNone/>
            </a:pPr>
            <a:endParaRPr lang="en-US" b="1" dirty="0"/>
          </a:p>
          <a:p>
            <a:pPr marL="0" lvl="0" indent="0" algn="ctr" fontAlgn="base">
              <a:buNone/>
            </a:pPr>
            <a:r>
              <a:rPr lang="en-US" dirty="0"/>
              <a:t>Narrated by Abu </a:t>
            </a:r>
            <a:r>
              <a:rPr lang="en-US" dirty="0" err="1"/>
              <a:t>Dharr</a:t>
            </a:r>
            <a:endParaRPr lang="en-US" dirty="0"/>
          </a:p>
          <a:p>
            <a:pPr marL="0" indent="0" algn="ctr" fontAlgn="base">
              <a:buNone/>
            </a:pPr>
            <a:r>
              <a:rPr lang="en-US" dirty="0"/>
              <a:t>I asked the messenger "O Messenger of Allah, how many Prophets were there (sent previously)?" </a:t>
            </a:r>
          </a:p>
          <a:p>
            <a:pPr marL="0" indent="0" algn="ctr" fontAlgn="base">
              <a:buNone/>
            </a:pPr>
            <a:r>
              <a:rPr lang="en-US" dirty="0"/>
              <a:t>He replied "</a:t>
            </a:r>
            <a:r>
              <a:rPr lang="en-US" b="1" i="1" dirty="0"/>
              <a:t>One hundred and twenty four thousand</a:t>
            </a:r>
            <a:r>
              <a:rPr lang="en-US" dirty="0"/>
              <a:t>…"</a:t>
            </a:r>
          </a:p>
        </p:txBody>
      </p:sp>
      <p:sp>
        <p:nvSpPr>
          <p:cNvPr id="7" name="Footer Placeholder 6">
            <a:extLst>
              <a:ext uri="{FF2B5EF4-FFF2-40B4-BE49-F238E27FC236}">
                <a16:creationId xmlns:a16="http://schemas.microsoft.com/office/drawing/2014/main" id="{415D1D49-A2DC-46FC-B94B-6A8053CDC72B}"/>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7BFA008C-A868-4300-B804-93BC7CBFAFCE}"/>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23</a:t>
            </a:fld>
            <a:endParaRPr lang="en-GB"/>
          </a:p>
        </p:txBody>
      </p:sp>
    </p:spTree>
    <p:extLst>
      <p:ext uri="{BB962C8B-B14F-4D97-AF65-F5344CB8AC3E}">
        <p14:creationId xmlns:p14="http://schemas.microsoft.com/office/powerpoint/2010/main" val="2507554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24D26D22-9F4C-43D9-9A0A-6D245C98A723}"/>
              </a:ext>
            </a:extLst>
          </p:cNvPr>
          <p:cNvSpPr>
            <a:spLocks noGrp="1"/>
          </p:cNvSpPr>
          <p:nvPr>
            <p:ph type="title"/>
          </p:nvPr>
        </p:nvSpPr>
        <p:spPr>
          <a:xfrm>
            <a:off x="6585882" y="4267832"/>
            <a:ext cx="4805996" cy="1401448"/>
          </a:xfrm>
        </p:spPr>
        <p:txBody>
          <a:bodyPr vert="horz" lIns="91440" tIns="45720" rIns="91440" bIns="45720" rtlCol="0" anchor="t">
            <a:normAutofit fontScale="90000"/>
          </a:bodyPr>
          <a:lstStyle/>
          <a:p>
            <a:r>
              <a:rPr lang="en-US" sz="3100" dirty="0">
                <a:solidFill>
                  <a:srgbClr val="000000"/>
                </a:solidFill>
              </a:rPr>
              <a:t>Prophet Muhammad (s)is similar </a:t>
            </a:r>
            <a:r>
              <a:rPr lang="en-US" sz="3200" dirty="0"/>
              <a:t>to the previous Prophets sent all over the world. </a:t>
            </a:r>
            <a:endParaRPr lang="en-US" sz="3100" dirty="0">
              <a:solidFill>
                <a:srgbClr val="000000"/>
              </a:solidFill>
            </a:endParaRPr>
          </a:p>
        </p:txBody>
      </p:sp>
      <p:sp>
        <p:nvSpPr>
          <p:cNvPr id="5" name="Text Placeholder 4">
            <a:extLst>
              <a:ext uri="{FF2B5EF4-FFF2-40B4-BE49-F238E27FC236}">
                <a16:creationId xmlns:a16="http://schemas.microsoft.com/office/drawing/2014/main" id="{17F182D0-F45F-46E6-917A-7CEAD9A18C9A}"/>
              </a:ext>
            </a:extLst>
          </p:cNvPr>
          <p:cNvSpPr>
            <a:spLocks noGrp="1"/>
          </p:cNvSpPr>
          <p:nvPr>
            <p:ph type="body" idx="1"/>
          </p:nvPr>
        </p:nvSpPr>
        <p:spPr>
          <a:xfrm>
            <a:off x="6586186" y="3428999"/>
            <a:ext cx="4805691" cy="838831"/>
          </a:xfrm>
        </p:spPr>
        <p:txBody>
          <a:bodyPr vert="horz" lIns="91440" tIns="45720" rIns="91440" bIns="45720" rtlCol="0" anchor="b">
            <a:normAutofit/>
          </a:bodyPr>
          <a:lstStyle/>
          <a:p>
            <a:r>
              <a:rPr lang="en-US" sz="1800" b="1" dirty="0">
                <a:solidFill>
                  <a:srgbClr val="000000"/>
                </a:solidFill>
              </a:rPr>
              <a:t>Point 3:</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Image result for madinah mosque painting">
            <a:extLst>
              <a:ext uri="{FF2B5EF4-FFF2-40B4-BE49-F238E27FC236}">
                <a16:creationId xmlns:a16="http://schemas.microsoft.com/office/drawing/2014/main" id="{142FBCE1-098D-4E3D-BA4F-C7CDF7732E3B}"/>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24810" r="20227" b="2"/>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2BC935F8-E63D-43A2-B771-7CF2EDE8BC05}"/>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ECA50B58-5605-40DB-928C-737A81303AAA}"/>
              </a:ext>
            </a:extLst>
          </p:cNvPr>
          <p:cNvSpPr>
            <a:spLocks noGrp="1"/>
          </p:cNvSpPr>
          <p:nvPr>
            <p:ph type="sldNum" sz="quarter" idx="12"/>
          </p:nvPr>
        </p:nvSpPr>
        <p:spPr/>
        <p:txBody>
          <a:bodyPr/>
          <a:lstStyle/>
          <a:p>
            <a:fld id="{9C34C810-059C-4551-8D0F-61E3E79FC1CC}" type="slidenum">
              <a:rPr lang="en-GB" smtClean="0"/>
              <a:t>24</a:t>
            </a:fld>
            <a:endParaRPr lang="en-GB"/>
          </a:p>
        </p:txBody>
      </p:sp>
    </p:spTree>
    <p:extLst>
      <p:ext uri="{BB962C8B-B14F-4D97-AF65-F5344CB8AC3E}">
        <p14:creationId xmlns:p14="http://schemas.microsoft.com/office/powerpoint/2010/main" val="2122620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E3A-B223-41F6-AFB1-3E9056FBB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368BFD-DEBA-4CB3-8289-EAC37FB42E9A}"/>
              </a:ext>
            </a:extLst>
          </p:cNvPr>
          <p:cNvSpPr>
            <a:spLocks noGrp="1"/>
          </p:cNvSpPr>
          <p:nvPr>
            <p:ph idx="1"/>
          </p:nvPr>
        </p:nvSpPr>
        <p:spPr/>
        <p:txBody>
          <a:bodyPr/>
          <a:lstStyle/>
          <a:p>
            <a:pPr marL="0" indent="0" algn="ctr">
              <a:buNone/>
            </a:pPr>
            <a:r>
              <a:rPr lang="en-US" sz="4000" b="1" dirty="0"/>
              <a:t>Quran 35:24</a:t>
            </a:r>
          </a:p>
          <a:p>
            <a:pPr marL="0" indent="0" algn="ctr">
              <a:buNone/>
            </a:pPr>
            <a:endParaRPr lang="en-US" b="1" dirty="0"/>
          </a:p>
          <a:p>
            <a:pPr marL="0" lvl="0" indent="0" algn="ctr" fontAlgn="base">
              <a:buNone/>
            </a:pPr>
            <a:r>
              <a:rPr lang="en-US" dirty="0"/>
              <a:t>"Verily We have sent thee (Oh Muhammad) in truth, as a bearer of glad tidings, and as a warner: and </a:t>
            </a:r>
            <a:r>
              <a:rPr lang="en-US" b="1" u="sng" dirty="0"/>
              <a:t>there never was a people, without a warner having lived among them (in the past).</a:t>
            </a:r>
            <a:r>
              <a:rPr lang="en-US" dirty="0"/>
              <a:t>"</a:t>
            </a:r>
          </a:p>
        </p:txBody>
      </p:sp>
      <p:sp>
        <p:nvSpPr>
          <p:cNvPr id="7" name="Footer Placeholder 6">
            <a:extLst>
              <a:ext uri="{FF2B5EF4-FFF2-40B4-BE49-F238E27FC236}">
                <a16:creationId xmlns:a16="http://schemas.microsoft.com/office/drawing/2014/main" id="{521EFEF5-50FD-4D0F-8DA3-810652EAEB11}"/>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125C5211-58C5-420D-ACCE-934D7B73770F}"/>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25</a:t>
            </a:fld>
            <a:endParaRPr lang="en-GB"/>
          </a:p>
        </p:txBody>
      </p:sp>
    </p:spTree>
    <p:extLst>
      <p:ext uri="{BB962C8B-B14F-4D97-AF65-F5344CB8AC3E}">
        <p14:creationId xmlns:p14="http://schemas.microsoft.com/office/powerpoint/2010/main" val="1522869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E3A-B223-41F6-AFB1-3E9056FBB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368BFD-DEBA-4CB3-8289-EAC37FB42E9A}"/>
              </a:ext>
            </a:extLst>
          </p:cNvPr>
          <p:cNvSpPr>
            <a:spLocks noGrp="1"/>
          </p:cNvSpPr>
          <p:nvPr>
            <p:ph idx="1"/>
          </p:nvPr>
        </p:nvSpPr>
        <p:spPr/>
        <p:txBody>
          <a:bodyPr/>
          <a:lstStyle/>
          <a:p>
            <a:pPr marL="0" indent="0" algn="ctr">
              <a:buNone/>
            </a:pPr>
            <a:r>
              <a:rPr lang="en-US" sz="4000" b="1" dirty="0"/>
              <a:t>Quran 40:78</a:t>
            </a:r>
          </a:p>
          <a:p>
            <a:pPr marL="0" indent="0" algn="ctr">
              <a:buNone/>
            </a:pPr>
            <a:endParaRPr lang="en-US" b="1" dirty="0"/>
          </a:p>
          <a:p>
            <a:pPr marL="0" lvl="0" indent="0" algn="ctr" fontAlgn="base">
              <a:buNone/>
            </a:pPr>
            <a:r>
              <a:rPr lang="en-US" dirty="0"/>
              <a:t>“And, indeed We have sent Messengers before you (O Mu</a:t>
            </a:r>
            <a:r>
              <a:rPr lang="en-US" u="sng" dirty="0"/>
              <a:t>h</a:t>
            </a:r>
            <a:r>
              <a:rPr lang="en-US" dirty="0"/>
              <a:t>ammad); of some of them We have related to you their story and of some We have not related to you their story, and it was not given to any Messenger that he should bring a sign (</a:t>
            </a:r>
            <a:r>
              <a:rPr lang="en-US" dirty="0" err="1"/>
              <a:t>eg</a:t>
            </a:r>
            <a:r>
              <a:rPr lang="en-US" dirty="0"/>
              <a:t>: miracle, revelation, book) except by the permission of Allah.”</a:t>
            </a:r>
          </a:p>
        </p:txBody>
      </p:sp>
      <p:sp>
        <p:nvSpPr>
          <p:cNvPr id="7" name="Footer Placeholder 6">
            <a:extLst>
              <a:ext uri="{FF2B5EF4-FFF2-40B4-BE49-F238E27FC236}">
                <a16:creationId xmlns:a16="http://schemas.microsoft.com/office/drawing/2014/main" id="{1DF170AD-3340-48ED-A6F6-530B13C3A29F}"/>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6130D375-1C04-405A-A4ED-6E8A27E01BEF}"/>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26</a:t>
            </a:fld>
            <a:endParaRPr lang="en-GB"/>
          </a:p>
        </p:txBody>
      </p:sp>
    </p:spTree>
    <p:extLst>
      <p:ext uri="{BB962C8B-B14F-4D97-AF65-F5344CB8AC3E}">
        <p14:creationId xmlns:p14="http://schemas.microsoft.com/office/powerpoint/2010/main" val="339596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24D26D22-9F4C-43D9-9A0A-6D245C98A723}"/>
              </a:ext>
            </a:extLst>
          </p:cNvPr>
          <p:cNvSpPr>
            <a:spLocks noGrp="1"/>
          </p:cNvSpPr>
          <p:nvPr>
            <p:ph type="title"/>
          </p:nvPr>
        </p:nvSpPr>
        <p:spPr>
          <a:xfrm>
            <a:off x="6585882" y="4267832"/>
            <a:ext cx="4805996" cy="1401448"/>
          </a:xfrm>
        </p:spPr>
        <p:txBody>
          <a:bodyPr vert="horz" lIns="91440" tIns="45720" rIns="91440" bIns="45720" rtlCol="0" anchor="t">
            <a:normAutofit/>
          </a:bodyPr>
          <a:lstStyle/>
          <a:p>
            <a:r>
              <a:rPr lang="en-US" sz="2400" dirty="0">
                <a:solidFill>
                  <a:srgbClr val="000000"/>
                </a:solidFill>
              </a:rPr>
              <a:t>Justice of God explained and clarified</a:t>
            </a:r>
          </a:p>
        </p:txBody>
      </p:sp>
      <p:sp>
        <p:nvSpPr>
          <p:cNvPr id="5" name="Text Placeholder 4">
            <a:extLst>
              <a:ext uri="{FF2B5EF4-FFF2-40B4-BE49-F238E27FC236}">
                <a16:creationId xmlns:a16="http://schemas.microsoft.com/office/drawing/2014/main" id="{17F182D0-F45F-46E6-917A-7CEAD9A18C9A}"/>
              </a:ext>
            </a:extLst>
          </p:cNvPr>
          <p:cNvSpPr>
            <a:spLocks noGrp="1"/>
          </p:cNvSpPr>
          <p:nvPr>
            <p:ph type="body" idx="1"/>
          </p:nvPr>
        </p:nvSpPr>
        <p:spPr>
          <a:xfrm>
            <a:off x="6586186" y="3428999"/>
            <a:ext cx="4805691" cy="838831"/>
          </a:xfrm>
        </p:spPr>
        <p:txBody>
          <a:bodyPr vert="horz" lIns="91440" tIns="45720" rIns="91440" bIns="45720" rtlCol="0" anchor="b">
            <a:normAutofit/>
          </a:bodyPr>
          <a:lstStyle/>
          <a:p>
            <a:r>
              <a:rPr lang="en-US" sz="1800" b="1" dirty="0">
                <a:solidFill>
                  <a:srgbClr val="000000"/>
                </a:solidFill>
              </a:rPr>
              <a:t>Point 5:</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Image result for justice scale">
            <a:extLst>
              <a:ext uri="{FF2B5EF4-FFF2-40B4-BE49-F238E27FC236}">
                <a16:creationId xmlns:a16="http://schemas.microsoft.com/office/drawing/2014/main" id="{42660F66-4578-42E5-83AD-A31F829243F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0571" r="35328"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FB9C33D9-0201-4751-A1AD-107E5CA5149F}"/>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B757F9F0-35F9-4E83-AB9F-D5E81B47E62B}"/>
              </a:ext>
            </a:extLst>
          </p:cNvPr>
          <p:cNvSpPr>
            <a:spLocks noGrp="1"/>
          </p:cNvSpPr>
          <p:nvPr>
            <p:ph type="sldNum" sz="quarter" idx="12"/>
          </p:nvPr>
        </p:nvSpPr>
        <p:spPr/>
        <p:txBody>
          <a:bodyPr/>
          <a:lstStyle/>
          <a:p>
            <a:fld id="{9C34C810-059C-4551-8D0F-61E3E79FC1CC}" type="slidenum">
              <a:rPr lang="en-GB" smtClean="0"/>
              <a:t>27</a:t>
            </a:fld>
            <a:endParaRPr lang="en-GB"/>
          </a:p>
        </p:txBody>
      </p:sp>
    </p:spTree>
    <p:extLst>
      <p:ext uri="{BB962C8B-B14F-4D97-AF65-F5344CB8AC3E}">
        <p14:creationId xmlns:p14="http://schemas.microsoft.com/office/powerpoint/2010/main" val="1642735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E3A-B223-41F6-AFB1-3E9056FBB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368BFD-DEBA-4CB3-8289-EAC37FB42E9A}"/>
              </a:ext>
            </a:extLst>
          </p:cNvPr>
          <p:cNvSpPr>
            <a:spLocks noGrp="1"/>
          </p:cNvSpPr>
          <p:nvPr>
            <p:ph idx="1"/>
          </p:nvPr>
        </p:nvSpPr>
        <p:spPr/>
        <p:txBody>
          <a:bodyPr/>
          <a:lstStyle/>
          <a:p>
            <a:pPr marL="0" indent="0" algn="ctr">
              <a:buNone/>
            </a:pPr>
            <a:r>
              <a:rPr lang="en-US" sz="4000" b="1" dirty="0"/>
              <a:t>Quran 10:47</a:t>
            </a:r>
          </a:p>
          <a:p>
            <a:pPr marL="0" indent="0" algn="ctr">
              <a:buNone/>
            </a:pPr>
            <a:endParaRPr lang="en-US" b="1" dirty="0"/>
          </a:p>
          <a:p>
            <a:pPr marL="0" lvl="0" indent="0" algn="ctr">
              <a:buNone/>
            </a:pPr>
            <a:r>
              <a:rPr lang="en-US" dirty="0"/>
              <a:t>“And for every nation there is a messenger. So when their messenger comes, the matter is decided between them with justice, and they are not wronged.”</a:t>
            </a:r>
          </a:p>
        </p:txBody>
      </p:sp>
      <p:sp>
        <p:nvSpPr>
          <p:cNvPr id="7" name="Footer Placeholder 6">
            <a:extLst>
              <a:ext uri="{FF2B5EF4-FFF2-40B4-BE49-F238E27FC236}">
                <a16:creationId xmlns:a16="http://schemas.microsoft.com/office/drawing/2014/main" id="{F82566E2-FE2F-4D88-B8D4-80EA1B38B00F}"/>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9820E687-9FDC-4C34-9ED8-DA63114B416F}"/>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28</a:t>
            </a:fld>
            <a:endParaRPr lang="en-GB"/>
          </a:p>
        </p:txBody>
      </p:sp>
    </p:spTree>
    <p:extLst>
      <p:ext uri="{BB962C8B-B14F-4D97-AF65-F5344CB8AC3E}">
        <p14:creationId xmlns:p14="http://schemas.microsoft.com/office/powerpoint/2010/main" val="2719766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E3A-B223-41F6-AFB1-3E9056FBB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368BFD-DEBA-4CB3-8289-EAC37FB42E9A}"/>
              </a:ext>
            </a:extLst>
          </p:cNvPr>
          <p:cNvSpPr>
            <a:spLocks noGrp="1"/>
          </p:cNvSpPr>
          <p:nvPr>
            <p:ph idx="1"/>
          </p:nvPr>
        </p:nvSpPr>
        <p:spPr/>
        <p:txBody>
          <a:bodyPr/>
          <a:lstStyle/>
          <a:p>
            <a:pPr marL="0" indent="0" algn="ctr">
              <a:buNone/>
            </a:pPr>
            <a:r>
              <a:rPr lang="en-US" sz="3600" b="1" dirty="0"/>
              <a:t>Quran 4:165</a:t>
            </a:r>
          </a:p>
          <a:p>
            <a:pPr marL="0" indent="0" algn="ctr">
              <a:buNone/>
            </a:pPr>
            <a:endParaRPr lang="en-US" b="1" dirty="0"/>
          </a:p>
          <a:p>
            <a:pPr marL="0" lvl="0" indent="0" algn="ctr">
              <a:buNone/>
            </a:pPr>
            <a:r>
              <a:rPr lang="en-US" dirty="0"/>
              <a:t>“So that the people may have no plea against God after the coming of messengers.”</a:t>
            </a:r>
            <a:r>
              <a:rPr lang="en-US" b="1" u="sng" dirty="0"/>
              <a:t> </a:t>
            </a:r>
          </a:p>
          <a:p>
            <a:pPr marL="0" lvl="0" indent="0" algn="ctr">
              <a:buNone/>
            </a:pPr>
            <a:endParaRPr lang="en-US" b="1" u="sng" dirty="0"/>
          </a:p>
          <a:p>
            <a:pPr marL="0" indent="0" algn="ctr">
              <a:buNone/>
            </a:pPr>
            <a:r>
              <a:rPr lang="en-US" sz="3600" b="1" dirty="0"/>
              <a:t>Quran 17:15</a:t>
            </a:r>
            <a:endParaRPr lang="en-US" sz="3600" b="1" u="sng" dirty="0"/>
          </a:p>
          <a:p>
            <a:pPr marL="0" lvl="0" indent="0" algn="ctr">
              <a:buNone/>
            </a:pPr>
            <a:r>
              <a:rPr lang="en-US" dirty="0"/>
              <a:t> “Nor do We chastise until We raise a messenger.”</a:t>
            </a:r>
          </a:p>
        </p:txBody>
      </p:sp>
      <p:sp>
        <p:nvSpPr>
          <p:cNvPr id="7" name="Footer Placeholder 6">
            <a:extLst>
              <a:ext uri="{FF2B5EF4-FFF2-40B4-BE49-F238E27FC236}">
                <a16:creationId xmlns:a16="http://schemas.microsoft.com/office/drawing/2014/main" id="{091BF902-925B-4BF9-875E-61AA7C4630CA}"/>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52CB43F3-C998-4920-82A7-96A2FAFC5494}"/>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29</a:t>
            </a:fld>
            <a:endParaRPr lang="en-GB"/>
          </a:p>
        </p:txBody>
      </p:sp>
    </p:spTree>
    <p:extLst>
      <p:ext uri="{BB962C8B-B14F-4D97-AF65-F5344CB8AC3E}">
        <p14:creationId xmlns:p14="http://schemas.microsoft.com/office/powerpoint/2010/main" val="133588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1:</a:t>
            </a:r>
          </a:p>
          <a:p>
            <a:r>
              <a:rPr lang="en-GB" sz="5400" b="1" dirty="0">
                <a:solidFill>
                  <a:schemeClr val="bg1"/>
                </a:solidFill>
              </a:rPr>
              <a:t>Introduction to Prophecies</a:t>
            </a:r>
          </a:p>
        </p:txBody>
      </p:sp>
      <p:sp>
        <p:nvSpPr>
          <p:cNvPr id="5" name="Footer Placeholder 4">
            <a:extLst>
              <a:ext uri="{FF2B5EF4-FFF2-40B4-BE49-F238E27FC236}">
                <a16:creationId xmlns:a16="http://schemas.microsoft.com/office/drawing/2014/main" id="{6E8FCCA3-B5D2-4C77-9C4B-EA4E0FF23B21}"/>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a:extLst>
              <a:ext uri="{FF2B5EF4-FFF2-40B4-BE49-F238E27FC236}">
                <a16:creationId xmlns:a16="http://schemas.microsoft.com/office/drawing/2014/main" id="{5F008DD1-5470-4E44-8989-7F6496146F56}"/>
              </a:ext>
            </a:extLst>
          </p:cNvPr>
          <p:cNvSpPr>
            <a:spLocks noGrp="1"/>
          </p:cNvSpPr>
          <p:nvPr>
            <p:ph type="sldNum" sz="quarter" idx="12"/>
          </p:nvPr>
        </p:nvSpPr>
        <p:spPr/>
        <p:txBody>
          <a:bodyPr/>
          <a:lstStyle/>
          <a:p>
            <a:fld id="{9C34C810-059C-4551-8D0F-61E3E79FC1CC}" type="slidenum">
              <a:rPr lang="en-GB" smtClean="0"/>
              <a:t>3</a:t>
            </a:fld>
            <a:endParaRPr lang="en-GB"/>
          </a:p>
        </p:txBody>
      </p:sp>
    </p:spTree>
    <p:extLst>
      <p:ext uri="{BB962C8B-B14F-4D97-AF65-F5344CB8AC3E}">
        <p14:creationId xmlns:p14="http://schemas.microsoft.com/office/powerpoint/2010/main" val="353238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24D26D22-9F4C-43D9-9A0A-6D245C98A723}"/>
              </a:ext>
            </a:extLst>
          </p:cNvPr>
          <p:cNvSpPr>
            <a:spLocks noGrp="1"/>
          </p:cNvSpPr>
          <p:nvPr>
            <p:ph type="title"/>
          </p:nvPr>
        </p:nvSpPr>
        <p:spPr>
          <a:xfrm>
            <a:off x="6585882" y="4267832"/>
            <a:ext cx="4805996" cy="1401448"/>
          </a:xfrm>
        </p:spPr>
        <p:txBody>
          <a:bodyPr vert="horz" lIns="91440" tIns="45720" rIns="91440" bIns="45720" rtlCol="0" anchor="t">
            <a:normAutofit fontScale="90000"/>
          </a:bodyPr>
          <a:lstStyle/>
          <a:p>
            <a:r>
              <a:rPr lang="en-US" sz="3600" dirty="0"/>
              <a:t>God says Muslims MUST believe and respect all previous Prophets.</a:t>
            </a:r>
          </a:p>
        </p:txBody>
      </p:sp>
      <p:sp>
        <p:nvSpPr>
          <p:cNvPr id="5" name="Text Placeholder 4">
            <a:extLst>
              <a:ext uri="{FF2B5EF4-FFF2-40B4-BE49-F238E27FC236}">
                <a16:creationId xmlns:a16="http://schemas.microsoft.com/office/drawing/2014/main" id="{17F182D0-F45F-46E6-917A-7CEAD9A18C9A}"/>
              </a:ext>
            </a:extLst>
          </p:cNvPr>
          <p:cNvSpPr>
            <a:spLocks noGrp="1"/>
          </p:cNvSpPr>
          <p:nvPr>
            <p:ph type="body" idx="1"/>
          </p:nvPr>
        </p:nvSpPr>
        <p:spPr>
          <a:xfrm>
            <a:off x="6586186" y="3428999"/>
            <a:ext cx="4805691" cy="838831"/>
          </a:xfrm>
        </p:spPr>
        <p:txBody>
          <a:bodyPr vert="horz" lIns="91440" tIns="45720" rIns="91440" bIns="45720" rtlCol="0" anchor="b">
            <a:normAutofit/>
          </a:bodyPr>
          <a:lstStyle/>
          <a:p>
            <a:r>
              <a:rPr lang="en-US" sz="1800" b="1" dirty="0">
                <a:solidFill>
                  <a:srgbClr val="000000"/>
                </a:solidFill>
              </a:rPr>
              <a:t>Point 6:</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18" name="Picture 2" descr="Related image">
            <a:extLst>
              <a:ext uri="{FF2B5EF4-FFF2-40B4-BE49-F238E27FC236}">
                <a16:creationId xmlns:a16="http://schemas.microsoft.com/office/drawing/2014/main" id="{C954F959-6425-466F-A0FC-75578B50217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8391" r="17948"/>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ED140B29-3945-431C-8930-42DB8B781EF6}"/>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021DDAA3-2C31-437C-833A-2BB3D78368EB}"/>
              </a:ext>
            </a:extLst>
          </p:cNvPr>
          <p:cNvSpPr>
            <a:spLocks noGrp="1"/>
          </p:cNvSpPr>
          <p:nvPr>
            <p:ph type="sldNum" sz="quarter" idx="12"/>
          </p:nvPr>
        </p:nvSpPr>
        <p:spPr/>
        <p:txBody>
          <a:bodyPr/>
          <a:lstStyle/>
          <a:p>
            <a:fld id="{9C34C810-059C-4551-8D0F-61E3E79FC1CC}" type="slidenum">
              <a:rPr lang="en-GB" smtClean="0"/>
              <a:t>30</a:t>
            </a:fld>
            <a:endParaRPr lang="en-GB"/>
          </a:p>
        </p:txBody>
      </p:sp>
    </p:spTree>
    <p:extLst>
      <p:ext uri="{BB962C8B-B14F-4D97-AF65-F5344CB8AC3E}">
        <p14:creationId xmlns:p14="http://schemas.microsoft.com/office/powerpoint/2010/main" val="1423472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E3A-B223-41F6-AFB1-3E9056FBB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368BFD-DEBA-4CB3-8289-EAC37FB42E9A}"/>
              </a:ext>
            </a:extLst>
          </p:cNvPr>
          <p:cNvSpPr>
            <a:spLocks noGrp="1"/>
          </p:cNvSpPr>
          <p:nvPr>
            <p:ph idx="1"/>
          </p:nvPr>
        </p:nvSpPr>
        <p:spPr/>
        <p:txBody>
          <a:bodyPr/>
          <a:lstStyle/>
          <a:p>
            <a:pPr marL="0" indent="0" algn="ctr">
              <a:buNone/>
            </a:pPr>
            <a:r>
              <a:rPr lang="en-US" sz="3600" b="1" dirty="0"/>
              <a:t>Quran 3:84</a:t>
            </a:r>
          </a:p>
          <a:p>
            <a:pPr marL="0" indent="0" algn="ctr">
              <a:buNone/>
            </a:pPr>
            <a:endParaRPr lang="en-US" b="1" dirty="0"/>
          </a:p>
          <a:p>
            <a:pPr marL="0" lvl="0" indent="0" algn="ctr">
              <a:buNone/>
            </a:pPr>
            <a:r>
              <a:rPr lang="en-US" dirty="0"/>
              <a:t>“Say (Oh Believers): We believe in Allah and what has been revealed to us, and what was revealed to Ibrahim and Ismail and </a:t>
            </a:r>
            <a:r>
              <a:rPr lang="en-US" dirty="0" err="1"/>
              <a:t>Ishaq</a:t>
            </a:r>
            <a:r>
              <a:rPr lang="en-US" dirty="0"/>
              <a:t> and </a:t>
            </a:r>
            <a:r>
              <a:rPr lang="en-US" dirty="0" err="1"/>
              <a:t>Yaqub</a:t>
            </a:r>
            <a:r>
              <a:rPr lang="en-US" dirty="0"/>
              <a:t> (Jacob) and the tribes (thereafter), and what was given to Musa (Moses) and Isa (Jesus) and to (all the) prophets from their Lord; we do not make </a:t>
            </a:r>
            <a:r>
              <a:rPr lang="en-US" u="sng" dirty="0"/>
              <a:t>any</a:t>
            </a:r>
            <a:r>
              <a:rPr lang="en-US" dirty="0"/>
              <a:t> distinction between any of them, and to Him do we submit.”</a:t>
            </a:r>
          </a:p>
        </p:txBody>
      </p:sp>
      <p:sp>
        <p:nvSpPr>
          <p:cNvPr id="7" name="Footer Placeholder 6">
            <a:extLst>
              <a:ext uri="{FF2B5EF4-FFF2-40B4-BE49-F238E27FC236}">
                <a16:creationId xmlns:a16="http://schemas.microsoft.com/office/drawing/2014/main" id="{93FCEFEF-7240-459F-9294-ED29B048EC9D}"/>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BF034D05-E061-4D1A-9029-BF81FB34A526}"/>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31</a:t>
            </a:fld>
            <a:endParaRPr lang="en-GB"/>
          </a:p>
        </p:txBody>
      </p:sp>
    </p:spTree>
    <p:extLst>
      <p:ext uri="{BB962C8B-B14F-4D97-AF65-F5344CB8AC3E}">
        <p14:creationId xmlns:p14="http://schemas.microsoft.com/office/powerpoint/2010/main" val="368135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E3A-B223-41F6-AFB1-3E9056FBB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368BFD-DEBA-4CB3-8289-EAC37FB42E9A}"/>
              </a:ext>
            </a:extLst>
          </p:cNvPr>
          <p:cNvSpPr>
            <a:spLocks noGrp="1"/>
          </p:cNvSpPr>
          <p:nvPr>
            <p:ph idx="1"/>
          </p:nvPr>
        </p:nvSpPr>
        <p:spPr/>
        <p:txBody>
          <a:bodyPr/>
          <a:lstStyle/>
          <a:p>
            <a:pPr marL="0" indent="0" algn="ctr">
              <a:buNone/>
            </a:pPr>
            <a:r>
              <a:rPr lang="en-US" sz="3600" b="1" dirty="0"/>
              <a:t>Quran 2:4</a:t>
            </a:r>
          </a:p>
          <a:p>
            <a:pPr marL="0" indent="0" algn="ctr">
              <a:buNone/>
            </a:pPr>
            <a:endParaRPr lang="en-US" b="1" dirty="0"/>
          </a:p>
          <a:p>
            <a:pPr marL="0" lvl="0" indent="0" algn="ctr">
              <a:buNone/>
            </a:pPr>
            <a:r>
              <a:rPr lang="en-US" dirty="0"/>
              <a:t>“And those who believe in that which has been revealed to you (O Muhammad) and that which was revealed before you (in previous scriptures).”</a:t>
            </a:r>
          </a:p>
        </p:txBody>
      </p:sp>
      <p:sp>
        <p:nvSpPr>
          <p:cNvPr id="7" name="Footer Placeholder 6">
            <a:extLst>
              <a:ext uri="{FF2B5EF4-FFF2-40B4-BE49-F238E27FC236}">
                <a16:creationId xmlns:a16="http://schemas.microsoft.com/office/drawing/2014/main" id="{730E102B-7ECF-4DC2-9E19-2420A57297B0}"/>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380E39F7-3A8B-4D21-A19E-3764E60D9A77}"/>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32</a:t>
            </a:fld>
            <a:endParaRPr lang="en-GB"/>
          </a:p>
        </p:txBody>
      </p:sp>
    </p:spTree>
    <p:extLst>
      <p:ext uri="{BB962C8B-B14F-4D97-AF65-F5344CB8AC3E}">
        <p14:creationId xmlns:p14="http://schemas.microsoft.com/office/powerpoint/2010/main" val="1450568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9CD904-CF1E-402B-BAF9-2BFB70B6C177}"/>
              </a:ext>
            </a:extLst>
          </p:cNvPr>
          <p:cNvSpPr>
            <a:spLocks noGrp="1"/>
          </p:cNvSpPr>
          <p:nvPr>
            <p:ph type="title"/>
          </p:nvPr>
        </p:nvSpPr>
        <p:spPr>
          <a:xfrm>
            <a:off x="640079" y="2053641"/>
            <a:ext cx="3669161" cy="2760098"/>
          </a:xfrm>
        </p:spPr>
        <p:txBody>
          <a:bodyPr>
            <a:normAutofit fontScale="90000"/>
          </a:bodyPr>
          <a:lstStyle/>
          <a:p>
            <a:r>
              <a:rPr lang="en-US" b="1" dirty="0">
                <a:solidFill>
                  <a:srgbClr val="FFFFFF"/>
                </a:solidFill>
              </a:rPr>
              <a:t>QUESTION</a:t>
            </a:r>
            <a:br>
              <a:rPr lang="en-US" dirty="0">
                <a:solidFill>
                  <a:srgbClr val="FFFFFF"/>
                </a:solidFill>
              </a:rPr>
            </a:br>
            <a:r>
              <a:rPr lang="en-US" dirty="0">
                <a:solidFill>
                  <a:srgbClr val="FFFFFF"/>
                </a:solidFill>
              </a:rPr>
              <a:t>If the source is the same, why so many differences?</a:t>
            </a:r>
          </a:p>
        </p:txBody>
      </p:sp>
      <p:sp>
        <p:nvSpPr>
          <p:cNvPr id="3" name="Content Placeholder 2">
            <a:extLst>
              <a:ext uri="{FF2B5EF4-FFF2-40B4-BE49-F238E27FC236}">
                <a16:creationId xmlns:a16="http://schemas.microsoft.com/office/drawing/2014/main" id="{3EA80FFF-5807-4BEA-B910-A445FCD4B457}"/>
              </a:ext>
            </a:extLst>
          </p:cNvPr>
          <p:cNvSpPr>
            <a:spLocks noGrp="1"/>
          </p:cNvSpPr>
          <p:nvPr>
            <p:ph idx="1"/>
          </p:nvPr>
        </p:nvSpPr>
        <p:spPr>
          <a:xfrm>
            <a:off x="5528930" y="435935"/>
            <a:ext cx="5867728" cy="6422065"/>
          </a:xfrm>
        </p:spPr>
        <p:txBody>
          <a:bodyPr anchor="ctr">
            <a:noAutofit/>
          </a:bodyPr>
          <a:lstStyle/>
          <a:p>
            <a:pPr marL="514350" indent="-514350">
              <a:buFont typeface="+mj-lt"/>
              <a:buAutoNum type="arabicPeriod"/>
            </a:pPr>
            <a:r>
              <a:rPr lang="en-US" sz="2200" dirty="0">
                <a:solidFill>
                  <a:srgbClr val="000000"/>
                </a:solidFill>
              </a:rPr>
              <a:t>My personal opinion after doing comparative studies is “what do you mean differences? There are so many striking similarities what about them? so maybe the difference is in us… and our perceptions of how we see things. </a:t>
            </a:r>
          </a:p>
          <a:p>
            <a:pPr marL="514350" indent="-514350">
              <a:buFont typeface="+mj-lt"/>
              <a:buAutoNum type="arabicPeriod"/>
            </a:pPr>
            <a:r>
              <a:rPr lang="en-US" sz="2200" dirty="0">
                <a:solidFill>
                  <a:srgbClr val="000000"/>
                </a:solidFill>
              </a:rPr>
              <a:t>The differences could be in religious laws </a:t>
            </a:r>
          </a:p>
          <a:p>
            <a:pPr marL="514350" indent="-514350">
              <a:buFont typeface="+mj-lt"/>
              <a:buAutoNum type="arabicPeriod"/>
            </a:pPr>
            <a:r>
              <a:rPr lang="en-US" sz="2200" dirty="0">
                <a:solidFill>
                  <a:srgbClr val="000000"/>
                </a:solidFill>
              </a:rPr>
              <a:t>Some differences in fundamental beliefs could also be due to changes made by the adherents overtime, </a:t>
            </a:r>
          </a:p>
          <a:p>
            <a:pPr marL="514350" indent="-514350">
              <a:buFont typeface="+mj-lt"/>
              <a:buAutoNum type="arabicPeriod"/>
            </a:pPr>
            <a:r>
              <a:rPr lang="en-US" sz="2200" dirty="0">
                <a:solidFill>
                  <a:srgbClr val="000000"/>
                </a:solidFill>
              </a:rPr>
              <a:t>The interpretation of people on scripture differs, causing differences. </a:t>
            </a:r>
          </a:p>
          <a:p>
            <a:pPr marL="514350" indent="-514350">
              <a:buFont typeface="+mj-lt"/>
              <a:buAutoNum type="arabicPeriod"/>
            </a:pPr>
            <a:r>
              <a:rPr lang="en-US" sz="2200" dirty="0">
                <a:solidFill>
                  <a:srgbClr val="000000"/>
                </a:solidFill>
              </a:rPr>
              <a:t>It is a known fact that all major religions unanimously agree on certain basic concepts, beliefs and laws. </a:t>
            </a:r>
          </a:p>
        </p:txBody>
      </p:sp>
      <p:sp>
        <p:nvSpPr>
          <p:cNvPr id="7" name="Footer Placeholder 6">
            <a:extLst>
              <a:ext uri="{FF2B5EF4-FFF2-40B4-BE49-F238E27FC236}">
                <a16:creationId xmlns:a16="http://schemas.microsoft.com/office/drawing/2014/main" id="{91AADA93-253D-4391-8877-71407170F164}"/>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2ED48F19-18A8-46C5-A7DB-6E5640CBE066}"/>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33</a:t>
            </a:fld>
            <a:endParaRPr lang="en-GB"/>
          </a:p>
        </p:txBody>
      </p:sp>
    </p:spTree>
    <p:extLst>
      <p:ext uri="{BB962C8B-B14F-4D97-AF65-F5344CB8AC3E}">
        <p14:creationId xmlns:p14="http://schemas.microsoft.com/office/powerpoint/2010/main" val="321834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9CD904-CF1E-402B-BAF9-2BFB70B6C177}"/>
              </a:ext>
            </a:extLst>
          </p:cNvPr>
          <p:cNvSpPr>
            <a:spLocks noGrp="1"/>
          </p:cNvSpPr>
          <p:nvPr>
            <p:ph type="title"/>
          </p:nvPr>
        </p:nvSpPr>
        <p:spPr>
          <a:xfrm>
            <a:off x="640079" y="2053641"/>
            <a:ext cx="3669161" cy="2760098"/>
          </a:xfrm>
        </p:spPr>
        <p:txBody>
          <a:bodyPr>
            <a:normAutofit fontScale="90000"/>
          </a:bodyPr>
          <a:lstStyle/>
          <a:p>
            <a:r>
              <a:rPr lang="en-US" b="1" dirty="0">
                <a:solidFill>
                  <a:srgbClr val="FFFFFF"/>
                </a:solidFill>
              </a:rPr>
              <a:t>QUESTION</a:t>
            </a:r>
            <a:br>
              <a:rPr lang="en-US" dirty="0">
                <a:solidFill>
                  <a:srgbClr val="FFFFFF"/>
                </a:solidFill>
              </a:rPr>
            </a:br>
            <a:r>
              <a:rPr lang="en-US" dirty="0">
                <a:solidFill>
                  <a:srgbClr val="FFFFFF"/>
                </a:solidFill>
              </a:rPr>
              <a:t>Why the terms “Muslim” and “Islam” and “Allah”</a:t>
            </a:r>
          </a:p>
        </p:txBody>
      </p:sp>
      <p:sp>
        <p:nvSpPr>
          <p:cNvPr id="3" name="Content Placeholder 2">
            <a:extLst>
              <a:ext uri="{FF2B5EF4-FFF2-40B4-BE49-F238E27FC236}">
                <a16:creationId xmlns:a16="http://schemas.microsoft.com/office/drawing/2014/main" id="{3EA80FFF-5807-4BEA-B910-A445FCD4B457}"/>
              </a:ext>
            </a:extLst>
          </p:cNvPr>
          <p:cNvSpPr>
            <a:spLocks noGrp="1"/>
          </p:cNvSpPr>
          <p:nvPr>
            <p:ph idx="1"/>
          </p:nvPr>
        </p:nvSpPr>
        <p:spPr>
          <a:xfrm>
            <a:off x="5528930" y="435935"/>
            <a:ext cx="5867728" cy="6422065"/>
          </a:xfrm>
        </p:spPr>
        <p:txBody>
          <a:bodyPr anchor="ctr">
            <a:noAutofit/>
          </a:bodyPr>
          <a:lstStyle/>
          <a:p>
            <a:pPr marL="0" indent="0">
              <a:buNone/>
            </a:pPr>
            <a:r>
              <a:rPr lang="en-US" sz="2200" dirty="0">
                <a:solidFill>
                  <a:srgbClr val="000000"/>
                </a:solidFill>
              </a:rPr>
              <a:t>A valid question to pose is if it’s the same religion passed down overtime and throughout the ages, then why has everyone got different names including Islam. </a:t>
            </a:r>
          </a:p>
        </p:txBody>
      </p:sp>
      <p:sp>
        <p:nvSpPr>
          <p:cNvPr id="7" name="Footer Placeholder 6">
            <a:extLst>
              <a:ext uri="{FF2B5EF4-FFF2-40B4-BE49-F238E27FC236}">
                <a16:creationId xmlns:a16="http://schemas.microsoft.com/office/drawing/2014/main" id="{6648456A-D88C-4D6C-AC51-7DA987763177}"/>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AC912135-8CC6-429F-89EC-7B8F903573D8}"/>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34</a:t>
            </a:fld>
            <a:endParaRPr lang="en-GB"/>
          </a:p>
        </p:txBody>
      </p:sp>
    </p:spTree>
    <p:extLst>
      <p:ext uri="{BB962C8B-B14F-4D97-AF65-F5344CB8AC3E}">
        <p14:creationId xmlns:p14="http://schemas.microsoft.com/office/powerpoint/2010/main" val="360435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03FA37-8BAB-47F9-ABC1-288F7ECC6EF8}"/>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The term…</a:t>
            </a:r>
            <a:br>
              <a:rPr lang="en-US" dirty="0">
                <a:solidFill>
                  <a:srgbClr val="FFFFFF"/>
                </a:solidFill>
              </a:rPr>
            </a:br>
            <a:r>
              <a:rPr lang="en-US" dirty="0">
                <a:solidFill>
                  <a:srgbClr val="FFFFFF"/>
                </a:solidFill>
              </a:rPr>
              <a:t> “</a:t>
            </a:r>
            <a:r>
              <a:rPr lang="en-US" b="1" dirty="0">
                <a:solidFill>
                  <a:srgbClr val="FFFFFF"/>
                </a:solidFill>
              </a:rPr>
              <a:t>MUSLIM</a:t>
            </a:r>
            <a:r>
              <a:rPr lang="en-US" dirty="0">
                <a:solidFill>
                  <a:srgbClr val="FFFFFF"/>
                </a:solidFill>
              </a:rPr>
              <a:t>”</a:t>
            </a:r>
          </a:p>
        </p:txBody>
      </p:sp>
      <p:sp>
        <p:nvSpPr>
          <p:cNvPr id="3" name="Content Placeholder 2">
            <a:extLst>
              <a:ext uri="{FF2B5EF4-FFF2-40B4-BE49-F238E27FC236}">
                <a16:creationId xmlns:a16="http://schemas.microsoft.com/office/drawing/2014/main" id="{80E70E5C-F822-437D-9CB6-6111D72BDA45}"/>
              </a:ext>
            </a:extLst>
          </p:cNvPr>
          <p:cNvSpPr>
            <a:spLocks noGrp="1"/>
          </p:cNvSpPr>
          <p:nvPr>
            <p:ph idx="1"/>
          </p:nvPr>
        </p:nvSpPr>
        <p:spPr>
          <a:xfrm>
            <a:off x="6090574" y="801866"/>
            <a:ext cx="5306084" cy="5230634"/>
          </a:xfrm>
        </p:spPr>
        <p:txBody>
          <a:bodyPr anchor="ctr">
            <a:normAutofit/>
          </a:bodyPr>
          <a:lstStyle/>
          <a:p>
            <a:pPr marL="0" indent="0">
              <a:buNone/>
            </a:pPr>
            <a:r>
              <a:rPr lang="en-US" sz="3200" u="sng" dirty="0">
                <a:solidFill>
                  <a:srgbClr val="000000"/>
                </a:solidFill>
              </a:rPr>
              <a:t>Arabic for:</a:t>
            </a:r>
          </a:p>
          <a:p>
            <a:pPr marL="0" indent="0">
              <a:buNone/>
            </a:pPr>
            <a:endParaRPr lang="en-US" sz="3200" dirty="0">
              <a:solidFill>
                <a:srgbClr val="000000"/>
              </a:solidFill>
            </a:endParaRPr>
          </a:p>
          <a:p>
            <a:pPr marL="0" indent="0">
              <a:buNone/>
            </a:pPr>
            <a:r>
              <a:rPr lang="en-US" sz="3200" b="1" dirty="0">
                <a:solidFill>
                  <a:srgbClr val="000000"/>
                </a:solidFill>
              </a:rPr>
              <a:t>“the one who peacefully submits (to God)”. </a:t>
            </a:r>
          </a:p>
          <a:p>
            <a:pPr marL="0" indent="0">
              <a:buNone/>
            </a:pPr>
            <a:r>
              <a:rPr lang="en-US" sz="3200" dirty="0">
                <a:solidFill>
                  <a:srgbClr val="000000"/>
                </a:solidFill>
              </a:rPr>
              <a:t> </a:t>
            </a:r>
          </a:p>
          <a:p>
            <a:pPr marL="0" indent="0">
              <a:buNone/>
            </a:pPr>
            <a:r>
              <a:rPr lang="en-US" sz="3200" b="1" dirty="0">
                <a:solidFill>
                  <a:srgbClr val="000000"/>
                </a:solidFill>
              </a:rPr>
              <a:t>“the peaceful submitters”. </a:t>
            </a:r>
          </a:p>
        </p:txBody>
      </p:sp>
      <p:sp>
        <p:nvSpPr>
          <p:cNvPr id="7" name="Footer Placeholder 6">
            <a:extLst>
              <a:ext uri="{FF2B5EF4-FFF2-40B4-BE49-F238E27FC236}">
                <a16:creationId xmlns:a16="http://schemas.microsoft.com/office/drawing/2014/main" id="{930D80E1-CEF1-4332-9AA9-006BF966C429}"/>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CCBFB176-6468-463C-8F92-382664B0B38F}"/>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35</a:t>
            </a:fld>
            <a:endParaRPr lang="en-GB"/>
          </a:p>
        </p:txBody>
      </p:sp>
    </p:spTree>
    <p:extLst>
      <p:ext uri="{BB962C8B-B14F-4D97-AF65-F5344CB8AC3E}">
        <p14:creationId xmlns:p14="http://schemas.microsoft.com/office/powerpoint/2010/main" val="1131249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03FA37-8BAB-47F9-ABC1-288F7ECC6EF8}"/>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The term…</a:t>
            </a:r>
            <a:br>
              <a:rPr lang="en-US" dirty="0">
                <a:solidFill>
                  <a:srgbClr val="FFFFFF"/>
                </a:solidFill>
              </a:rPr>
            </a:br>
            <a:r>
              <a:rPr lang="en-US" dirty="0">
                <a:solidFill>
                  <a:srgbClr val="FFFFFF"/>
                </a:solidFill>
              </a:rPr>
              <a:t> “</a:t>
            </a:r>
            <a:r>
              <a:rPr lang="en-US" b="1" dirty="0">
                <a:solidFill>
                  <a:srgbClr val="FFFFFF"/>
                </a:solidFill>
              </a:rPr>
              <a:t>ISLAM</a:t>
            </a:r>
            <a:r>
              <a:rPr lang="en-US" dirty="0">
                <a:solidFill>
                  <a:srgbClr val="FFFFFF"/>
                </a:solidFill>
              </a:rPr>
              <a:t>”</a:t>
            </a:r>
          </a:p>
        </p:txBody>
      </p:sp>
      <p:sp>
        <p:nvSpPr>
          <p:cNvPr id="3" name="Content Placeholder 2">
            <a:extLst>
              <a:ext uri="{FF2B5EF4-FFF2-40B4-BE49-F238E27FC236}">
                <a16:creationId xmlns:a16="http://schemas.microsoft.com/office/drawing/2014/main" id="{80E70E5C-F822-437D-9CB6-6111D72BDA45}"/>
              </a:ext>
            </a:extLst>
          </p:cNvPr>
          <p:cNvSpPr>
            <a:spLocks noGrp="1"/>
          </p:cNvSpPr>
          <p:nvPr>
            <p:ph idx="1"/>
          </p:nvPr>
        </p:nvSpPr>
        <p:spPr>
          <a:xfrm>
            <a:off x="6090574" y="801866"/>
            <a:ext cx="5306084" cy="5230634"/>
          </a:xfrm>
        </p:spPr>
        <p:txBody>
          <a:bodyPr anchor="ctr">
            <a:normAutofit fontScale="92500" lnSpcReduction="10000"/>
          </a:bodyPr>
          <a:lstStyle/>
          <a:p>
            <a:pPr marL="0" indent="0">
              <a:buNone/>
            </a:pPr>
            <a:r>
              <a:rPr lang="en-US" sz="3200" u="sng" dirty="0">
                <a:solidFill>
                  <a:srgbClr val="000000"/>
                </a:solidFill>
              </a:rPr>
              <a:t>Comes from:</a:t>
            </a:r>
          </a:p>
          <a:p>
            <a:pPr marL="0" indent="0">
              <a:buNone/>
            </a:pPr>
            <a:r>
              <a:rPr lang="en-US" sz="3200" dirty="0" err="1">
                <a:solidFill>
                  <a:srgbClr val="000000"/>
                </a:solidFill>
              </a:rPr>
              <a:t>SaLaMa</a:t>
            </a:r>
            <a:r>
              <a:rPr lang="en-US" sz="3200" dirty="0">
                <a:solidFill>
                  <a:srgbClr val="000000"/>
                </a:solidFill>
              </a:rPr>
              <a:t> (Meaning peace)</a:t>
            </a:r>
          </a:p>
          <a:p>
            <a:pPr marL="0" indent="0">
              <a:buNone/>
            </a:pPr>
            <a:endParaRPr lang="en-US" sz="3200" dirty="0">
              <a:solidFill>
                <a:srgbClr val="000000"/>
              </a:solidFill>
            </a:endParaRPr>
          </a:p>
          <a:p>
            <a:pPr marL="0" indent="0">
              <a:buNone/>
            </a:pPr>
            <a:r>
              <a:rPr lang="en-US" sz="3200" u="sng" dirty="0">
                <a:solidFill>
                  <a:srgbClr val="000000"/>
                </a:solidFill>
              </a:rPr>
              <a:t>Arabic for:</a:t>
            </a:r>
            <a:endParaRPr lang="en-US" sz="3200" dirty="0">
              <a:solidFill>
                <a:srgbClr val="000000"/>
              </a:solidFill>
            </a:endParaRPr>
          </a:p>
          <a:p>
            <a:pPr marL="0" indent="0">
              <a:buNone/>
            </a:pPr>
            <a:r>
              <a:rPr lang="en-US" sz="3200" b="1" dirty="0">
                <a:solidFill>
                  <a:srgbClr val="000000"/>
                </a:solidFill>
              </a:rPr>
              <a:t>“PEACE”</a:t>
            </a:r>
          </a:p>
          <a:p>
            <a:pPr marL="0" indent="0">
              <a:buNone/>
            </a:pPr>
            <a:r>
              <a:rPr lang="en-US" sz="3200" dirty="0">
                <a:solidFill>
                  <a:srgbClr val="000000"/>
                </a:solidFill>
              </a:rPr>
              <a:t> </a:t>
            </a:r>
          </a:p>
          <a:p>
            <a:pPr marL="0" indent="0">
              <a:buNone/>
            </a:pPr>
            <a:r>
              <a:rPr lang="en-US" sz="3200" b="1" dirty="0">
                <a:solidFill>
                  <a:srgbClr val="000000"/>
                </a:solidFill>
              </a:rPr>
              <a:t>“peaceful submission to God”. </a:t>
            </a:r>
          </a:p>
          <a:p>
            <a:pPr marL="0" indent="0">
              <a:buNone/>
            </a:pPr>
            <a:endParaRPr lang="en-US" sz="3200" b="1" dirty="0">
              <a:solidFill>
                <a:srgbClr val="000000"/>
              </a:solidFill>
            </a:endParaRPr>
          </a:p>
          <a:p>
            <a:pPr marL="0" indent="0">
              <a:buNone/>
            </a:pPr>
            <a:r>
              <a:rPr lang="en-US" sz="3200" b="1" dirty="0">
                <a:solidFill>
                  <a:srgbClr val="000000"/>
                </a:solidFill>
              </a:rPr>
              <a:t>“Do Gods will and promote Peace”</a:t>
            </a:r>
          </a:p>
        </p:txBody>
      </p:sp>
      <p:sp>
        <p:nvSpPr>
          <p:cNvPr id="7" name="Footer Placeholder 6">
            <a:extLst>
              <a:ext uri="{FF2B5EF4-FFF2-40B4-BE49-F238E27FC236}">
                <a16:creationId xmlns:a16="http://schemas.microsoft.com/office/drawing/2014/main" id="{D20A45AE-7DD7-4187-B1A1-8DE5328249FA}"/>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1DD64D60-D76D-4F46-822B-8DA7D1384E1A}"/>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36</a:t>
            </a:fld>
            <a:endParaRPr lang="en-GB"/>
          </a:p>
        </p:txBody>
      </p:sp>
    </p:spTree>
    <p:extLst>
      <p:ext uri="{BB962C8B-B14F-4D97-AF65-F5344CB8AC3E}">
        <p14:creationId xmlns:p14="http://schemas.microsoft.com/office/powerpoint/2010/main" val="1762625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03FA37-8BAB-47F9-ABC1-288F7ECC6EF8}"/>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The term…</a:t>
            </a:r>
            <a:br>
              <a:rPr lang="en-US" dirty="0">
                <a:solidFill>
                  <a:srgbClr val="FFFFFF"/>
                </a:solidFill>
              </a:rPr>
            </a:br>
            <a:r>
              <a:rPr lang="en-US" dirty="0">
                <a:solidFill>
                  <a:srgbClr val="FFFFFF"/>
                </a:solidFill>
              </a:rPr>
              <a:t> “</a:t>
            </a:r>
            <a:r>
              <a:rPr lang="en-US" b="1" dirty="0">
                <a:solidFill>
                  <a:srgbClr val="FFFFFF"/>
                </a:solidFill>
              </a:rPr>
              <a:t>ALLAH</a:t>
            </a:r>
            <a:r>
              <a:rPr lang="en-US" dirty="0">
                <a:solidFill>
                  <a:srgbClr val="FFFFFF"/>
                </a:solidFill>
              </a:rPr>
              <a:t>”</a:t>
            </a:r>
          </a:p>
        </p:txBody>
      </p:sp>
      <p:sp>
        <p:nvSpPr>
          <p:cNvPr id="3" name="Content Placeholder 2">
            <a:extLst>
              <a:ext uri="{FF2B5EF4-FFF2-40B4-BE49-F238E27FC236}">
                <a16:creationId xmlns:a16="http://schemas.microsoft.com/office/drawing/2014/main" id="{80E70E5C-F822-437D-9CB6-6111D72BDA45}"/>
              </a:ext>
            </a:extLst>
          </p:cNvPr>
          <p:cNvSpPr>
            <a:spLocks noGrp="1"/>
          </p:cNvSpPr>
          <p:nvPr>
            <p:ph idx="1"/>
          </p:nvPr>
        </p:nvSpPr>
        <p:spPr>
          <a:xfrm>
            <a:off x="5799909" y="436007"/>
            <a:ext cx="5596749" cy="6199923"/>
          </a:xfrm>
        </p:spPr>
        <p:txBody>
          <a:bodyPr anchor="ctr">
            <a:normAutofit lnSpcReduction="10000"/>
          </a:bodyPr>
          <a:lstStyle/>
          <a:p>
            <a:pPr marL="0" indent="0">
              <a:buNone/>
            </a:pPr>
            <a:r>
              <a:rPr lang="en-US" sz="2400" dirty="0">
                <a:latin typeface="+mj-lt"/>
              </a:rPr>
              <a:t>Some scholars say it originates from the Arabic Al-</a:t>
            </a:r>
            <a:r>
              <a:rPr lang="en-US" sz="2400" dirty="0" err="1">
                <a:latin typeface="+mj-lt"/>
              </a:rPr>
              <a:t>Ilah</a:t>
            </a:r>
            <a:r>
              <a:rPr lang="en-US" sz="2400" dirty="0">
                <a:latin typeface="+mj-lt"/>
              </a:rPr>
              <a:t> – “The God”</a:t>
            </a:r>
          </a:p>
          <a:p>
            <a:pPr marL="0" indent="0">
              <a:buNone/>
            </a:pPr>
            <a:r>
              <a:rPr lang="en-US" sz="2400" dirty="0">
                <a:latin typeface="+mj-lt"/>
              </a:rPr>
              <a:t>Other </a:t>
            </a:r>
            <a:r>
              <a:rPr lang="en-US" sz="2400" dirty="0" err="1">
                <a:latin typeface="+mj-lt"/>
              </a:rPr>
              <a:t>deriviations</a:t>
            </a:r>
            <a:r>
              <a:rPr lang="en-US" sz="2400" dirty="0">
                <a:latin typeface="+mj-lt"/>
              </a:rPr>
              <a:t>:</a:t>
            </a:r>
          </a:p>
          <a:p>
            <a:pPr marL="0" indent="0">
              <a:buNone/>
            </a:pPr>
            <a:r>
              <a:rPr lang="en-US" sz="2400" dirty="0">
                <a:latin typeface="+mj-lt"/>
              </a:rPr>
              <a:t>Al, El, </a:t>
            </a:r>
            <a:r>
              <a:rPr lang="en-US" sz="2400" dirty="0" err="1">
                <a:latin typeface="+mj-lt"/>
              </a:rPr>
              <a:t>Eloh</a:t>
            </a:r>
            <a:r>
              <a:rPr lang="en-US" sz="2400" dirty="0">
                <a:latin typeface="+mj-lt"/>
              </a:rPr>
              <a:t>, Elohim, </a:t>
            </a:r>
            <a:r>
              <a:rPr lang="en-US" sz="2400" dirty="0" err="1">
                <a:latin typeface="+mj-lt"/>
              </a:rPr>
              <a:t>Elai</a:t>
            </a:r>
            <a:r>
              <a:rPr lang="en-US" sz="2400" dirty="0">
                <a:latin typeface="+mj-lt"/>
              </a:rPr>
              <a:t>, </a:t>
            </a:r>
            <a:r>
              <a:rPr lang="en-US" sz="2400" dirty="0" err="1">
                <a:latin typeface="+mj-lt"/>
              </a:rPr>
              <a:t>Aloi</a:t>
            </a:r>
            <a:endParaRPr lang="en-US" sz="2400" dirty="0">
              <a:latin typeface="+mj-lt"/>
            </a:endParaRPr>
          </a:p>
          <a:p>
            <a:pPr marL="0" indent="0">
              <a:buNone/>
            </a:pPr>
            <a:endParaRPr lang="en-US" sz="2400" dirty="0">
              <a:latin typeface="+mj-lt"/>
            </a:endParaRPr>
          </a:p>
          <a:p>
            <a:pPr marL="0" indent="0">
              <a:buNone/>
            </a:pPr>
            <a:r>
              <a:rPr lang="en-US" sz="2400" b="1" dirty="0">
                <a:latin typeface="+mj-lt"/>
              </a:rPr>
              <a:t>Quran 7:180</a:t>
            </a:r>
          </a:p>
          <a:p>
            <a:pPr marL="0" indent="0">
              <a:buNone/>
            </a:pPr>
            <a:r>
              <a:rPr lang="en-US" sz="2400" i="1" dirty="0">
                <a:latin typeface="+mj-lt"/>
              </a:rPr>
              <a:t>“The most beautiful names belong to Allah (God): so call on him by them; but shun such men as use profanity in his names: for what they do, they will soon be requited.”</a:t>
            </a:r>
          </a:p>
          <a:p>
            <a:pPr marL="0" indent="0">
              <a:buNone/>
            </a:pPr>
            <a:endParaRPr lang="en-US" sz="2400" i="1" dirty="0">
              <a:latin typeface="+mj-lt"/>
            </a:endParaRPr>
          </a:p>
          <a:p>
            <a:pPr marL="0" indent="0">
              <a:buNone/>
            </a:pPr>
            <a:r>
              <a:rPr lang="en-US" sz="2400" b="1" i="1" dirty="0">
                <a:latin typeface="+mj-lt"/>
              </a:rPr>
              <a:t>Quran 17:110</a:t>
            </a:r>
          </a:p>
          <a:p>
            <a:pPr marL="0" indent="0">
              <a:buNone/>
            </a:pPr>
            <a:r>
              <a:rPr lang="en-US" altLang="en-US" sz="2400" i="1" dirty="0">
                <a:latin typeface="+mj-lt"/>
                <a:cs typeface="Times New Roman" panose="02020603050405020304" pitchFamily="18" charset="0"/>
              </a:rPr>
              <a:t>“Say, "Call upon Allah or call upon the Most Merciful. Whichever [name] you call - to Him belong the best names." </a:t>
            </a:r>
            <a:endParaRPr lang="en-US" sz="2400" dirty="0">
              <a:latin typeface="+mj-lt"/>
            </a:endParaRPr>
          </a:p>
        </p:txBody>
      </p:sp>
      <p:sp>
        <p:nvSpPr>
          <p:cNvPr id="5" name="Rectangle 2">
            <a:extLst>
              <a:ext uri="{FF2B5EF4-FFF2-40B4-BE49-F238E27FC236}">
                <a16:creationId xmlns:a16="http://schemas.microsoft.com/office/drawing/2014/main" id="{1EEAF0C4-A5E2-4330-8448-1E27CA50F5A9}"/>
              </a:ext>
            </a:extLst>
          </p:cNvPr>
          <p:cNvSpPr>
            <a:spLocks noChangeArrowheads="1"/>
          </p:cNvSpPr>
          <p:nvPr/>
        </p:nvSpPr>
        <p:spPr bwMode="auto">
          <a:xfrm>
            <a:off x="0" y="21193"/>
            <a:ext cx="184731" cy="4148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2218" rIns="9144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Footer Placeholder 8">
            <a:extLst>
              <a:ext uri="{FF2B5EF4-FFF2-40B4-BE49-F238E27FC236}">
                <a16:creationId xmlns:a16="http://schemas.microsoft.com/office/drawing/2014/main" id="{2E8548D2-ADE2-45DE-92BD-C06B5B0F900F}"/>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11" name="Slide Number Placeholder 10">
            <a:extLst>
              <a:ext uri="{FF2B5EF4-FFF2-40B4-BE49-F238E27FC236}">
                <a16:creationId xmlns:a16="http://schemas.microsoft.com/office/drawing/2014/main" id="{991DCD06-A21B-41D7-BE73-A3A87BCC8BFC}"/>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37</a:t>
            </a:fld>
            <a:endParaRPr lang="en-GB"/>
          </a:p>
        </p:txBody>
      </p:sp>
    </p:spTree>
    <p:extLst>
      <p:ext uri="{BB962C8B-B14F-4D97-AF65-F5344CB8AC3E}">
        <p14:creationId xmlns:p14="http://schemas.microsoft.com/office/powerpoint/2010/main" val="3703384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57C4-66C8-49C2-8D94-CDB3A462EAFD}"/>
              </a:ext>
            </a:extLst>
          </p:cNvPr>
          <p:cNvSpPr>
            <a:spLocks noGrp="1"/>
          </p:cNvSpPr>
          <p:nvPr>
            <p:ph type="title"/>
          </p:nvPr>
        </p:nvSpPr>
        <p:spPr>
          <a:xfrm>
            <a:off x="838200" y="365125"/>
            <a:ext cx="10515600" cy="1325563"/>
          </a:xfrm>
        </p:spPr>
        <p:txBody>
          <a:bodyPr/>
          <a:lstStyle/>
          <a:p>
            <a:r>
              <a:rPr lang="en-US"/>
              <a:t>Summary</a:t>
            </a:r>
            <a:endParaRPr lang="en-US" dirty="0"/>
          </a:p>
        </p:txBody>
      </p:sp>
      <p:sp>
        <p:nvSpPr>
          <p:cNvPr id="3" name="Content Placeholder 2">
            <a:extLst>
              <a:ext uri="{FF2B5EF4-FFF2-40B4-BE49-F238E27FC236}">
                <a16:creationId xmlns:a16="http://schemas.microsoft.com/office/drawing/2014/main" id="{A4B7B369-2C4F-459A-BE94-A3770E0EBC65}"/>
              </a:ext>
            </a:extLst>
          </p:cNvPr>
          <p:cNvSpPr>
            <a:spLocks noGrp="1"/>
          </p:cNvSpPr>
          <p:nvPr>
            <p:ph idx="1"/>
          </p:nvPr>
        </p:nvSpPr>
        <p:spPr>
          <a:xfrm>
            <a:off x="838200" y="1825625"/>
            <a:ext cx="10515600" cy="4351338"/>
          </a:xfrm>
        </p:spPr>
        <p:txBody>
          <a:bodyPr>
            <a:normAutofit lnSpcReduction="10000"/>
          </a:bodyPr>
          <a:lstStyle/>
          <a:p>
            <a:pPr marL="2286000" lvl="4" indent="-457200">
              <a:buFont typeface="+mj-lt"/>
              <a:buAutoNum type="arabicPeriod"/>
            </a:pPr>
            <a:r>
              <a:rPr lang="en-US" dirty="0"/>
              <a:t>That the God (Allah) mentioned can be called any name as long as its beautiful, so Hindus can still call him </a:t>
            </a:r>
            <a:r>
              <a:rPr lang="en-US" dirty="0" err="1"/>
              <a:t>Baghwan</a:t>
            </a:r>
            <a:r>
              <a:rPr lang="en-US" dirty="0"/>
              <a:t> and Israelites can still call him Yahweh or Jehovah or the Father and it wouldn’t affect God and you can still be included in the house of God. </a:t>
            </a:r>
          </a:p>
          <a:p>
            <a:pPr marL="2286000" lvl="4" indent="-457200">
              <a:buFont typeface="+mj-lt"/>
              <a:buAutoNum type="arabicPeriod"/>
            </a:pPr>
            <a:r>
              <a:rPr lang="en-US" dirty="0"/>
              <a:t>True Prophets or guides were sent to every nation, meaning the religions or teachings they came with were true and from the same source (</a:t>
            </a:r>
            <a:r>
              <a:rPr lang="en-US" dirty="0" err="1"/>
              <a:t>ie</a:t>
            </a:r>
            <a:r>
              <a:rPr lang="en-US" dirty="0"/>
              <a:t>: God). Demonstrating why every religion has some sort of link and connection either to do with teachings, laws or beliefs. </a:t>
            </a:r>
          </a:p>
          <a:p>
            <a:pPr marL="2286000" lvl="4" indent="-457200">
              <a:buFont typeface="+mj-lt"/>
              <a:buAutoNum type="arabicPeriod"/>
            </a:pPr>
            <a:r>
              <a:rPr lang="en-US" dirty="0"/>
              <a:t>God does not leave a nation or tribe or people without guidance and if he does he does not chastise or punish them for it. Demonstrating the justice of God.</a:t>
            </a:r>
          </a:p>
          <a:p>
            <a:pPr marL="2286000" lvl="4" indent="-457200">
              <a:buFont typeface="+mj-lt"/>
              <a:buAutoNum type="arabicPeriod"/>
            </a:pPr>
            <a:r>
              <a:rPr lang="en-US" dirty="0"/>
              <a:t>Muhammad was sent to all mankind and not just his people or Arabs or Israelites, or </a:t>
            </a:r>
            <a:r>
              <a:rPr lang="en-US" dirty="0" err="1"/>
              <a:t>indus</a:t>
            </a:r>
            <a:r>
              <a:rPr lang="en-US" dirty="0"/>
              <a:t> etc. Eradicating the concept of a chosen people or chosen nation as such, or only one community obtaining salvation and all others destined for hell or left in the dark without guidance.</a:t>
            </a:r>
          </a:p>
          <a:p>
            <a:pPr marL="2286000" lvl="4" indent="-457200">
              <a:buFont typeface="+mj-lt"/>
              <a:buAutoNum type="arabicPeriod"/>
            </a:pPr>
            <a:r>
              <a:rPr lang="en-US" dirty="0"/>
              <a:t>The reason for differences are mainly due to us people and not the source sending the information.</a:t>
            </a:r>
          </a:p>
          <a:p>
            <a:pPr marL="1428750" lvl="2" indent="-514350">
              <a:buFont typeface="+mj-lt"/>
              <a:buAutoNum type="arabicPeriod"/>
            </a:pPr>
            <a:endParaRPr lang="en-US" dirty="0"/>
          </a:p>
        </p:txBody>
      </p:sp>
      <p:sp>
        <p:nvSpPr>
          <p:cNvPr id="7" name="Footer Placeholder 6">
            <a:extLst>
              <a:ext uri="{FF2B5EF4-FFF2-40B4-BE49-F238E27FC236}">
                <a16:creationId xmlns:a16="http://schemas.microsoft.com/office/drawing/2014/main" id="{64D3009C-D114-427E-A41C-54C8FD88928A}"/>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A45F1D79-B8BF-4C55-87B9-A3E5637AD04C}"/>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38</a:t>
            </a:fld>
            <a:endParaRPr lang="en-GB"/>
          </a:p>
        </p:txBody>
      </p:sp>
    </p:spTree>
    <p:extLst>
      <p:ext uri="{BB962C8B-B14F-4D97-AF65-F5344CB8AC3E}">
        <p14:creationId xmlns:p14="http://schemas.microsoft.com/office/powerpoint/2010/main" val="2498832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E6E3EA-2B8A-4EDB-AC06-2C25B6D1CF7D}"/>
              </a:ext>
            </a:extLst>
          </p:cNvPr>
          <p:cNvSpPr>
            <a:spLocks noGrp="1"/>
          </p:cNvSpPr>
          <p:nvPr>
            <p:ph type="ctrTitle"/>
          </p:nvPr>
        </p:nvSpPr>
        <p:spPr>
          <a:xfrm>
            <a:off x="3045368" y="2043663"/>
            <a:ext cx="6105194" cy="2031055"/>
          </a:xfrm>
        </p:spPr>
        <p:txBody>
          <a:bodyPr>
            <a:normAutofit/>
          </a:bodyPr>
          <a:lstStyle/>
          <a:p>
            <a:r>
              <a:rPr lang="en-US">
                <a:solidFill>
                  <a:srgbClr val="FFFFFF"/>
                </a:solidFill>
              </a:rPr>
              <a:t>Drawing some links</a:t>
            </a:r>
          </a:p>
        </p:txBody>
      </p:sp>
      <p:sp>
        <p:nvSpPr>
          <p:cNvPr id="3" name="Subtitle 2">
            <a:extLst>
              <a:ext uri="{FF2B5EF4-FFF2-40B4-BE49-F238E27FC236}">
                <a16:creationId xmlns:a16="http://schemas.microsoft.com/office/drawing/2014/main" id="{9E4C34E3-703B-48D3-B374-763248FEDE7A}"/>
              </a:ext>
            </a:extLst>
          </p:cNvPr>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
        <p:nvSpPr>
          <p:cNvPr id="7" name="Footer Placeholder 6">
            <a:extLst>
              <a:ext uri="{FF2B5EF4-FFF2-40B4-BE49-F238E27FC236}">
                <a16:creationId xmlns:a16="http://schemas.microsoft.com/office/drawing/2014/main" id="{F7EC935E-115F-419E-92C1-117E063ACF2F}"/>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4956C0CA-AD0D-47F2-9AF5-83EBF4FDBEA1}"/>
              </a:ext>
            </a:extLst>
          </p:cNvPr>
          <p:cNvSpPr>
            <a:spLocks noGrp="1"/>
          </p:cNvSpPr>
          <p:nvPr>
            <p:ph type="sldNum" sz="quarter" idx="12"/>
          </p:nvPr>
        </p:nvSpPr>
        <p:spPr/>
        <p:txBody>
          <a:bodyPr/>
          <a:lstStyle/>
          <a:p>
            <a:fld id="{9C34C810-059C-4551-8D0F-61E3E79FC1CC}" type="slidenum">
              <a:rPr lang="en-GB" smtClean="0"/>
              <a:t>39</a:t>
            </a:fld>
            <a:endParaRPr lang="en-GB"/>
          </a:p>
        </p:txBody>
      </p:sp>
    </p:spTree>
    <p:extLst>
      <p:ext uri="{BB962C8B-B14F-4D97-AF65-F5344CB8AC3E}">
        <p14:creationId xmlns:p14="http://schemas.microsoft.com/office/powerpoint/2010/main" val="38846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CE27-7E61-41C6-8994-E65A51692194}"/>
              </a:ext>
            </a:extLst>
          </p:cNvPr>
          <p:cNvSpPr>
            <a:spLocks noGrp="1"/>
          </p:cNvSpPr>
          <p:nvPr>
            <p:ph type="title"/>
          </p:nvPr>
        </p:nvSpPr>
        <p:spPr/>
        <p:txBody>
          <a:bodyPr/>
          <a:lstStyle/>
          <a:p>
            <a:r>
              <a:rPr lang="en-US" dirty="0"/>
              <a:t>Contents to Lecture Series</a:t>
            </a:r>
          </a:p>
        </p:txBody>
      </p:sp>
      <p:sp>
        <p:nvSpPr>
          <p:cNvPr id="3" name="Content Placeholder 2">
            <a:extLst>
              <a:ext uri="{FF2B5EF4-FFF2-40B4-BE49-F238E27FC236}">
                <a16:creationId xmlns:a16="http://schemas.microsoft.com/office/drawing/2014/main" id="{8709AC40-BD51-4E2E-AC84-1427917F9FA2}"/>
              </a:ext>
            </a:extLst>
          </p:cNvPr>
          <p:cNvSpPr>
            <a:spLocks noGrp="1"/>
          </p:cNvSpPr>
          <p:nvPr>
            <p:ph idx="1"/>
          </p:nvPr>
        </p:nvSpPr>
        <p:spPr/>
        <p:txBody>
          <a:bodyPr/>
          <a:lstStyle/>
          <a:p>
            <a:pPr marL="0" indent="0">
              <a:buNone/>
            </a:pPr>
            <a:r>
              <a:rPr lang="en-US" b="1" dirty="0"/>
              <a:t>PART 1	-	Introduction to Prophecies</a:t>
            </a:r>
          </a:p>
          <a:p>
            <a:pPr marL="0" indent="0">
              <a:buNone/>
            </a:pPr>
            <a:r>
              <a:rPr lang="en-US" dirty="0"/>
              <a:t>PART 2	-	Muhammad (s) in Judeo-Christian Scriptures</a:t>
            </a:r>
          </a:p>
          <a:p>
            <a:pPr marL="0" indent="0">
              <a:buNone/>
            </a:pPr>
            <a:r>
              <a:rPr lang="en-US" dirty="0"/>
              <a:t>PART 3	-	Muhammad (s) in Hindu Scriptures</a:t>
            </a:r>
          </a:p>
          <a:p>
            <a:pPr marL="0" indent="0">
              <a:buNone/>
            </a:pPr>
            <a:r>
              <a:rPr lang="en-US" dirty="0"/>
              <a:t>PART 4	-	Muhammad (s) in Zoroastrian &amp; Buddhist 				Scriptures</a:t>
            </a:r>
          </a:p>
        </p:txBody>
      </p:sp>
      <p:sp>
        <p:nvSpPr>
          <p:cNvPr id="7" name="Footer Placeholder 6">
            <a:extLst>
              <a:ext uri="{FF2B5EF4-FFF2-40B4-BE49-F238E27FC236}">
                <a16:creationId xmlns:a16="http://schemas.microsoft.com/office/drawing/2014/main" id="{56F42E06-BCF5-451D-8DAB-D8A2939FAF9C}"/>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47D0F96F-6FC3-4379-BC94-A97D827A19A5}"/>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4</a:t>
            </a:fld>
            <a:endParaRPr lang="en-GB"/>
          </a:p>
        </p:txBody>
      </p:sp>
    </p:spTree>
    <p:extLst>
      <p:ext uri="{BB962C8B-B14F-4D97-AF65-F5344CB8AC3E}">
        <p14:creationId xmlns:p14="http://schemas.microsoft.com/office/powerpoint/2010/main" val="3482396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8785-8249-4715-A419-B0B62E602F10}"/>
              </a:ext>
            </a:extLst>
          </p:cNvPr>
          <p:cNvSpPr>
            <a:spLocks noGrp="1"/>
          </p:cNvSpPr>
          <p:nvPr>
            <p:ph type="title"/>
          </p:nvPr>
        </p:nvSpPr>
        <p:spPr/>
        <p:txBody>
          <a:bodyPr/>
          <a:lstStyle/>
          <a:p>
            <a:pPr algn="ctr"/>
            <a:r>
              <a:rPr lang="en-US" dirty="0"/>
              <a:t>Adam – First man	</a:t>
            </a:r>
          </a:p>
        </p:txBody>
      </p:sp>
      <p:sp>
        <p:nvSpPr>
          <p:cNvPr id="3" name="Content Placeholder 2">
            <a:extLst>
              <a:ext uri="{FF2B5EF4-FFF2-40B4-BE49-F238E27FC236}">
                <a16:creationId xmlns:a16="http://schemas.microsoft.com/office/drawing/2014/main" id="{D089137A-7FC0-42A8-879C-E3C72F31A0A8}"/>
              </a:ext>
            </a:extLst>
          </p:cNvPr>
          <p:cNvSpPr>
            <a:spLocks noGrp="1"/>
          </p:cNvSpPr>
          <p:nvPr>
            <p:ph idx="1"/>
          </p:nvPr>
        </p:nvSpPr>
        <p:spPr/>
        <p:txBody>
          <a:bodyPr>
            <a:normAutofit/>
          </a:bodyPr>
          <a:lstStyle/>
          <a:p>
            <a:pPr marL="0" indent="0" algn="ctr">
              <a:buNone/>
            </a:pPr>
            <a:r>
              <a:rPr lang="en-US" sz="4000" b="1" dirty="0"/>
              <a:t>Christianity/Judaism/Islam  </a:t>
            </a:r>
          </a:p>
          <a:p>
            <a:pPr marL="0" indent="0" algn="ctr">
              <a:buNone/>
            </a:pPr>
            <a:r>
              <a:rPr lang="en-US" sz="4000" dirty="0"/>
              <a:t>  Adam / </a:t>
            </a:r>
            <a:r>
              <a:rPr lang="en-US" sz="4000" dirty="0" err="1"/>
              <a:t>Aadam</a:t>
            </a:r>
            <a:endParaRPr lang="en-US" sz="4000" dirty="0"/>
          </a:p>
          <a:p>
            <a:pPr marL="0" indent="0" algn="ctr">
              <a:buNone/>
            </a:pPr>
            <a:endParaRPr lang="en-US" sz="4000" dirty="0"/>
          </a:p>
          <a:p>
            <a:pPr marL="0" indent="0" algn="ctr">
              <a:buNone/>
            </a:pPr>
            <a:r>
              <a:rPr lang="en-US" sz="4000" b="1" dirty="0"/>
              <a:t>Hinduism</a:t>
            </a:r>
          </a:p>
          <a:p>
            <a:pPr marL="0" indent="0" algn="ctr">
              <a:buNone/>
            </a:pPr>
            <a:r>
              <a:rPr lang="en-US" sz="4000" dirty="0" err="1"/>
              <a:t>Adami</a:t>
            </a:r>
            <a:r>
              <a:rPr lang="en-US" sz="4000" dirty="0"/>
              <a:t> </a:t>
            </a:r>
          </a:p>
        </p:txBody>
      </p:sp>
      <p:sp>
        <p:nvSpPr>
          <p:cNvPr id="7" name="Footer Placeholder 6">
            <a:extLst>
              <a:ext uri="{FF2B5EF4-FFF2-40B4-BE49-F238E27FC236}">
                <a16:creationId xmlns:a16="http://schemas.microsoft.com/office/drawing/2014/main" id="{C659F672-06C8-4FF0-96C6-DBFA74C7DBF3}"/>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D07DCFEE-2D59-4346-B33F-E32C7BBD5525}"/>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40</a:t>
            </a:fld>
            <a:endParaRPr lang="en-GB"/>
          </a:p>
        </p:txBody>
      </p:sp>
    </p:spTree>
    <p:extLst>
      <p:ext uri="{BB962C8B-B14F-4D97-AF65-F5344CB8AC3E}">
        <p14:creationId xmlns:p14="http://schemas.microsoft.com/office/powerpoint/2010/main" val="2253475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Related image">
            <a:extLst>
              <a:ext uri="{FF2B5EF4-FFF2-40B4-BE49-F238E27FC236}">
                <a16:creationId xmlns:a16="http://schemas.microsoft.com/office/drawing/2014/main" id="{948B39E2-EA1F-4853-BE8E-F6BF609E8BA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0601" r="-2" b="-2"/>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170" name="Picture 2" descr="Related image">
            <a:extLst>
              <a:ext uri="{FF2B5EF4-FFF2-40B4-BE49-F238E27FC236}">
                <a16:creationId xmlns:a16="http://schemas.microsoft.com/office/drawing/2014/main" id="{C7A96416-367F-48A1-BDF5-F57C772123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244" b="-2"/>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172" name="Picture 72">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82CF0B-7CAA-4B20-9046-C462C489C3BF}"/>
              </a:ext>
            </a:extLst>
          </p:cNvPr>
          <p:cNvSpPr>
            <a:spLocks noGrp="1"/>
          </p:cNvSpPr>
          <p:nvPr>
            <p:ph type="title"/>
          </p:nvPr>
        </p:nvSpPr>
        <p:spPr>
          <a:xfrm>
            <a:off x="804998" y="798445"/>
            <a:ext cx="4803636" cy="1311664"/>
          </a:xfrm>
        </p:spPr>
        <p:txBody>
          <a:bodyPr>
            <a:normAutofit/>
          </a:bodyPr>
          <a:lstStyle/>
          <a:p>
            <a:r>
              <a:rPr lang="en-US" sz="4000" b="1" dirty="0">
                <a:solidFill>
                  <a:srgbClr val="000000"/>
                </a:solidFill>
              </a:rPr>
              <a:t>Adam’s peak </a:t>
            </a:r>
            <a:br>
              <a:rPr lang="en-US" sz="4000" b="1" dirty="0">
                <a:solidFill>
                  <a:srgbClr val="000000"/>
                </a:solidFill>
              </a:rPr>
            </a:br>
            <a:r>
              <a:rPr lang="en-US" sz="4000" b="1" dirty="0">
                <a:solidFill>
                  <a:srgbClr val="000000"/>
                </a:solidFill>
              </a:rPr>
              <a:t>(Sri Lanka)</a:t>
            </a:r>
          </a:p>
        </p:txBody>
      </p:sp>
      <p:sp>
        <p:nvSpPr>
          <p:cNvPr id="3" name="Content Placeholder 2">
            <a:extLst>
              <a:ext uri="{FF2B5EF4-FFF2-40B4-BE49-F238E27FC236}">
                <a16:creationId xmlns:a16="http://schemas.microsoft.com/office/drawing/2014/main" id="{A165DBFC-F85B-4B4C-ABA4-A6FD3BC9327E}"/>
              </a:ext>
            </a:extLst>
          </p:cNvPr>
          <p:cNvSpPr>
            <a:spLocks noGrp="1"/>
          </p:cNvSpPr>
          <p:nvPr>
            <p:ph idx="1"/>
          </p:nvPr>
        </p:nvSpPr>
        <p:spPr>
          <a:xfrm>
            <a:off x="804997" y="2272143"/>
            <a:ext cx="4803637" cy="3788830"/>
          </a:xfrm>
        </p:spPr>
        <p:txBody>
          <a:bodyPr anchor="ctr">
            <a:normAutofit/>
          </a:bodyPr>
          <a:lstStyle/>
          <a:p>
            <a:pPr marL="0" indent="0">
              <a:buNone/>
            </a:pPr>
            <a:r>
              <a:rPr lang="en-US" sz="3200" dirty="0">
                <a:solidFill>
                  <a:srgbClr val="000000"/>
                </a:solidFill>
              </a:rPr>
              <a:t>Sacred place to Buddhists and Hindus</a:t>
            </a:r>
          </a:p>
        </p:txBody>
      </p:sp>
      <p:sp>
        <p:nvSpPr>
          <p:cNvPr id="8" name="Footer Placeholder 7">
            <a:extLst>
              <a:ext uri="{FF2B5EF4-FFF2-40B4-BE49-F238E27FC236}">
                <a16:creationId xmlns:a16="http://schemas.microsoft.com/office/drawing/2014/main" id="{8174226F-FD92-4655-9150-99A40AF8FD35}"/>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58F87711-B8C0-418F-90C8-F7C1F29BA276}"/>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41</a:t>
            </a:fld>
            <a:endParaRPr lang="en-GB"/>
          </a:p>
        </p:txBody>
      </p:sp>
    </p:spTree>
    <p:extLst>
      <p:ext uri="{BB962C8B-B14F-4D97-AF65-F5344CB8AC3E}">
        <p14:creationId xmlns:p14="http://schemas.microsoft.com/office/powerpoint/2010/main" val="900208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8" name="Picture 4" descr="Image result for noah's ark bible">
            <a:extLst>
              <a:ext uri="{FF2B5EF4-FFF2-40B4-BE49-F238E27FC236}">
                <a16:creationId xmlns:a16="http://schemas.microsoft.com/office/drawing/2014/main" id="{D8D843EA-D820-4D80-98C1-1A0BD572ADE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535" r="290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68F673F6-A88F-43E3-9BD1-49202F8EC9DF}"/>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6" name="Slide Number Placeholder 5">
            <a:extLst>
              <a:ext uri="{FF2B5EF4-FFF2-40B4-BE49-F238E27FC236}">
                <a16:creationId xmlns:a16="http://schemas.microsoft.com/office/drawing/2014/main" id="{8F3F6C63-4B9B-404F-A487-8C1BF9DF1E12}"/>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42</a:t>
            </a:fld>
            <a:endParaRPr lang="en-GB"/>
          </a:p>
        </p:txBody>
      </p:sp>
    </p:spTree>
    <p:extLst>
      <p:ext uri="{BB962C8B-B14F-4D97-AF65-F5344CB8AC3E}">
        <p14:creationId xmlns:p14="http://schemas.microsoft.com/office/powerpoint/2010/main" val="325661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Image result for noah's ark bible">
            <a:extLst>
              <a:ext uri="{FF2B5EF4-FFF2-40B4-BE49-F238E27FC236}">
                <a16:creationId xmlns:a16="http://schemas.microsoft.com/office/drawing/2014/main" id="{B363E5AE-74C8-4042-B2AF-1E98B05A5E4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0354" r="23727"/>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89EA5A5-1415-429C-BFBA-4567474666B1}"/>
              </a:ext>
            </a:extLst>
          </p:cNvPr>
          <p:cNvSpPr>
            <a:spLocks noGrp="1"/>
          </p:cNvSpPr>
          <p:nvPr>
            <p:ph type="title"/>
          </p:nvPr>
        </p:nvSpPr>
        <p:spPr>
          <a:xfrm>
            <a:off x="804998" y="798445"/>
            <a:ext cx="4803636" cy="4426698"/>
          </a:xfrm>
        </p:spPr>
        <p:txBody>
          <a:bodyPr>
            <a:normAutofit/>
          </a:bodyPr>
          <a:lstStyle/>
          <a:p>
            <a:pPr algn="ctr"/>
            <a:r>
              <a:rPr lang="en-US" sz="9600" dirty="0">
                <a:solidFill>
                  <a:srgbClr val="000000"/>
                </a:solidFill>
              </a:rPr>
              <a:t>NOAH     </a:t>
            </a:r>
            <a:br>
              <a:rPr lang="en-US" sz="9600" dirty="0">
                <a:solidFill>
                  <a:srgbClr val="000000"/>
                </a:solidFill>
              </a:rPr>
            </a:br>
            <a:br>
              <a:rPr lang="en-US" sz="9600" dirty="0">
                <a:solidFill>
                  <a:srgbClr val="000000"/>
                </a:solidFill>
              </a:rPr>
            </a:br>
            <a:r>
              <a:rPr lang="en-US" sz="9600" dirty="0">
                <a:solidFill>
                  <a:srgbClr val="000000"/>
                </a:solidFill>
              </a:rPr>
              <a:t>NUH </a:t>
            </a:r>
          </a:p>
        </p:txBody>
      </p:sp>
      <p:sp>
        <p:nvSpPr>
          <p:cNvPr id="7" name="Footer Placeholder 6">
            <a:extLst>
              <a:ext uri="{FF2B5EF4-FFF2-40B4-BE49-F238E27FC236}">
                <a16:creationId xmlns:a16="http://schemas.microsoft.com/office/drawing/2014/main" id="{95F1E68F-B431-4BEE-931B-218C22BA4C49}"/>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B89C888E-B870-4CD7-8409-7E7A177C83F9}"/>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43</a:t>
            </a:fld>
            <a:endParaRPr lang="en-GB"/>
          </a:p>
        </p:txBody>
      </p:sp>
    </p:spTree>
    <p:extLst>
      <p:ext uri="{BB962C8B-B14F-4D97-AF65-F5344CB8AC3E}">
        <p14:creationId xmlns:p14="http://schemas.microsoft.com/office/powerpoint/2010/main" val="1606710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2" name="Picture 4" descr="Image result for manu's ark">
            <a:extLst>
              <a:ext uri="{FF2B5EF4-FFF2-40B4-BE49-F238E27FC236}">
                <a16:creationId xmlns:a16="http://schemas.microsoft.com/office/drawing/2014/main" id="{A3341BAC-7C76-4064-BC13-B86E6D457369}"/>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29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960A8766-FB4E-434D-89CA-9FA5371D45D9}"/>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6" name="Slide Number Placeholder 5">
            <a:extLst>
              <a:ext uri="{FF2B5EF4-FFF2-40B4-BE49-F238E27FC236}">
                <a16:creationId xmlns:a16="http://schemas.microsoft.com/office/drawing/2014/main" id="{FC8742EB-CEF6-4304-8D81-C8FF5B4EA44D}"/>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44</a:t>
            </a:fld>
            <a:endParaRPr lang="en-GB"/>
          </a:p>
        </p:txBody>
      </p:sp>
    </p:spTree>
    <p:extLst>
      <p:ext uri="{BB962C8B-B14F-4D97-AF65-F5344CB8AC3E}">
        <p14:creationId xmlns:p14="http://schemas.microsoft.com/office/powerpoint/2010/main" val="1320576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53F0D0-F872-4288-9F8E-EE8A2B6BEC4C}"/>
              </a:ext>
            </a:extLst>
          </p:cNvPr>
          <p:cNvSpPr>
            <a:spLocks noGrp="1"/>
          </p:cNvSpPr>
          <p:nvPr>
            <p:ph idx="1"/>
          </p:nvPr>
        </p:nvSpPr>
        <p:spPr>
          <a:xfrm>
            <a:off x="4715691" y="2486887"/>
            <a:ext cx="4495800" cy="1884226"/>
          </a:xfrm>
        </p:spPr>
        <p:txBody>
          <a:bodyPr>
            <a:normAutofit lnSpcReduction="10000"/>
          </a:bodyPr>
          <a:lstStyle/>
          <a:p>
            <a:pPr marL="0" indent="0" algn="ctr">
              <a:buNone/>
            </a:pPr>
            <a:r>
              <a:rPr lang="en-US" sz="13800" dirty="0" err="1"/>
              <a:t>Nuh</a:t>
            </a:r>
            <a:endParaRPr lang="en-US" sz="13800" dirty="0"/>
          </a:p>
        </p:txBody>
      </p:sp>
      <p:sp>
        <p:nvSpPr>
          <p:cNvPr id="4" name="Content Placeholder 2">
            <a:extLst>
              <a:ext uri="{FF2B5EF4-FFF2-40B4-BE49-F238E27FC236}">
                <a16:creationId xmlns:a16="http://schemas.microsoft.com/office/drawing/2014/main" id="{75EE9472-6979-417A-9944-9A8037C00D35}"/>
              </a:ext>
            </a:extLst>
          </p:cNvPr>
          <p:cNvSpPr txBox="1">
            <a:spLocks/>
          </p:cNvSpPr>
          <p:nvPr/>
        </p:nvSpPr>
        <p:spPr>
          <a:xfrm>
            <a:off x="2063931" y="2486887"/>
            <a:ext cx="4495800" cy="18842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3800" dirty="0"/>
              <a:t>Ma</a:t>
            </a:r>
          </a:p>
        </p:txBody>
      </p:sp>
      <p:sp>
        <p:nvSpPr>
          <p:cNvPr id="7" name="Footer Placeholder 6">
            <a:extLst>
              <a:ext uri="{FF2B5EF4-FFF2-40B4-BE49-F238E27FC236}">
                <a16:creationId xmlns:a16="http://schemas.microsoft.com/office/drawing/2014/main" id="{F57EF59E-C395-4162-B073-618EEA03CD4F}"/>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A199C2A2-8021-492D-BE2E-2D65A4D3FC11}"/>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45</a:t>
            </a:fld>
            <a:endParaRPr lang="en-GB"/>
          </a:p>
        </p:txBody>
      </p:sp>
    </p:spTree>
    <p:extLst>
      <p:ext uri="{BB962C8B-B14F-4D97-AF65-F5344CB8AC3E}">
        <p14:creationId xmlns:p14="http://schemas.microsoft.com/office/powerpoint/2010/main" val="354601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9F37EF-7662-4257-BF10-D5F0F91E9389}"/>
              </a:ext>
            </a:extLst>
          </p:cNvPr>
          <p:cNvSpPr>
            <a:spLocks noGrp="1"/>
          </p:cNvSpPr>
          <p:nvPr>
            <p:ph type="title"/>
          </p:nvPr>
        </p:nvSpPr>
        <p:spPr>
          <a:xfrm>
            <a:off x="838200" y="365126"/>
            <a:ext cx="10515600" cy="993412"/>
          </a:xfrm>
        </p:spPr>
        <p:txBody>
          <a:bodyPr>
            <a:normAutofit/>
          </a:bodyPr>
          <a:lstStyle/>
          <a:p>
            <a:r>
              <a:rPr lang="en-US" sz="3600"/>
              <a:t>Startling resemblance between the two stories</a:t>
            </a:r>
            <a:endParaRPr lang="en-US" sz="3600" dirty="0"/>
          </a:p>
        </p:txBody>
      </p:sp>
      <p:sp>
        <p:nvSpPr>
          <p:cNvPr id="5" name="Content Placeholder 4">
            <a:extLst>
              <a:ext uri="{FF2B5EF4-FFF2-40B4-BE49-F238E27FC236}">
                <a16:creationId xmlns:a16="http://schemas.microsoft.com/office/drawing/2014/main" id="{D94D4DD0-7EB6-4BB3-B69A-1A2E1EE5DCB1}"/>
              </a:ext>
            </a:extLst>
          </p:cNvPr>
          <p:cNvSpPr>
            <a:spLocks noGrp="1"/>
          </p:cNvSpPr>
          <p:nvPr>
            <p:ph sz="half" idx="1"/>
          </p:nvPr>
        </p:nvSpPr>
        <p:spPr>
          <a:xfrm>
            <a:off x="838200" y="1358537"/>
            <a:ext cx="5181600" cy="4818426"/>
          </a:xfrm>
          <a:ln w="38100">
            <a:solidFill>
              <a:srgbClr val="0070C0"/>
            </a:solidFill>
          </a:ln>
        </p:spPr>
        <p:txBody>
          <a:bodyPr>
            <a:normAutofit lnSpcReduction="10000"/>
          </a:bodyPr>
          <a:lstStyle/>
          <a:p>
            <a:pPr marL="0" indent="0" algn="ctr">
              <a:buNone/>
            </a:pPr>
            <a:r>
              <a:rPr lang="en-US" sz="3200" b="1" dirty="0"/>
              <a:t>Quranic-Biblical </a:t>
            </a:r>
          </a:p>
          <a:p>
            <a:r>
              <a:rPr lang="en-US" dirty="0"/>
              <a:t>Noah / </a:t>
            </a:r>
            <a:r>
              <a:rPr lang="en-US" dirty="0" err="1"/>
              <a:t>Nuh</a:t>
            </a:r>
            <a:endParaRPr lang="en-US" dirty="0"/>
          </a:p>
          <a:p>
            <a:r>
              <a:rPr lang="en-US" dirty="0"/>
              <a:t>Story contains flood and animals</a:t>
            </a:r>
          </a:p>
          <a:p>
            <a:r>
              <a:rPr lang="en-US" dirty="0"/>
              <a:t>Builds an ark</a:t>
            </a:r>
          </a:p>
          <a:p>
            <a:r>
              <a:rPr lang="en-US" dirty="0"/>
              <a:t>Ark comes to rest at mountains (Ararat).</a:t>
            </a:r>
          </a:p>
          <a:p>
            <a:r>
              <a:rPr lang="en-US" dirty="0"/>
              <a:t>Had 3 sons: Ham, Shem and </a:t>
            </a:r>
            <a:r>
              <a:rPr lang="en-US" dirty="0" err="1"/>
              <a:t>Japeth</a:t>
            </a:r>
            <a:endParaRPr lang="en-US" dirty="0"/>
          </a:p>
          <a:p>
            <a:r>
              <a:rPr lang="en-US" dirty="0"/>
              <a:t>Called the second father of mankind	</a:t>
            </a:r>
          </a:p>
          <a:p>
            <a:pPr algn="ctr"/>
            <a:endParaRPr lang="en-US" sz="2400" dirty="0"/>
          </a:p>
          <a:p>
            <a:pPr algn="ctr"/>
            <a:endParaRPr lang="en-US" sz="2400" dirty="0"/>
          </a:p>
        </p:txBody>
      </p:sp>
      <p:sp>
        <p:nvSpPr>
          <p:cNvPr id="6" name="Content Placeholder 5">
            <a:extLst>
              <a:ext uri="{FF2B5EF4-FFF2-40B4-BE49-F238E27FC236}">
                <a16:creationId xmlns:a16="http://schemas.microsoft.com/office/drawing/2014/main" id="{DEE08366-0825-4BC5-8A8A-6F2C212BE209}"/>
              </a:ext>
            </a:extLst>
          </p:cNvPr>
          <p:cNvSpPr>
            <a:spLocks noGrp="1"/>
          </p:cNvSpPr>
          <p:nvPr>
            <p:ph sz="half" idx="2"/>
          </p:nvPr>
        </p:nvSpPr>
        <p:spPr>
          <a:xfrm>
            <a:off x="6172200" y="1358537"/>
            <a:ext cx="5181600" cy="4818426"/>
          </a:xfrm>
          <a:ln w="38100">
            <a:solidFill>
              <a:srgbClr val="0070C0"/>
            </a:solidFill>
          </a:ln>
        </p:spPr>
        <p:txBody>
          <a:bodyPr>
            <a:normAutofit lnSpcReduction="10000"/>
          </a:bodyPr>
          <a:lstStyle/>
          <a:p>
            <a:pPr marL="0" indent="0" algn="ctr">
              <a:buNone/>
            </a:pPr>
            <a:r>
              <a:rPr lang="en-US" sz="3200" b="1" dirty="0"/>
              <a:t>Hinduism</a:t>
            </a:r>
            <a:endParaRPr lang="en-US" sz="2400" b="1" dirty="0"/>
          </a:p>
          <a:p>
            <a:r>
              <a:rPr lang="en-US" dirty="0" err="1"/>
              <a:t>Manuh</a:t>
            </a:r>
            <a:endParaRPr lang="en-US" dirty="0"/>
          </a:p>
          <a:p>
            <a:r>
              <a:rPr lang="en-US" dirty="0"/>
              <a:t>Story contains flood and animals</a:t>
            </a:r>
          </a:p>
          <a:p>
            <a:r>
              <a:rPr lang="en-US" dirty="0"/>
              <a:t>Builds an ark</a:t>
            </a:r>
          </a:p>
          <a:p>
            <a:r>
              <a:rPr lang="en-US" dirty="0"/>
              <a:t>Ark comes to rest at mountains (Himalayas)</a:t>
            </a:r>
          </a:p>
          <a:p>
            <a:r>
              <a:rPr lang="en-US" dirty="0"/>
              <a:t>Had 3 sons: </a:t>
            </a:r>
            <a:r>
              <a:rPr lang="en-US" dirty="0" err="1"/>
              <a:t>Charma</a:t>
            </a:r>
            <a:r>
              <a:rPr lang="en-US" dirty="0"/>
              <a:t>, Sharma, </a:t>
            </a:r>
            <a:r>
              <a:rPr lang="en-US" dirty="0" err="1"/>
              <a:t>Yapeti</a:t>
            </a:r>
            <a:endParaRPr lang="en-US" dirty="0"/>
          </a:p>
          <a:p>
            <a:r>
              <a:rPr lang="en-US" dirty="0"/>
              <a:t>Called the “father of all mankind” </a:t>
            </a:r>
          </a:p>
        </p:txBody>
      </p:sp>
      <p:sp>
        <p:nvSpPr>
          <p:cNvPr id="8" name="Footer Placeholder 7">
            <a:extLst>
              <a:ext uri="{FF2B5EF4-FFF2-40B4-BE49-F238E27FC236}">
                <a16:creationId xmlns:a16="http://schemas.microsoft.com/office/drawing/2014/main" id="{66C8B73A-887F-400E-A005-0EA0CC5D7BA1}"/>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9EB8D01D-0C2E-4D54-9AED-A640226E7100}"/>
              </a:ext>
            </a:extLst>
          </p:cNvPr>
          <p:cNvSpPr>
            <a:spLocks noGrp="1"/>
          </p:cNvSpPr>
          <p:nvPr>
            <p:ph type="sldNum" sz="quarter" idx="12"/>
          </p:nvPr>
        </p:nvSpPr>
        <p:spPr/>
        <p:txBody>
          <a:bodyPr/>
          <a:lstStyle/>
          <a:p>
            <a:fld id="{9C34C810-059C-4551-8D0F-61E3E79FC1CC}" type="slidenum">
              <a:rPr lang="en-GB" smtClean="0"/>
              <a:t>46</a:t>
            </a:fld>
            <a:endParaRPr lang="en-GB"/>
          </a:p>
        </p:txBody>
      </p:sp>
    </p:spTree>
    <p:extLst>
      <p:ext uri="{BB962C8B-B14F-4D97-AF65-F5344CB8AC3E}">
        <p14:creationId xmlns:p14="http://schemas.microsoft.com/office/powerpoint/2010/main" val="344726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069900-3673-4EBB-A221-161CD69D3E70}"/>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a:solidFill>
                  <a:srgbClr val="000000"/>
                </a:solidFill>
              </a:rPr>
              <a:t>Zoroastarianisnm </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8" name="Picture 2" descr="Image result for zoroastrianism">
            <a:extLst>
              <a:ext uri="{FF2B5EF4-FFF2-40B4-BE49-F238E27FC236}">
                <a16:creationId xmlns:a16="http://schemas.microsoft.com/office/drawing/2014/main" id="{B22CC1EB-B6AC-4F1F-9235-95062D72225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8331" r="18134" b="2"/>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8583E2E-26BB-44B5-9630-1D6F9EEBBFD1}"/>
              </a:ext>
            </a:extLst>
          </p:cNvPr>
          <p:cNvSpPr>
            <a:spLocks noGrp="1"/>
          </p:cNvSpPr>
          <p:nvPr>
            <p:ph sz="half" idx="1"/>
          </p:nvPr>
        </p:nvSpPr>
        <p:spPr>
          <a:xfrm>
            <a:off x="6090574" y="2421682"/>
            <a:ext cx="4977578" cy="3639289"/>
          </a:xfrm>
        </p:spPr>
        <p:txBody>
          <a:bodyPr vert="horz" lIns="91440" tIns="45720" rIns="91440" bIns="45720" rtlCol="0" anchor="ctr">
            <a:normAutofit/>
          </a:bodyPr>
          <a:lstStyle/>
          <a:p>
            <a:pPr marL="0"/>
            <a:r>
              <a:rPr lang="en-US" sz="2000" dirty="0">
                <a:solidFill>
                  <a:srgbClr val="000000"/>
                </a:solidFill>
              </a:rPr>
              <a:t>A figure in history who has an almost identical story to Noah exists in the scriptures under the name of YIM.</a:t>
            </a:r>
          </a:p>
        </p:txBody>
      </p:sp>
      <p:sp>
        <p:nvSpPr>
          <p:cNvPr id="7" name="Footer Placeholder 6">
            <a:extLst>
              <a:ext uri="{FF2B5EF4-FFF2-40B4-BE49-F238E27FC236}">
                <a16:creationId xmlns:a16="http://schemas.microsoft.com/office/drawing/2014/main" id="{FFD2B634-A2F7-4F1C-AA60-75D6031F310C}"/>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E09BCEC6-5901-4E7E-8CEA-A5B9D27AC515}"/>
              </a:ext>
            </a:extLst>
          </p:cNvPr>
          <p:cNvSpPr>
            <a:spLocks noGrp="1"/>
          </p:cNvSpPr>
          <p:nvPr>
            <p:ph type="sldNum" sz="quarter" idx="12"/>
          </p:nvPr>
        </p:nvSpPr>
        <p:spPr/>
        <p:txBody>
          <a:bodyPr/>
          <a:lstStyle/>
          <a:p>
            <a:fld id="{9C34C810-059C-4551-8D0F-61E3E79FC1CC}" type="slidenum">
              <a:rPr lang="en-GB" smtClean="0"/>
              <a:t>47</a:t>
            </a:fld>
            <a:endParaRPr lang="en-GB"/>
          </a:p>
        </p:txBody>
      </p:sp>
    </p:spTree>
    <p:extLst>
      <p:ext uri="{BB962C8B-B14F-4D97-AF65-F5344CB8AC3E}">
        <p14:creationId xmlns:p14="http://schemas.microsoft.com/office/powerpoint/2010/main" val="3914474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135-A322-495B-8428-D8D3A405B2C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651CA09-1FD9-4396-BBE5-4301A9354FBA}"/>
              </a:ext>
            </a:extLst>
          </p:cNvPr>
          <p:cNvSpPr>
            <a:spLocks noGrp="1"/>
          </p:cNvSpPr>
          <p:nvPr>
            <p:ph idx="1"/>
          </p:nvPr>
        </p:nvSpPr>
        <p:spPr>
          <a:xfrm>
            <a:off x="838200" y="1825625"/>
            <a:ext cx="10515600" cy="3456844"/>
          </a:xfrm>
        </p:spPr>
        <p:txBody>
          <a:bodyPr>
            <a:normAutofit/>
          </a:bodyPr>
          <a:lstStyle/>
          <a:p>
            <a:pPr marL="0" indent="0" algn="ctr">
              <a:buNone/>
            </a:pPr>
            <a:r>
              <a:rPr lang="en-US" sz="13800" dirty="0"/>
              <a:t>BRAHM</a:t>
            </a:r>
            <a:r>
              <a:rPr lang="en-US" sz="13800" dirty="0">
                <a:solidFill>
                  <a:srgbClr val="FF0000"/>
                </a:solidFill>
              </a:rPr>
              <a:t>A</a:t>
            </a:r>
            <a:endParaRPr lang="en-US" sz="6000" dirty="0">
              <a:solidFill>
                <a:srgbClr val="FF0000"/>
              </a:solidFill>
            </a:endParaRPr>
          </a:p>
        </p:txBody>
      </p:sp>
      <p:sp>
        <p:nvSpPr>
          <p:cNvPr id="8" name="Arrow: Curved Up 7">
            <a:extLst>
              <a:ext uri="{FF2B5EF4-FFF2-40B4-BE49-F238E27FC236}">
                <a16:creationId xmlns:a16="http://schemas.microsoft.com/office/drawing/2014/main" id="{8777F322-B9E7-419B-88C7-E3EDB88DCA73}"/>
              </a:ext>
            </a:extLst>
          </p:cNvPr>
          <p:cNvSpPr/>
          <p:nvPr/>
        </p:nvSpPr>
        <p:spPr>
          <a:xfrm flipH="1">
            <a:off x="2197191" y="3429000"/>
            <a:ext cx="6657360" cy="1269635"/>
          </a:xfrm>
          <a:prstGeom prst="curvedUpArrow">
            <a:avLst>
              <a:gd name="adj1" fmla="val 20920"/>
              <a:gd name="adj2" fmla="val 5000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6">
            <a:extLst>
              <a:ext uri="{FF2B5EF4-FFF2-40B4-BE49-F238E27FC236}">
                <a16:creationId xmlns:a16="http://schemas.microsoft.com/office/drawing/2014/main" id="{AB70F214-06E6-41ED-AF3F-13410C10C7C2}"/>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2142AFC0-C05B-4F85-8DFC-6CF3DDBCD617}"/>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48</a:t>
            </a:fld>
            <a:endParaRPr lang="en-GB"/>
          </a:p>
        </p:txBody>
      </p:sp>
    </p:spTree>
    <p:extLst>
      <p:ext uri="{BB962C8B-B14F-4D97-AF65-F5344CB8AC3E}">
        <p14:creationId xmlns:p14="http://schemas.microsoft.com/office/powerpoint/2010/main" val="23277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135-A322-495B-8428-D8D3A405B2C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651CA09-1FD9-4396-BBE5-4301A9354FBA}"/>
              </a:ext>
            </a:extLst>
          </p:cNvPr>
          <p:cNvSpPr>
            <a:spLocks noGrp="1"/>
          </p:cNvSpPr>
          <p:nvPr>
            <p:ph idx="1"/>
          </p:nvPr>
        </p:nvSpPr>
        <p:spPr>
          <a:xfrm>
            <a:off x="397446" y="1805889"/>
            <a:ext cx="10515600" cy="3456844"/>
          </a:xfrm>
        </p:spPr>
        <p:txBody>
          <a:bodyPr>
            <a:normAutofit/>
          </a:bodyPr>
          <a:lstStyle/>
          <a:p>
            <a:pPr marL="0" indent="0" algn="ctr">
              <a:buNone/>
            </a:pPr>
            <a:r>
              <a:rPr lang="en-US" sz="13800" dirty="0">
                <a:solidFill>
                  <a:srgbClr val="FF0000"/>
                </a:solidFill>
              </a:rPr>
              <a:t>A</a:t>
            </a:r>
            <a:r>
              <a:rPr lang="en-US" sz="13800" dirty="0"/>
              <a:t>BRAHM</a:t>
            </a:r>
            <a:endParaRPr lang="en-US" sz="6000" dirty="0">
              <a:solidFill>
                <a:srgbClr val="FF0000"/>
              </a:solidFill>
            </a:endParaRPr>
          </a:p>
        </p:txBody>
      </p:sp>
      <p:sp>
        <p:nvSpPr>
          <p:cNvPr id="8" name="Arrow: Curved Up 7">
            <a:extLst>
              <a:ext uri="{FF2B5EF4-FFF2-40B4-BE49-F238E27FC236}">
                <a16:creationId xmlns:a16="http://schemas.microsoft.com/office/drawing/2014/main" id="{8777F322-B9E7-419B-88C7-E3EDB88DCA73}"/>
              </a:ext>
            </a:extLst>
          </p:cNvPr>
          <p:cNvSpPr/>
          <p:nvPr/>
        </p:nvSpPr>
        <p:spPr>
          <a:xfrm flipH="1">
            <a:off x="2459310" y="3429000"/>
            <a:ext cx="7273380" cy="1269635"/>
          </a:xfrm>
          <a:prstGeom prst="curvedUpArrow">
            <a:avLst>
              <a:gd name="adj1" fmla="val 20920"/>
              <a:gd name="adj2" fmla="val 5000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6">
            <a:extLst>
              <a:ext uri="{FF2B5EF4-FFF2-40B4-BE49-F238E27FC236}">
                <a16:creationId xmlns:a16="http://schemas.microsoft.com/office/drawing/2014/main" id="{45BD2A4F-2EA3-448D-B475-052B829C8694}"/>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E35EA296-4703-4E4E-B0EE-FDB37A864903}"/>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49</a:t>
            </a:fld>
            <a:endParaRPr lang="en-GB"/>
          </a:p>
        </p:txBody>
      </p:sp>
    </p:spTree>
    <p:extLst>
      <p:ext uri="{BB962C8B-B14F-4D97-AF65-F5344CB8AC3E}">
        <p14:creationId xmlns:p14="http://schemas.microsoft.com/office/powerpoint/2010/main" val="342179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arry potter and the deathly hallows">
            <a:extLst>
              <a:ext uri="{FF2B5EF4-FFF2-40B4-BE49-F238E27FC236}">
                <a16:creationId xmlns:a16="http://schemas.microsoft.com/office/drawing/2014/main" id="{76D92A5F-27D9-43CD-B0BD-A0E1B0243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73" y="206829"/>
            <a:ext cx="2050597" cy="30697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ord of the rings">
            <a:extLst>
              <a:ext uri="{FF2B5EF4-FFF2-40B4-BE49-F238E27FC236}">
                <a16:creationId xmlns:a16="http://schemas.microsoft.com/office/drawing/2014/main" id="{A006B4D6-F445-406E-B3B1-A040FE43D4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937" y="206829"/>
            <a:ext cx="2067822" cy="30697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extLst>
              <a:ext uri="{FF2B5EF4-FFF2-40B4-BE49-F238E27FC236}">
                <a16:creationId xmlns:a16="http://schemas.microsoft.com/office/drawing/2014/main" id="{76A399B9-FE6B-436A-B2F0-3434C08B8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527" y="206830"/>
            <a:ext cx="2186770" cy="30697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kung fu panda">
            <a:extLst>
              <a:ext uri="{FF2B5EF4-FFF2-40B4-BE49-F238E27FC236}">
                <a16:creationId xmlns:a16="http://schemas.microsoft.com/office/drawing/2014/main" id="{C24F1F17-832A-4BDC-ACC4-6C3672C1FA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7381" y="206829"/>
            <a:ext cx="2118273" cy="30697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2012 movie">
            <a:extLst>
              <a:ext uri="{FF2B5EF4-FFF2-40B4-BE49-F238E27FC236}">
                <a16:creationId xmlns:a16="http://schemas.microsoft.com/office/drawing/2014/main" id="{1964DDA4-4CC3-4C27-BCD9-E94ACE0135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1919" y="206829"/>
            <a:ext cx="2046504" cy="30697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811681-560F-4C34-8957-381F48025AE9}"/>
              </a:ext>
            </a:extLst>
          </p:cNvPr>
          <p:cNvSpPr/>
          <p:nvPr/>
        </p:nvSpPr>
        <p:spPr>
          <a:xfrm>
            <a:off x="9449069" y="3429000"/>
            <a:ext cx="2149354" cy="1938992"/>
          </a:xfrm>
          <a:prstGeom prst="rect">
            <a:avLst/>
          </a:prstGeom>
        </p:spPr>
        <p:txBody>
          <a:bodyPr wrap="square">
            <a:spAutoFit/>
          </a:bodyPr>
          <a:lstStyle/>
          <a:p>
            <a:r>
              <a:rPr lang="en-GB" sz="2400" dirty="0"/>
              <a:t>What do all these blockbuster movies have in common?</a:t>
            </a:r>
            <a:endParaRPr lang="en-US" sz="2400" dirty="0"/>
          </a:p>
        </p:txBody>
      </p:sp>
      <p:pic>
        <p:nvPicPr>
          <p:cNvPr id="2050" name="Picture 2" descr="Related image">
            <a:extLst>
              <a:ext uri="{FF2B5EF4-FFF2-40B4-BE49-F238E27FC236}">
                <a16:creationId xmlns:a16="http://schemas.microsoft.com/office/drawing/2014/main" id="{BF97E6E2-3480-4C03-81F6-2A9B58184C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349" y="3429000"/>
            <a:ext cx="2067821" cy="3101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lated image">
            <a:extLst>
              <a:ext uri="{FF2B5EF4-FFF2-40B4-BE49-F238E27FC236}">
                <a16:creationId xmlns:a16="http://schemas.microsoft.com/office/drawing/2014/main" id="{C723F4A9-6921-482E-8A9F-9D5881323D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9938" y="3429000"/>
            <a:ext cx="2067821" cy="31017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erminator movie poster">
            <a:extLst>
              <a:ext uri="{FF2B5EF4-FFF2-40B4-BE49-F238E27FC236}">
                <a16:creationId xmlns:a16="http://schemas.microsoft.com/office/drawing/2014/main" id="{22143169-F1EF-4896-9921-CE8A83F58D6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9410" y="3429000"/>
            <a:ext cx="2215727" cy="31017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663E8354-0FA2-4DD5-B3F5-144E44533C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76861" y="3432154"/>
            <a:ext cx="1914921" cy="30985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7638ADED-0A66-49A9-A93E-5043C0C7891B}"/>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a:extLst>
              <a:ext uri="{FF2B5EF4-FFF2-40B4-BE49-F238E27FC236}">
                <a16:creationId xmlns:a16="http://schemas.microsoft.com/office/drawing/2014/main" id="{C5867082-B549-4919-807E-ADA561F5DD88}"/>
              </a:ext>
            </a:extLst>
          </p:cNvPr>
          <p:cNvSpPr>
            <a:spLocks noGrp="1"/>
          </p:cNvSpPr>
          <p:nvPr>
            <p:ph type="sldNum" sz="quarter" idx="12"/>
          </p:nvPr>
        </p:nvSpPr>
        <p:spPr/>
        <p:txBody>
          <a:bodyPr/>
          <a:lstStyle/>
          <a:p>
            <a:fld id="{9C34C810-059C-4551-8D0F-61E3E79FC1CC}" type="slidenum">
              <a:rPr lang="en-GB" smtClean="0"/>
              <a:t>5</a:t>
            </a:fld>
            <a:endParaRPr lang="en-GB"/>
          </a:p>
        </p:txBody>
      </p:sp>
    </p:spTree>
    <p:extLst>
      <p:ext uri="{BB962C8B-B14F-4D97-AF65-F5344CB8AC3E}">
        <p14:creationId xmlns:p14="http://schemas.microsoft.com/office/powerpoint/2010/main" val="2082835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AB33-F6DE-40A7-A5EA-DD21774E2101}"/>
              </a:ext>
            </a:extLst>
          </p:cNvPr>
          <p:cNvSpPr>
            <a:spLocks noGrp="1"/>
          </p:cNvSpPr>
          <p:nvPr>
            <p:ph type="title"/>
          </p:nvPr>
        </p:nvSpPr>
        <p:spPr>
          <a:xfrm>
            <a:off x="838200" y="151002"/>
            <a:ext cx="10515600" cy="1023458"/>
          </a:xfrm>
        </p:spPr>
        <p:txBody>
          <a:bodyPr>
            <a:normAutofit/>
          </a:bodyPr>
          <a:lstStyle/>
          <a:p>
            <a:pPr algn="ctr"/>
            <a:r>
              <a:rPr lang="en-US" sz="3200" dirty="0"/>
              <a:t>Some striking similarities between </a:t>
            </a:r>
            <a:br>
              <a:rPr lang="en-US" sz="3200" dirty="0"/>
            </a:br>
            <a:r>
              <a:rPr lang="en-US" sz="3200" b="1" dirty="0">
                <a:solidFill>
                  <a:schemeClr val="accent1">
                    <a:lumMod val="75000"/>
                  </a:schemeClr>
                </a:solidFill>
              </a:rPr>
              <a:t>Abraham</a:t>
            </a:r>
            <a:r>
              <a:rPr lang="en-US" sz="3200" dirty="0"/>
              <a:t> and </a:t>
            </a:r>
            <a:r>
              <a:rPr lang="en-US" sz="3200" b="1" dirty="0">
                <a:solidFill>
                  <a:schemeClr val="accent2"/>
                </a:solidFill>
              </a:rPr>
              <a:t>Brahma</a:t>
            </a:r>
          </a:p>
        </p:txBody>
      </p:sp>
      <p:sp>
        <p:nvSpPr>
          <p:cNvPr id="4" name="Content Placeholder 4">
            <a:extLst>
              <a:ext uri="{FF2B5EF4-FFF2-40B4-BE49-F238E27FC236}">
                <a16:creationId xmlns:a16="http://schemas.microsoft.com/office/drawing/2014/main" id="{F5325399-BFE3-4B6D-90EA-B870C27AEFCB}"/>
              </a:ext>
            </a:extLst>
          </p:cNvPr>
          <p:cNvSpPr>
            <a:spLocks noGrp="1"/>
          </p:cNvSpPr>
          <p:nvPr>
            <p:ph sz="half" idx="1"/>
          </p:nvPr>
        </p:nvSpPr>
        <p:spPr>
          <a:xfrm>
            <a:off x="838200" y="1358537"/>
            <a:ext cx="5181600" cy="4818426"/>
          </a:xfrm>
          <a:solidFill>
            <a:schemeClr val="accent1">
              <a:lumMod val="60000"/>
              <a:lumOff val="40000"/>
            </a:schemeClr>
          </a:solidFill>
          <a:ln w="38100">
            <a:solidFill>
              <a:schemeClr val="tx1"/>
            </a:solidFill>
          </a:ln>
        </p:spPr>
        <p:txBody>
          <a:bodyPr>
            <a:normAutofit/>
          </a:bodyPr>
          <a:lstStyle/>
          <a:p>
            <a:pPr marL="0" indent="0" algn="ctr">
              <a:buNone/>
            </a:pPr>
            <a:r>
              <a:rPr lang="en-US" sz="3200" b="1" dirty="0"/>
              <a:t>Abraham</a:t>
            </a:r>
          </a:p>
          <a:p>
            <a:r>
              <a:rPr lang="en-US" sz="2400" dirty="0"/>
              <a:t>Abraham means “multitude” and “Father of creation” – Has title of Patriarch. </a:t>
            </a:r>
          </a:p>
          <a:p>
            <a:r>
              <a:rPr lang="en-US" sz="2400" dirty="0"/>
              <a:t>Abraham has children in old age</a:t>
            </a:r>
          </a:p>
          <a:p>
            <a:r>
              <a:rPr lang="en-US" sz="2400" dirty="0"/>
              <a:t>Abraham has two wives – Sara and Hagar/</a:t>
            </a:r>
            <a:r>
              <a:rPr lang="en-US" sz="2400" dirty="0" err="1"/>
              <a:t>Hajara</a:t>
            </a:r>
            <a:r>
              <a:rPr lang="en-US" sz="2400" dirty="0"/>
              <a:t> (means a rock/hill)</a:t>
            </a:r>
          </a:p>
          <a:p>
            <a:r>
              <a:rPr lang="en-US" sz="2400" dirty="0"/>
              <a:t>Each wife bears one son.</a:t>
            </a:r>
          </a:p>
          <a:p>
            <a:pPr algn="ctr"/>
            <a:endParaRPr lang="en-US" sz="2400" dirty="0"/>
          </a:p>
        </p:txBody>
      </p:sp>
      <p:sp>
        <p:nvSpPr>
          <p:cNvPr id="5" name="Content Placeholder 5">
            <a:extLst>
              <a:ext uri="{FF2B5EF4-FFF2-40B4-BE49-F238E27FC236}">
                <a16:creationId xmlns:a16="http://schemas.microsoft.com/office/drawing/2014/main" id="{0C373D2D-FCAC-4AC1-B340-A2FF9E0CD1C3}"/>
              </a:ext>
            </a:extLst>
          </p:cNvPr>
          <p:cNvSpPr txBox="1">
            <a:spLocks/>
          </p:cNvSpPr>
          <p:nvPr/>
        </p:nvSpPr>
        <p:spPr>
          <a:xfrm>
            <a:off x="6172200" y="1358537"/>
            <a:ext cx="5181600" cy="4818426"/>
          </a:xfrm>
          <a:prstGeom prst="rect">
            <a:avLst/>
          </a:prstGeom>
          <a:solidFill>
            <a:schemeClr val="accent2">
              <a:lumMod val="40000"/>
              <a:lumOff val="60000"/>
            </a:schemeClr>
          </a:solidFill>
          <a:ln w="38100">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t>Brahma</a:t>
            </a:r>
            <a:endParaRPr lang="en-US" sz="2400" b="1" dirty="0"/>
          </a:p>
          <a:p>
            <a:r>
              <a:rPr lang="en-US" sz="2400" dirty="0"/>
              <a:t>Brahma means to “spread forth or gains strength” – Brahma is title (real name is </a:t>
            </a:r>
            <a:r>
              <a:rPr lang="en-US" sz="2400" dirty="0" err="1"/>
              <a:t>Parjapati</a:t>
            </a:r>
            <a:r>
              <a:rPr lang="en-US" sz="2400" dirty="0"/>
              <a:t> – “Father of creation”)</a:t>
            </a:r>
          </a:p>
          <a:p>
            <a:r>
              <a:rPr lang="en-US" sz="2400" dirty="0"/>
              <a:t>Brahma bares children in old age</a:t>
            </a:r>
          </a:p>
          <a:p>
            <a:r>
              <a:rPr lang="en-US" sz="2400" dirty="0"/>
              <a:t>Brahma has two wives – One called </a:t>
            </a:r>
            <a:r>
              <a:rPr lang="en-US" sz="2400" b="1" u="sng" dirty="0" err="1"/>
              <a:t>Saras</a:t>
            </a:r>
            <a:r>
              <a:rPr lang="en-US" sz="2400" dirty="0" err="1"/>
              <a:t>wati</a:t>
            </a:r>
            <a:r>
              <a:rPr lang="en-US" sz="2400" dirty="0"/>
              <a:t> the other Parvati (means a rock/hill)</a:t>
            </a:r>
          </a:p>
          <a:p>
            <a:r>
              <a:rPr lang="en-US" sz="2400" dirty="0"/>
              <a:t>Each wife bears one son</a:t>
            </a:r>
            <a:r>
              <a:rPr lang="en-US" sz="2000" dirty="0"/>
              <a:t>. </a:t>
            </a:r>
          </a:p>
        </p:txBody>
      </p:sp>
      <p:sp>
        <p:nvSpPr>
          <p:cNvPr id="8" name="Footer Placeholder 7">
            <a:extLst>
              <a:ext uri="{FF2B5EF4-FFF2-40B4-BE49-F238E27FC236}">
                <a16:creationId xmlns:a16="http://schemas.microsoft.com/office/drawing/2014/main" id="{315531E0-A8A0-44D5-9831-79F078831C62}"/>
              </a:ext>
            </a:extLst>
          </p:cNvPr>
          <p:cNvSpPr>
            <a:spLocks noGrp="1"/>
          </p:cNvSpPr>
          <p:nvPr>
            <p:ph type="ftr" sz="quarter" idx="11"/>
          </p:nvPr>
        </p:nvSpPr>
        <p:spPr>
          <a:xfrm>
            <a:off x="4038600" y="6356350"/>
            <a:ext cx="4114800" cy="365125"/>
          </a:xfrm>
        </p:spPr>
        <p:txBody>
          <a:bodyPr/>
          <a:lstStyle/>
          <a:p>
            <a:r>
              <a:rPr lang="en-GB" sz="800" dirty="0"/>
              <a:t>This presentation was researched and compiled by:</a:t>
            </a:r>
            <a:br>
              <a:rPr lang="en-GB" dirty="0"/>
            </a:br>
            <a:r>
              <a:rPr lang="en-GB" dirty="0"/>
              <a:t>MONEEB MINHAS</a:t>
            </a:r>
          </a:p>
        </p:txBody>
      </p:sp>
      <p:sp>
        <p:nvSpPr>
          <p:cNvPr id="9" name="Slide Number Placeholder 8">
            <a:extLst>
              <a:ext uri="{FF2B5EF4-FFF2-40B4-BE49-F238E27FC236}">
                <a16:creationId xmlns:a16="http://schemas.microsoft.com/office/drawing/2014/main" id="{68314671-BC9F-4B52-B389-66428D24CEC3}"/>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50</a:t>
            </a:fld>
            <a:endParaRPr lang="en-GB"/>
          </a:p>
        </p:txBody>
      </p:sp>
    </p:spTree>
    <p:extLst>
      <p:ext uri="{BB962C8B-B14F-4D97-AF65-F5344CB8AC3E}">
        <p14:creationId xmlns:p14="http://schemas.microsoft.com/office/powerpoint/2010/main" val="8449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DC04A39-5ADD-4E97-92BC-D0CD0F67D694}"/>
              </a:ext>
            </a:extLst>
          </p:cNvPr>
          <p:cNvPicPr>
            <a:picLocks noChangeAspect="1"/>
          </p:cNvPicPr>
          <p:nvPr/>
        </p:nvPicPr>
        <p:blipFill rotWithShape="1">
          <a:blip r:embed="rId2">
            <a:alphaModFix/>
          </a:blip>
          <a:srcRect l="11" r="4663"/>
          <a:stretch/>
        </p:blipFill>
        <p:spPr>
          <a:xfrm>
            <a:off x="-305" y="-1"/>
            <a:ext cx="6423053" cy="6858001"/>
          </a:xfrm>
          <a:prstGeom prst="rect">
            <a:avLst/>
          </a:prstGeom>
        </p:spPr>
      </p:pic>
      <p:pic>
        <p:nvPicPr>
          <p:cNvPr id="11" name="Picture 10">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A5FB7F-E6B9-4DD6-99E0-ADA9AAB7BF6A}"/>
              </a:ext>
            </a:extLst>
          </p:cNvPr>
          <p:cNvSpPr>
            <a:spLocks noGrp="1"/>
          </p:cNvSpPr>
          <p:nvPr>
            <p:ph type="title"/>
          </p:nvPr>
        </p:nvSpPr>
        <p:spPr>
          <a:xfrm>
            <a:off x="6748272" y="3992591"/>
            <a:ext cx="4800261" cy="1644592"/>
          </a:xfrm>
        </p:spPr>
        <p:txBody>
          <a:bodyPr vert="horz" lIns="91440" tIns="45720" rIns="91440" bIns="45720" rtlCol="0" anchor="t">
            <a:normAutofit/>
          </a:bodyPr>
          <a:lstStyle/>
          <a:p>
            <a:r>
              <a:rPr lang="en-US" sz="3700" b="1" dirty="0">
                <a:solidFill>
                  <a:srgbClr val="000000"/>
                </a:solidFill>
              </a:rPr>
              <a:t>Jews and Muslims pray in a similar manner</a:t>
            </a:r>
          </a:p>
        </p:txBody>
      </p:sp>
      <p:sp>
        <p:nvSpPr>
          <p:cNvPr id="7" name="Footer Placeholder 6">
            <a:extLst>
              <a:ext uri="{FF2B5EF4-FFF2-40B4-BE49-F238E27FC236}">
                <a16:creationId xmlns:a16="http://schemas.microsoft.com/office/drawing/2014/main" id="{55FC37A7-23D4-4684-9F2D-AEDEF4CBC8E6}"/>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CD706066-6332-4E14-B885-8FF363602EDD}"/>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51</a:t>
            </a:fld>
            <a:endParaRPr lang="en-GB"/>
          </a:p>
        </p:txBody>
      </p:sp>
    </p:spTree>
    <p:extLst>
      <p:ext uri="{BB962C8B-B14F-4D97-AF65-F5344CB8AC3E}">
        <p14:creationId xmlns:p14="http://schemas.microsoft.com/office/powerpoint/2010/main" val="650599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4DDA-4D58-444D-9110-A33D90C40584}"/>
              </a:ext>
            </a:extLst>
          </p:cNvPr>
          <p:cNvSpPr>
            <a:spLocks noGrp="1"/>
          </p:cNvSpPr>
          <p:nvPr>
            <p:ph type="title"/>
          </p:nvPr>
        </p:nvSpPr>
        <p:spPr>
          <a:xfrm>
            <a:off x="838200" y="365126"/>
            <a:ext cx="10515600" cy="604880"/>
          </a:xfrm>
        </p:spPr>
        <p:txBody>
          <a:bodyPr>
            <a:normAutofit/>
          </a:bodyPr>
          <a:lstStyle/>
          <a:p>
            <a:r>
              <a:rPr lang="en-US" sz="2400" b="1" dirty="0"/>
              <a:t>Similarities between Muslim, Jews and Orthodox Christians praying</a:t>
            </a:r>
          </a:p>
        </p:txBody>
      </p:sp>
      <p:pic>
        <p:nvPicPr>
          <p:cNvPr id="4" name="Online Media 3" title="Orthodox Jewish &amp;amp; Christian Prayer Similiar To Muslim Prayer">
            <a:hlinkClick r:id="" action="ppaction://media"/>
            <a:extLst>
              <a:ext uri="{FF2B5EF4-FFF2-40B4-BE49-F238E27FC236}">
                <a16:creationId xmlns:a16="http://schemas.microsoft.com/office/drawing/2014/main" id="{DCA6BCD0-173A-4159-A815-F76C91317F8A}"/>
              </a:ext>
            </a:extLst>
          </p:cNvPr>
          <p:cNvPicPr>
            <a:picLocks noGrp="1" noRot="1" noChangeAspect="1"/>
          </p:cNvPicPr>
          <p:nvPr>
            <p:ph idx="1"/>
            <a:videoFile r:link="rId1"/>
          </p:nvPr>
        </p:nvPicPr>
        <p:blipFill>
          <a:blip r:embed="rId3"/>
          <a:stretch>
            <a:fillRect/>
          </a:stretch>
        </p:blipFill>
        <p:spPr>
          <a:xfrm>
            <a:off x="949410" y="970006"/>
            <a:ext cx="10017211" cy="5634681"/>
          </a:xfrm>
          <a:prstGeom prst="rect">
            <a:avLst/>
          </a:prstGeom>
        </p:spPr>
      </p:pic>
      <p:sp>
        <p:nvSpPr>
          <p:cNvPr id="7" name="Footer Placeholder 6">
            <a:extLst>
              <a:ext uri="{FF2B5EF4-FFF2-40B4-BE49-F238E27FC236}">
                <a16:creationId xmlns:a16="http://schemas.microsoft.com/office/drawing/2014/main" id="{66778B7E-7A54-4C71-849B-401035D72BA7}"/>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AF3E4C4C-FA56-40F0-96A0-C39D4FBD8DC4}"/>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52</a:t>
            </a:fld>
            <a:endParaRPr lang="en-GB"/>
          </a:p>
        </p:txBody>
      </p:sp>
    </p:spTree>
    <p:extLst>
      <p:ext uri="{BB962C8B-B14F-4D97-AF65-F5344CB8AC3E}">
        <p14:creationId xmlns:p14="http://schemas.microsoft.com/office/powerpoint/2010/main" val="2226118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EE5E87AD-EB10-493A-99EF-5A594775C1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104"/>
          <a:stretch/>
        </p:blipFill>
        <p:spPr bwMode="auto">
          <a:xfrm>
            <a:off x="-11909" y="10"/>
            <a:ext cx="63246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C2F7FA-FD30-448D-9036-4B180E4A88A6}"/>
              </a:ext>
            </a:extLst>
          </p:cNvPr>
          <p:cNvSpPr>
            <a:spLocks noGrp="1"/>
          </p:cNvSpPr>
          <p:nvPr>
            <p:ph type="title"/>
          </p:nvPr>
        </p:nvSpPr>
        <p:spPr>
          <a:xfrm>
            <a:off x="6751320" y="4560914"/>
            <a:ext cx="4869179" cy="1325563"/>
          </a:xfrm>
        </p:spPr>
        <p:txBody>
          <a:bodyPr vert="horz" lIns="91440" tIns="45720" rIns="91440" bIns="45720" rtlCol="0">
            <a:normAutofit/>
          </a:bodyPr>
          <a:lstStyle/>
          <a:p>
            <a:r>
              <a:rPr lang="en-US" sz="2800" kern="1200" dirty="0">
                <a:solidFill>
                  <a:srgbClr val="000000"/>
                </a:solidFill>
                <a:latin typeface="+mj-lt"/>
                <a:ea typeface="+mj-ea"/>
                <a:cs typeface="+mj-cs"/>
              </a:rPr>
              <a:t>Muslims </a:t>
            </a:r>
            <a:r>
              <a:rPr lang="en-US" sz="2800">
                <a:solidFill>
                  <a:srgbClr val="000000"/>
                </a:solidFill>
              </a:rPr>
              <a:t>–  </a:t>
            </a:r>
            <a:r>
              <a:rPr lang="en-US" sz="2800" kern="1200">
                <a:solidFill>
                  <a:srgbClr val="000000"/>
                </a:solidFill>
                <a:latin typeface="+mj-lt"/>
                <a:ea typeface="+mj-ea"/>
                <a:cs typeface="+mj-cs"/>
              </a:rPr>
              <a:t>Hindus </a:t>
            </a:r>
            <a:r>
              <a:rPr lang="en-US" sz="2800" kern="1200" dirty="0">
                <a:solidFill>
                  <a:srgbClr val="000000"/>
                </a:solidFill>
                <a:latin typeface="+mj-lt"/>
                <a:ea typeface="+mj-ea"/>
                <a:cs typeface="+mj-cs"/>
              </a:rPr>
              <a:t>also pray in similar manner</a:t>
            </a:r>
          </a:p>
        </p:txBody>
      </p:sp>
      <p:sp>
        <p:nvSpPr>
          <p:cNvPr id="1032" name="Content Placeholder 1031">
            <a:extLst>
              <a:ext uri="{FF2B5EF4-FFF2-40B4-BE49-F238E27FC236}">
                <a16:creationId xmlns:a16="http://schemas.microsoft.com/office/drawing/2014/main" id="{A19EA763-845D-4E86-85DC-02DE42694BC2}"/>
              </a:ext>
            </a:extLst>
          </p:cNvPr>
          <p:cNvSpPr>
            <a:spLocks noGrp="1"/>
          </p:cNvSpPr>
          <p:nvPr>
            <p:ph idx="1"/>
          </p:nvPr>
        </p:nvSpPr>
        <p:spPr>
          <a:xfrm>
            <a:off x="6751321" y="1382165"/>
            <a:ext cx="4869179" cy="3047946"/>
          </a:xfrm>
        </p:spPr>
        <p:txBody>
          <a:bodyPr anchor="b">
            <a:normAutofit/>
          </a:bodyPr>
          <a:lstStyle/>
          <a:p>
            <a:endParaRPr lang="en-US" sz="1800">
              <a:solidFill>
                <a:srgbClr val="000000"/>
              </a:solidFill>
            </a:endParaRPr>
          </a:p>
        </p:txBody>
      </p:sp>
      <p:sp>
        <p:nvSpPr>
          <p:cNvPr id="6" name="Footer Placeholder 5">
            <a:extLst>
              <a:ext uri="{FF2B5EF4-FFF2-40B4-BE49-F238E27FC236}">
                <a16:creationId xmlns:a16="http://schemas.microsoft.com/office/drawing/2014/main" id="{2C71AC3C-ACF2-476D-B4CF-0F8D2CBA9077}"/>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7" name="Slide Number Placeholder 6">
            <a:extLst>
              <a:ext uri="{FF2B5EF4-FFF2-40B4-BE49-F238E27FC236}">
                <a16:creationId xmlns:a16="http://schemas.microsoft.com/office/drawing/2014/main" id="{9FAB7C0A-8989-4252-AA5B-F822A7462EB1}"/>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53</a:t>
            </a:fld>
            <a:endParaRPr lang="en-GB"/>
          </a:p>
        </p:txBody>
      </p:sp>
    </p:spTree>
    <p:extLst>
      <p:ext uri="{BB962C8B-B14F-4D97-AF65-F5344CB8AC3E}">
        <p14:creationId xmlns:p14="http://schemas.microsoft.com/office/powerpoint/2010/main" val="3644806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6296E0-4F16-45D6-83A8-07939A3296A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END OF PART 1</a:t>
            </a:r>
          </a:p>
        </p:txBody>
      </p:sp>
      <p:sp>
        <p:nvSpPr>
          <p:cNvPr id="6" name="Footer Placeholder 5">
            <a:extLst>
              <a:ext uri="{FF2B5EF4-FFF2-40B4-BE49-F238E27FC236}">
                <a16:creationId xmlns:a16="http://schemas.microsoft.com/office/drawing/2014/main" id="{9CF7D982-C0E3-4264-BA85-AD5BB1A3C54F}"/>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7" name="Slide Number Placeholder 6">
            <a:extLst>
              <a:ext uri="{FF2B5EF4-FFF2-40B4-BE49-F238E27FC236}">
                <a16:creationId xmlns:a16="http://schemas.microsoft.com/office/drawing/2014/main" id="{91CC63C5-9A78-4F40-93EE-522AAA2E7C3D}"/>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54</a:t>
            </a:fld>
            <a:endParaRPr lang="en-GB"/>
          </a:p>
        </p:txBody>
      </p:sp>
    </p:spTree>
    <p:extLst>
      <p:ext uri="{BB962C8B-B14F-4D97-AF65-F5344CB8AC3E}">
        <p14:creationId xmlns:p14="http://schemas.microsoft.com/office/powerpoint/2010/main" val="3440813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135-A322-495B-8428-D8D3A405B2C6}"/>
              </a:ext>
            </a:extLst>
          </p:cNvPr>
          <p:cNvSpPr>
            <a:spLocks noGrp="1"/>
          </p:cNvSpPr>
          <p:nvPr>
            <p:ph type="title"/>
          </p:nvPr>
        </p:nvSpPr>
        <p:spPr/>
        <p:txBody>
          <a:bodyPr/>
          <a:lstStyle/>
          <a:p>
            <a:r>
              <a:rPr lang="en-US" dirty="0"/>
              <a:t>Islam – Christianity</a:t>
            </a:r>
          </a:p>
        </p:txBody>
      </p:sp>
      <p:sp>
        <p:nvSpPr>
          <p:cNvPr id="3" name="Content Placeholder 2">
            <a:extLst>
              <a:ext uri="{FF2B5EF4-FFF2-40B4-BE49-F238E27FC236}">
                <a16:creationId xmlns:a16="http://schemas.microsoft.com/office/drawing/2014/main" id="{5651CA09-1FD9-4396-BBE5-4301A9354FBA}"/>
              </a:ext>
            </a:extLst>
          </p:cNvPr>
          <p:cNvSpPr>
            <a:spLocks noGrp="1"/>
          </p:cNvSpPr>
          <p:nvPr>
            <p:ph idx="1"/>
          </p:nvPr>
        </p:nvSpPr>
        <p:spPr>
          <a:xfrm>
            <a:off x="397446" y="1805889"/>
            <a:ext cx="10515600" cy="3456844"/>
          </a:xfrm>
        </p:spPr>
        <p:txBody>
          <a:bodyPr>
            <a:normAutofit/>
          </a:bodyPr>
          <a:lstStyle/>
          <a:p>
            <a:pPr marL="0" indent="0" algn="ctr">
              <a:buNone/>
            </a:pPr>
            <a:r>
              <a:rPr lang="en-US" sz="11500" dirty="0"/>
              <a:t>HALLALU’YA!</a:t>
            </a:r>
            <a:endParaRPr lang="en-US" sz="6000" dirty="0">
              <a:solidFill>
                <a:srgbClr val="FF0000"/>
              </a:solidFill>
            </a:endParaRPr>
          </a:p>
        </p:txBody>
      </p:sp>
      <p:sp>
        <p:nvSpPr>
          <p:cNvPr id="8" name="Arrow: Curved Up 7">
            <a:extLst>
              <a:ext uri="{FF2B5EF4-FFF2-40B4-BE49-F238E27FC236}">
                <a16:creationId xmlns:a16="http://schemas.microsoft.com/office/drawing/2014/main" id="{8777F322-B9E7-419B-88C7-E3EDB88DCA73}"/>
              </a:ext>
            </a:extLst>
          </p:cNvPr>
          <p:cNvSpPr/>
          <p:nvPr/>
        </p:nvSpPr>
        <p:spPr>
          <a:xfrm flipH="1">
            <a:off x="1847379" y="3303554"/>
            <a:ext cx="6657360" cy="1269635"/>
          </a:xfrm>
          <a:prstGeom prst="curvedUpArrow">
            <a:avLst>
              <a:gd name="adj1" fmla="val 20920"/>
              <a:gd name="adj2" fmla="val 5000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6">
            <a:extLst>
              <a:ext uri="{FF2B5EF4-FFF2-40B4-BE49-F238E27FC236}">
                <a16:creationId xmlns:a16="http://schemas.microsoft.com/office/drawing/2014/main" id="{3B030861-7B70-4AF3-9839-2DC64D504ADC}"/>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BCB6754D-9496-43F6-B465-5987CA6368FB}"/>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55</a:t>
            </a:fld>
            <a:endParaRPr lang="en-GB"/>
          </a:p>
        </p:txBody>
      </p:sp>
    </p:spTree>
    <p:extLst>
      <p:ext uri="{BB962C8B-B14F-4D97-AF65-F5344CB8AC3E}">
        <p14:creationId xmlns:p14="http://schemas.microsoft.com/office/powerpoint/2010/main" val="1706606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135-A322-495B-8428-D8D3A405B2C6}"/>
              </a:ext>
            </a:extLst>
          </p:cNvPr>
          <p:cNvSpPr>
            <a:spLocks noGrp="1"/>
          </p:cNvSpPr>
          <p:nvPr>
            <p:ph type="title"/>
          </p:nvPr>
        </p:nvSpPr>
        <p:spPr/>
        <p:txBody>
          <a:bodyPr/>
          <a:lstStyle/>
          <a:p>
            <a:r>
              <a:rPr lang="en-US" dirty="0"/>
              <a:t>Islam – Christianity</a:t>
            </a:r>
          </a:p>
        </p:txBody>
      </p:sp>
      <p:sp>
        <p:nvSpPr>
          <p:cNvPr id="3" name="Content Placeholder 2">
            <a:extLst>
              <a:ext uri="{FF2B5EF4-FFF2-40B4-BE49-F238E27FC236}">
                <a16:creationId xmlns:a16="http://schemas.microsoft.com/office/drawing/2014/main" id="{5651CA09-1FD9-4396-BBE5-4301A9354FBA}"/>
              </a:ext>
            </a:extLst>
          </p:cNvPr>
          <p:cNvSpPr>
            <a:spLocks noGrp="1"/>
          </p:cNvSpPr>
          <p:nvPr>
            <p:ph idx="1"/>
          </p:nvPr>
        </p:nvSpPr>
        <p:spPr>
          <a:xfrm>
            <a:off x="397446" y="1805889"/>
            <a:ext cx="10515600" cy="3456844"/>
          </a:xfrm>
        </p:spPr>
        <p:txBody>
          <a:bodyPr>
            <a:normAutofit/>
          </a:bodyPr>
          <a:lstStyle/>
          <a:p>
            <a:pPr marL="0" indent="0" algn="ctr">
              <a:buNone/>
            </a:pPr>
            <a:r>
              <a:rPr lang="en-US" sz="11500" dirty="0"/>
              <a:t>YA HALLALU’!</a:t>
            </a:r>
          </a:p>
          <a:p>
            <a:pPr marL="0" indent="0" algn="ctr">
              <a:buNone/>
            </a:pPr>
            <a:r>
              <a:rPr lang="en-US" sz="11500" dirty="0" err="1">
                <a:solidFill>
                  <a:srgbClr val="FF0000"/>
                </a:solidFill>
              </a:rPr>
              <a:t>Ya</a:t>
            </a:r>
            <a:r>
              <a:rPr lang="en-US" sz="11500" dirty="0">
                <a:solidFill>
                  <a:srgbClr val="FF0000"/>
                </a:solidFill>
              </a:rPr>
              <a:t> Allah hu</a:t>
            </a:r>
            <a:endParaRPr lang="en-US" sz="6000" dirty="0">
              <a:solidFill>
                <a:srgbClr val="FF0000"/>
              </a:solidFill>
            </a:endParaRPr>
          </a:p>
        </p:txBody>
      </p:sp>
      <p:sp>
        <p:nvSpPr>
          <p:cNvPr id="7" name="Footer Placeholder 6">
            <a:extLst>
              <a:ext uri="{FF2B5EF4-FFF2-40B4-BE49-F238E27FC236}">
                <a16:creationId xmlns:a16="http://schemas.microsoft.com/office/drawing/2014/main" id="{1839D3E3-5144-49BB-B04E-480329E73EE1}"/>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24591A30-5206-47CD-8B98-1B5387C93C7A}"/>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56</a:t>
            </a:fld>
            <a:endParaRPr lang="en-GB"/>
          </a:p>
        </p:txBody>
      </p:sp>
    </p:spTree>
    <p:extLst>
      <p:ext uri="{BB962C8B-B14F-4D97-AF65-F5344CB8AC3E}">
        <p14:creationId xmlns:p14="http://schemas.microsoft.com/office/powerpoint/2010/main" val="1238285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DB7A-2DEA-4AF3-9469-293F0F3BC15E}"/>
              </a:ext>
            </a:extLst>
          </p:cNvPr>
          <p:cNvSpPr>
            <a:spLocks noGrp="1"/>
          </p:cNvSpPr>
          <p:nvPr>
            <p:ph type="title"/>
          </p:nvPr>
        </p:nvSpPr>
        <p:spPr/>
        <p:txBody>
          <a:bodyPr/>
          <a:lstStyle/>
          <a:p>
            <a:r>
              <a:rPr lang="en-US" dirty="0"/>
              <a:t>Muhammad in Bible Links</a:t>
            </a:r>
          </a:p>
        </p:txBody>
      </p:sp>
      <p:sp>
        <p:nvSpPr>
          <p:cNvPr id="3" name="Content Placeholder 2">
            <a:extLst>
              <a:ext uri="{FF2B5EF4-FFF2-40B4-BE49-F238E27FC236}">
                <a16:creationId xmlns:a16="http://schemas.microsoft.com/office/drawing/2014/main" id="{A51C772A-E65D-4DA0-A22C-E784714E62A5}"/>
              </a:ext>
            </a:extLst>
          </p:cNvPr>
          <p:cNvSpPr>
            <a:spLocks noGrp="1"/>
          </p:cNvSpPr>
          <p:nvPr>
            <p:ph idx="1"/>
          </p:nvPr>
        </p:nvSpPr>
        <p:spPr/>
        <p:txBody>
          <a:bodyPr/>
          <a:lstStyle/>
          <a:p>
            <a:r>
              <a:rPr lang="en-US" dirty="0">
                <a:hlinkClick r:id="rId2"/>
              </a:rPr>
              <a:t>https://www.youtube.com/watch?v=-_gF_maxocY</a:t>
            </a:r>
            <a:endParaRPr lang="en-US" dirty="0"/>
          </a:p>
          <a:p>
            <a:pPr lvl="1"/>
            <a:r>
              <a:rPr lang="en-US" dirty="0"/>
              <a:t>This links goes through Isaiah and his prophecy about Muhammad to come to Arabia. </a:t>
            </a:r>
          </a:p>
          <a:p>
            <a:pPr lvl="1"/>
            <a:endParaRPr lang="en-US" dirty="0"/>
          </a:p>
        </p:txBody>
      </p:sp>
      <p:sp>
        <p:nvSpPr>
          <p:cNvPr id="7" name="Footer Placeholder 6">
            <a:extLst>
              <a:ext uri="{FF2B5EF4-FFF2-40B4-BE49-F238E27FC236}">
                <a16:creationId xmlns:a16="http://schemas.microsoft.com/office/drawing/2014/main" id="{668C64CA-4BE3-4D4E-A45B-9382583FA689}"/>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F734B16D-7AA0-4177-9543-7524780921E4}"/>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57</a:t>
            </a:fld>
            <a:endParaRPr lang="en-GB"/>
          </a:p>
        </p:txBody>
      </p:sp>
    </p:spTree>
    <p:extLst>
      <p:ext uri="{BB962C8B-B14F-4D97-AF65-F5344CB8AC3E}">
        <p14:creationId xmlns:p14="http://schemas.microsoft.com/office/powerpoint/2010/main" val="2497056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91F4-523E-4B2B-8DEA-056BCA799394}"/>
              </a:ext>
            </a:extLst>
          </p:cNvPr>
          <p:cNvSpPr>
            <a:spLocks noGrp="1"/>
          </p:cNvSpPr>
          <p:nvPr>
            <p:ph type="title"/>
          </p:nvPr>
        </p:nvSpPr>
        <p:spPr/>
        <p:txBody>
          <a:bodyPr/>
          <a:lstStyle/>
          <a:p>
            <a:r>
              <a:rPr lang="en-US" dirty="0"/>
              <a:t>Muhammad in Bible</a:t>
            </a:r>
          </a:p>
        </p:txBody>
      </p:sp>
      <p:sp>
        <p:nvSpPr>
          <p:cNvPr id="3" name="Content Placeholder 2">
            <a:extLst>
              <a:ext uri="{FF2B5EF4-FFF2-40B4-BE49-F238E27FC236}">
                <a16:creationId xmlns:a16="http://schemas.microsoft.com/office/drawing/2014/main" id="{731C3D28-02D5-4579-A3CF-1FF64309293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18DDDF9-242B-4B29-B070-E029AB732117}"/>
              </a:ext>
            </a:extLst>
          </p:cNvPr>
          <p:cNvPicPr>
            <a:picLocks noChangeAspect="1"/>
          </p:cNvPicPr>
          <p:nvPr/>
        </p:nvPicPr>
        <p:blipFill>
          <a:blip r:embed="rId2"/>
          <a:stretch>
            <a:fillRect/>
          </a:stretch>
        </p:blipFill>
        <p:spPr>
          <a:xfrm>
            <a:off x="2153635" y="1960568"/>
            <a:ext cx="6943983" cy="4081451"/>
          </a:xfrm>
          <a:prstGeom prst="rect">
            <a:avLst/>
          </a:prstGeom>
        </p:spPr>
      </p:pic>
      <p:sp>
        <p:nvSpPr>
          <p:cNvPr id="8" name="Footer Placeholder 7">
            <a:extLst>
              <a:ext uri="{FF2B5EF4-FFF2-40B4-BE49-F238E27FC236}">
                <a16:creationId xmlns:a16="http://schemas.microsoft.com/office/drawing/2014/main" id="{3F3D636B-7290-4FD6-B85F-C6F24A092BE0}"/>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9BFC14AD-B4E1-489C-B269-B932D5B9085A}"/>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58</a:t>
            </a:fld>
            <a:endParaRPr lang="en-GB"/>
          </a:p>
        </p:txBody>
      </p:sp>
    </p:spTree>
    <p:extLst>
      <p:ext uri="{BB962C8B-B14F-4D97-AF65-F5344CB8AC3E}">
        <p14:creationId xmlns:p14="http://schemas.microsoft.com/office/powerpoint/2010/main" val="1653814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43E6-DEF1-4589-B928-98ADE9C23D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45FCEB-3ABB-4C4E-9547-CA006DED52D6}"/>
              </a:ext>
            </a:extLst>
          </p:cNvPr>
          <p:cNvSpPr>
            <a:spLocks noGrp="1"/>
          </p:cNvSpPr>
          <p:nvPr>
            <p:ph idx="1"/>
          </p:nvPr>
        </p:nvSpPr>
        <p:spPr>
          <a:xfrm>
            <a:off x="838200" y="5640859"/>
            <a:ext cx="10515600" cy="536104"/>
          </a:xfrm>
        </p:spPr>
        <p:txBody>
          <a:bodyPr>
            <a:normAutofit fontScale="47500" lnSpcReduction="20000"/>
          </a:bodyPr>
          <a:lstStyle/>
          <a:p>
            <a:r>
              <a:rPr lang="en-US" dirty="0">
                <a:hlinkClick r:id="rId2"/>
              </a:rPr>
              <a:t>https://www.youtube.com/watch?v=hfLJmJSrppY</a:t>
            </a:r>
            <a:endParaRPr lang="en-US" dirty="0"/>
          </a:p>
          <a:p>
            <a:r>
              <a:rPr lang="en-US" dirty="0"/>
              <a:t>1.07</a:t>
            </a:r>
          </a:p>
        </p:txBody>
      </p:sp>
      <p:pic>
        <p:nvPicPr>
          <p:cNvPr id="4" name="Picture 3">
            <a:extLst>
              <a:ext uri="{FF2B5EF4-FFF2-40B4-BE49-F238E27FC236}">
                <a16:creationId xmlns:a16="http://schemas.microsoft.com/office/drawing/2014/main" id="{531C4C0E-6381-4391-91C1-91757D195A19}"/>
              </a:ext>
            </a:extLst>
          </p:cNvPr>
          <p:cNvPicPr>
            <a:picLocks noChangeAspect="1"/>
          </p:cNvPicPr>
          <p:nvPr/>
        </p:nvPicPr>
        <p:blipFill>
          <a:blip r:embed="rId3"/>
          <a:stretch>
            <a:fillRect/>
          </a:stretch>
        </p:blipFill>
        <p:spPr>
          <a:xfrm>
            <a:off x="755770" y="595337"/>
            <a:ext cx="8113570" cy="4585656"/>
          </a:xfrm>
          <a:prstGeom prst="rect">
            <a:avLst/>
          </a:prstGeom>
        </p:spPr>
      </p:pic>
      <p:sp>
        <p:nvSpPr>
          <p:cNvPr id="8" name="Footer Placeholder 7">
            <a:extLst>
              <a:ext uri="{FF2B5EF4-FFF2-40B4-BE49-F238E27FC236}">
                <a16:creationId xmlns:a16="http://schemas.microsoft.com/office/drawing/2014/main" id="{9A488898-D7BF-4660-B1F6-213E0D3943D1}"/>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916163D5-2CCD-4EA7-8C45-2FAEA5875F60}"/>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59</a:t>
            </a:fld>
            <a:endParaRPr lang="en-GB"/>
          </a:p>
        </p:txBody>
      </p:sp>
    </p:spTree>
    <p:extLst>
      <p:ext uri="{BB962C8B-B14F-4D97-AF65-F5344CB8AC3E}">
        <p14:creationId xmlns:p14="http://schemas.microsoft.com/office/powerpoint/2010/main" val="138063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585882" y="4267832"/>
            <a:ext cx="4805996" cy="1401448"/>
          </a:xfrm>
        </p:spPr>
        <p:txBody>
          <a:bodyPr vert="horz" lIns="91440" tIns="45720" rIns="91440" bIns="45720" rtlCol="0" anchor="t">
            <a:normAutofit/>
          </a:bodyPr>
          <a:lstStyle/>
          <a:p>
            <a:r>
              <a:rPr lang="en-US" sz="4400" dirty="0">
                <a:solidFill>
                  <a:srgbClr val="000000"/>
                </a:solidFill>
              </a:rPr>
              <a:t>Meaning of “Prophecy”</a:t>
            </a:r>
          </a:p>
        </p:txBody>
      </p:sp>
      <p:sp>
        <p:nvSpPr>
          <p:cNvPr id="13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Related image">
            <a:extLst>
              <a:ext uri="{FF2B5EF4-FFF2-40B4-BE49-F238E27FC236}">
                <a16:creationId xmlns:a16="http://schemas.microsoft.com/office/drawing/2014/main" id="{E683AB86-06D3-440B-898A-751A8068204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6363" r="24757"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ACD9AB77-11DF-433F-9F55-E06CE9B5F97E}"/>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a:extLst>
              <a:ext uri="{FF2B5EF4-FFF2-40B4-BE49-F238E27FC236}">
                <a16:creationId xmlns:a16="http://schemas.microsoft.com/office/drawing/2014/main" id="{0B48C896-FCFE-409A-A9FC-97C66AB6BFAA}"/>
              </a:ext>
            </a:extLst>
          </p:cNvPr>
          <p:cNvSpPr>
            <a:spLocks noGrp="1"/>
          </p:cNvSpPr>
          <p:nvPr>
            <p:ph type="sldNum" sz="quarter" idx="12"/>
          </p:nvPr>
        </p:nvSpPr>
        <p:spPr/>
        <p:txBody>
          <a:bodyPr/>
          <a:lstStyle/>
          <a:p>
            <a:fld id="{9C34C810-059C-4551-8D0F-61E3E79FC1CC}" type="slidenum">
              <a:rPr lang="en-GB" smtClean="0"/>
              <a:t>6</a:t>
            </a:fld>
            <a:endParaRPr lang="en-GB"/>
          </a:p>
        </p:txBody>
      </p:sp>
    </p:spTree>
    <p:extLst>
      <p:ext uri="{BB962C8B-B14F-4D97-AF65-F5344CB8AC3E}">
        <p14:creationId xmlns:p14="http://schemas.microsoft.com/office/powerpoint/2010/main" val="36861309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961D-DC2B-43A6-99D4-0D8A4BAE4FBE}"/>
              </a:ext>
            </a:extLst>
          </p:cNvPr>
          <p:cNvSpPr>
            <a:spLocks noGrp="1"/>
          </p:cNvSpPr>
          <p:nvPr>
            <p:ph type="title"/>
          </p:nvPr>
        </p:nvSpPr>
        <p:spPr/>
        <p:txBody>
          <a:bodyPr/>
          <a:lstStyle/>
          <a:p>
            <a:r>
              <a:rPr lang="en-US" dirty="0"/>
              <a:t>Types of prophecy studies within Christianity</a:t>
            </a:r>
          </a:p>
        </p:txBody>
      </p:sp>
      <p:sp>
        <p:nvSpPr>
          <p:cNvPr id="3" name="Content Placeholder 2">
            <a:extLst>
              <a:ext uri="{FF2B5EF4-FFF2-40B4-BE49-F238E27FC236}">
                <a16:creationId xmlns:a16="http://schemas.microsoft.com/office/drawing/2014/main" id="{4231DA59-7500-429E-82E7-EF706CB6FD18}"/>
              </a:ext>
            </a:extLst>
          </p:cNvPr>
          <p:cNvSpPr>
            <a:spLocks noGrp="1"/>
          </p:cNvSpPr>
          <p:nvPr>
            <p:ph idx="1"/>
          </p:nvPr>
        </p:nvSpPr>
        <p:spPr/>
        <p:txBody>
          <a:bodyPr/>
          <a:lstStyle/>
          <a:p>
            <a:r>
              <a:rPr lang="en-US" dirty="0"/>
              <a:t>Prophecies or verses in Bible and Quran and other religious texts have an Exoteric and Esoteric aspects.</a:t>
            </a:r>
          </a:p>
          <a:p>
            <a:r>
              <a:rPr lang="en-US" dirty="0"/>
              <a:t>Give examples of both. Mention the parameters of it though.</a:t>
            </a:r>
          </a:p>
        </p:txBody>
      </p:sp>
      <p:pic>
        <p:nvPicPr>
          <p:cNvPr id="4" name="Picture 3">
            <a:extLst>
              <a:ext uri="{FF2B5EF4-FFF2-40B4-BE49-F238E27FC236}">
                <a16:creationId xmlns:a16="http://schemas.microsoft.com/office/drawing/2014/main" id="{7CFFFF36-12C6-45FE-8C37-D00F871F9857}"/>
              </a:ext>
            </a:extLst>
          </p:cNvPr>
          <p:cNvPicPr>
            <a:picLocks noChangeAspect="1"/>
          </p:cNvPicPr>
          <p:nvPr/>
        </p:nvPicPr>
        <p:blipFill>
          <a:blip r:embed="rId2"/>
          <a:stretch>
            <a:fillRect/>
          </a:stretch>
        </p:blipFill>
        <p:spPr>
          <a:xfrm>
            <a:off x="1104994" y="3428999"/>
            <a:ext cx="5980575" cy="3185101"/>
          </a:xfrm>
          <a:prstGeom prst="rect">
            <a:avLst/>
          </a:prstGeom>
        </p:spPr>
      </p:pic>
      <p:sp>
        <p:nvSpPr>
          <p:cNvPr id="8" name="Footer Placeholder 7">
            <a:extLst>
              <a:ext uri="{FF2B5EF4-FFF2-40B4-BE49-F238E27FC236}">
                <a16:creationId xmlns:a16="http://schemas.microsoft.com/office/drawing/2014/main" id="{31041232-5776-4CE3-A6B3-C36835F2E9E2}"/>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2AA30B40-6361-45F2-A430-861E54C1403E}"/>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60</a:t>
            </a:fld>
            <a:endParaRPr lang="en-GB"/>
          </a:p>
        </p:txBody>
      </p:sp>
    </p:spTree>
    <p:extLst>
      <p:ext uri="{BB962C8B-B14F-4D97-AF65-F5344CB8AC3E}">
        <p14:creationId xmlns:p14="http://schemas.microsoft.com/office/powerpoint/2010/main" val="388015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9132-451C-45BC-9CC3-E399B5230850}"/>
              </a:ext>
            </a:extLst>
          </p:cNvPr>
          <p:cNvSpPr>
            <a:spLocks noGrp="1"/>
          </p:cNvSpPr>
          <p:nvPr>
            <p:ph type="title"/>
          </p:nvPr>
        </p:nvSpPr>
        <p:spPr/>
        <p:txBody>
          <a:bodyPr/>
          <a:lstStyle/>
          <a:p>
            <a:r>
              <a:rPr lang="en-US" dirty="0"/>
              <a:t>1 Kings 17:6 – Mentions word Arab. </a:t>
            </a:r>
          </a:p>
        </p:txBody>
      </p:sp>
      <p:sp>
        <p:nvSpPr>
          <p:cNvPr id="3" name="Content Placeholder 2">
            <a:extLst>
              <a:ext uri="{FF2B5EF4-FFF2-40B4-BE49-F238E27FC236}">
                <a16:creationId xmlns:a16="http://schemas.microsoft.com/office/drawing/2014/main" id="{AD3AADCB-5C34-4FC5-99EC-A4217425B03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40C5185F-32A9-4BB9-B426-E14A15293403}"/>
              </a:ext>
            </a:extLst>
          </p:cNvPr>
          <p:cNvPicPr>
            <a:picLocks noChangeAspect="1"/>
          </p:cNvPicPr>
          <p:nvPr/>
        </p:nvPicPr>
        <p:blipFill>
          <a:blip r:embed="rId2"/>
          <a:stretch>
            <a:fillRect/>
          </a:stretch>
        </p:blipFill>
        <p:spPr>
          <a:xfrm>
            <a:off x="3511858" y="1273159"/>
            <a:ext cx="7841942" cy="4993498"/>
          </a:xfrm>
          <a:prstGeom prst="rect">
            <a:avLst/>
          </a:prstGeom>
        </p:spPr>
      </p:pic>
      <p:sp>
        <p:nvSpPr>
          <p:cNvPr id="8" name="Footer Placeholder 7">
            <a:extLst>
              <a:ext uri="{FF2B5EF4-FFF2-40B4-BE49-F238E27FC236}">
                <a16:creationId xmlns:a16="http://schemas.microsoft.com/office/drawing/2014/main" id="{DCA9A629-720E-403C-9CF0-056A56D4AC6F}"/>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C730327D-1AAE-4FB4-A5BB-93889D3383E8}"/>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61</a:t>
            </a:fld>
            <a:endParaRPr lang="en-GB"/>
          </a:p>
        </p:txBody>
      </p:sp>
    </p:spTree>
    <p:extLst>
      <p:ext uri="{BB962C8B-B14F-4D97-AF65-F5344CB8AC3E}">
        <p14:creationId xmlns:p14="http://schemas.microsoft.com/office/powerpoint/2010/main" val="1183208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AE9F-3BF0-4A62-9D71-D3EDF6AAD096}"/>
              </a:ext>
            </a:extLst>
          </p:cNvPr>
          <p:cNvSpPr>
            <a:spLocks noGrp="1"/>
          </p:cNvSpPr>
          <p:nvPr>
            <p:ph type="title"/>
          </p:nvPr>
        </p:nvSpPr>
        <p:spPr/>
        <p:txBody>
          <a:bodyPr/>
          <a:lstStyle/>
          <a:p>
            <a:r>
              <a:rPr lang="en-US" dirty="0" err="1"/>
              <a:t>Muhammadim</a:t>
            </a:r>
            <a:endParaRPr lang="en-US" dirty="0"/>
          </a:p>
        </p:txBody>
      </p:sp>
      <p:pic>
        <p:nvPicPr>
          <p:cNvPr id="4" name="Picture 3">
            <a:extLst>
              <a:ext uri="{FF2B5EF4-FFF2-40B4-BE49-F238E27FC236}">
                <a16:creationId xmlns:a16="http://schemas.microsoft.com/office/drawing/2014/main" id="{A74ECCA2-3EB4-4CA8-B769-2792EBB57A2F}"/>
              </a:ext>
            </a:extLst>
          </p:cNvPr>
          <p:cNvPicPr>
            <a:picLocks noChangeAspect="1"/>
          </p:cNvPicPr>
          <p:nvPr/>
        </p:nvPicPr>
        <p:blipFill>
          <a:blip r:embed="rId2"/>
          <a:stretch>
            <a:fillRect/>
          </a:stretch>
        </p:blipFill>
        <p:spPr>
          <a:xfrm>
            <a:off x="0" y="1690688"/>
            <a:ext cx="12192000" cy="1962232"/>
          </a:xfrm>
          <a:prstGeom prst="rect">
            <a:avLst/>
          </a:prstGeom>
        </p:spPr>
      </p:pic>
      <p:sp>
        <p:nvSpPr>
          <p:cNvPr id="7" name="Content Placeholder 6">
            <a:extLst>
              <a:ext uri="{FF2B5EF4-FFF2-40B4-BE49-F238E27FC236}">
                <a16:creationId xmlns:a16="http://schemas.microsoft.com/office/drawing/2014/main" id="{23CFDB69-541A-4F6E-902C-C005C4F044DF}"/>
              </a:ext>
            </a:extLst>
          </p:cNvPr>
          <p:cNvSpPr>
            <a:spLocks noGrp="1"/>
          </p:cNvSpPr>
          <p:nvPr>
            <p:ph idx="1"/>
          </p:nvPr>
        </p:nvSpPr>
        <p:spPr/>
        <p:txBody>
          <a:bodyPr/>
          <a:lstStyle/>
          <a:p>
            <a:endParaRPr lang="en-US"/>
          </a:p>
        </p:txBody>
      </p:sp>
      <p:sp>
        <p:nvSpPr>
          <p:cNvPr id="8" name="Footer Placeholder 7">
            <a:extLst>
              <a:ext uri="{FF2B5EF4-FFF2-40B4-BE49-F238E27FC236}">
                <a16:creationId xmlns:a16="http://schemas.microsoft.com/office/drawing/2014/main" id="{28048D13-4F62-4685-99E7-3064C4FDC240}"/>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2EFD3F0F-EA5B-4739-91A3-2E6867C3E71F}"/>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62</a:t>
            </a:fld>
            <a:endParaRPr lang="en-GB"/>
          </a:p>
        </p:txBody>
      </p:sp>
    </p:spTree>
    <p:extLst>
      <p:ext uri="{BB962C8B-B14F-4D97-AF65-F5344CB8AC3E}">
        <p14:creationId xmlns:p14="http://schemas.microsoft.com/office/powerpoint/2010/main" val="11173797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5D7A-B59D-4BCF-9F7B-01BC6DF0EF84}"/>
              </a:ext>
            </a:extLst>
          </p:cNvPr>
          <p:cNvSpPr>
            <a:spLocks noGrp="1"/>
          </p:cNvSpPr>
          <p:nvPr>
            <p:ph type="ctrTitle"/>
          </p:nvPr>
        </p:nvSpPr>
        <p:spPr/>
        <p:txBody>
          <a:bodyPr/>
          <a:lstStyle/>
          <a:p>
            <a:pPr algn="ctr"/>
            <a:r>
              <a:rPr lang="en-US" dirty="0"/>
              <a:t>End of Lecture</a:t>
            </a:r>
          </a:p>
        </p:txBody>
      </p:sp>
      <p:sp>
        <p:nvSpPr>
          <p:cNvPr id="3" name="Subtitle 2">
            <a:extLst>
              <a:ext uri="{FF2B5EF4-FFF2-40B4-BE49-F238E27FC236}">
                <a16:creationId xmlns:a16="http://schemas.microsoft.com/office/drawing/2014/main" id="{0075C3BF-832A-484F-9A84-F2E0A9360044}"/>
              </a:ext>
            </a:extLst>
          </p:cNvPr>
          <p:cNvSpPr>
            <a:spLocks noGrp="1"/>
          </p:cNvSpPr>
          <p:nvPr>
            <p:ph type="subTitle" idx="1"/>
          </p:nvPr>
        </p:nvSpPr>
        <p:spPr/>
        <p:txBody>
          <a:bodyPr/>
          <a:lstStyle/>
          <a:p>
            <a:endParaRPr lang="en-US"/>
          </a:p>
        </p:txBody>
      </p:sp>
      <p:sp>
        <p:nvSpPr>
          <p:cNvPr id="7" name="Footer Placeholder 6">
            <a:extLst>
              <a:ext uri="{FF2B5EF4-FFF2-40B4-BE49-F238E27FC236}">
                <a16:creationId xmlns:a16="http://schemas.microsoft.com/office/drawing/2014/main" id="{FC05D925-B311-4277-920A-E6F13036AE22}"/>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2389EC00-F420-4058-8BD1-1E955BBC092E}"/>
              </a:ext>
            </a:extLst>
          </p:cNvPr>
          <p:cNvSpPr>
            <a:spLocks noGrp="1"/>
          </p:cNvSpPr>
          <p:nvPr>
            <p:ph type="sldNum" sz="quarter" idx="12"/>
          </p:nvPr>
        </p:nvSpPr>
        <p:spPr/>
        <p:txBody>
          <a:bodyPr/>
          <a:lstStyle/>
          <a:p>
            <a:fld id="{9C34C810-059C-4551-8D0F-61E3E79FC1CC}" type="slidenum">
              <a:rPr lang="en-GB" smtClean="0"/>
              <a:t>63</a:t>
            </a:fld>
            <a:endParaRPr lang="en-GB"/>
          </a:p>
        </p:txBody>
      </p:sp>
    </p:spTree>
    <p:extLst>
      <p:ext uri="{BB962C8B-B14F-4D97-AF65-F5344CB8AC3E}">
        <p14:creationId xmlns:p14="http://schemas.microsoft.com/office/powerpoint/2010/main" val="30661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291993"/>
            <a:ext cx="4977976" cy="1098817"/>
          </a:xfrm>
        </p:spPr>
        <p:txBody>
          <a:bodyPr>
            <a:normAutofit/>
          </a:bodyPr>
          <a:lstStyle/>
          <a:p>
            <a:r>
              <a:rPr lang="en-GB" dirty="0">
                <a:solidFill>
                  <a:srgbClr val="000000"/>
                </a:solidFill>
              </a:rPr>
              <a:t>Britannica</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Quotes">
            <a:extLst>
              <a:ext uri="{FF2B5EF4-FFF2-40B4-BE49-F238E27FC236}">
                <a16:creationId xmlns:a16="http://schemas.microsoft.com/office/drawing/2014/main" id="{99C95071-76BF-4CC1-B26E-34775857C3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6152046" y="1152606"/>
            <a:ext cx="4977578" cy="5705394"/>
          </a:xfrm>
        </p:spPr>
        <p:txBody>
          <a:bodyPr anchor="ctr">
            <a:normAutofit/>
          </a:bodyPr>
          <a:lstStyle/>
          <a:p>
            <a:pPr marL="0" indent="0">
              <a:buNone/>
            </a:pPr>
            <a:r>
              <a:rPr lang="en-US" sz="2400" b="1" dirty="0">
                <a:solidFill>
                  <a:srgbClr val="000000"/>
                </a:solidFill>
              </a:rPr>
              <a:t>A prophecy is a message that is claimed by a prophet, soothsayer oracle, seers, diviners to have been communicated to them by a deity. </a:t>
            </a:r>
          </a:p>
          <a:p>
            <a:pPr marL="0" indent="0">
              <a:buNone/>
            </a:pPr>
            <a:endParaRPr lang="en-US" sz="2400" dirty="0">
              <a:solidFill>
                <a:srgbClr val="000000"/>
              </a:solidFill>
            </a:endParaRPr>
          </a:p>
          <a:p>
            <a:pPr marL="0" indent="0">
              <a:buNone/>
            </a:pPr>
            <a:r>
              <a:rPr lang="en-US" sz="2400" dirty="0">
                <a:solidFill>
                  <a:srgbClr val="000000"/>
                </a:solidFill>
              </a:rPr>
              <a:t>Such messages typically involve inspiration, interpretation, or revelation of divine will, concerning the prophet's social world and events to come. All known ancient cultures had prophets who delivered prophecies.</a:t>
            </a:r>
            <a:endParaRPr lang="en-GB" sz="2400" dirty="0">
              <a:solidFill>
                <a:srgbClr val="000000"/>
              </a:solidFill>
            </a:endParaRPr>
          </a:p>
        </p:txBody>
      </p:sp>
      <p:sp>
        <p:nvSpPr>
          <p:cNvPr id="8" name="Footer Placeholder 7">
            <a:extLst>
              <a:ext uri="{FF2B5EF4-FFF2-40B4-BE49-F238E27FC236}">
                <a16:creationId xmlns:a16="http://schemas.microsoft.com/office/drawing/2014/main" id="{5F22C61A-A8BF-4251-AE02-26D8A4862B40}"/>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9" name="Slide Number Placeholder 8">
            <a:extLst>
              <a:ext uri="{FF2B5EF4-FFF2-40B4-BE49-F238E27FC236}">
                <a16:creationId xmlns:a16="http://schemas.microsoft.com/office/drawing/2014/main" id="{A9076C2E-2A21-4E05-AF4B-06A1928F6D28}"/>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7</a:t>
            </a:fld>
            <a:endParaRPr lang="en-GB"/>
          </a:p>
        </p:txBody>
      </p:sp>
    </p:spTree>
    <p:extLst>
      <p:ext uri="{BB962C8B-B14F-4D97-AF65-F5344CB8AC3E}">
        <p14:creationId xmlns:p14="http://schemas.microsoft.com/office/powerpoint/2010/main" val="196679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525331"/>
          </a:xfrm>
        </p:spPr>
        <p:txBody>
          <a:bodyPr>
            <a:normAutofit fontScale="90000"/>
          </a:bodyPr>
          <a:lstStyle/>
          <a:p>
            <a:r>
              <a:rPr lang="en-GB" dirty="0">
                <a:solidFill>
                  <a:srgbClr val="000000"/>
                </a:solidFill>
              </a:rPr>
              <a:t>The Etymology of the word</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Error">
            <a:extLst>
              <a:ext uri="{FF2B5EF4-FFF2-40B4-BE49-F238E27FC236}">
                <a16:creationId xmlns:a16="http://schemas.microsoft.com/office/drawing/2014/main" id="{A2C71A90-9F8C-4F33-BA67-F7935C9C78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20" name="Content Placeholder 2">
            <a:extLst>
              <a:ext uri="{FF2B5EF4-FFF2-40B4-BE49-F238E27FC236}">
                <a16:creationId xmlns:a16="http://schemas.microsoft.com/office/drawing/2014/main" id="{42664AB3-40A5-4614-B5D4-7BBABC1F8627}"/>
              </a:ext>
            </a:extLst>
          </p:cNvPr>
          <p:cNvSpPr>
            <a:spLocks noGrp="1" noChangeArrowheads="1"/>
          </p:cNvSpPr>
          <p:nvPr>
            <p:ph idx="1"/>
          </p:nvPr>
        </p:nvSpPr>
        <p:spPr bwMode="auto">
          <a:xfrm>
            <a:off x="6090574" y="1703672"/>
            <a:ext cx="4977578" cy="435729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rPr>
              <a:t>The English noun "prophecy", in the sense of "function of a prophet" appeared from about 1225, from </a:t>
            </a:r>
            <a:r>
              <a:rPr lang="en-US" altLang="en-US" sz="2400" dirty="0">
                <a:solidFill>
                  <a:srgbClr val="000000"/>
                </a:solidFill>
                <a:cs typeface="Arial" panose="020B0604020202020204" pitchFamily="34" charset="0"/>
              </a:rPr>
              <a:t>Old French</a:t>
            </a: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4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profecie</a:t>
            </a: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(12th century), and from </a:t>
            </a:r>
            <a:r>
              <a:rPr kumimoji="0" lang="en-US" altLang="en-US" sz="24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prophetia</a:t>
            </a: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lang="en-US" altLang="en-US" sz="2400" dirty="0">
                <a:solidFill>
                  <a:srgbClr val="000000"/>
                </a:solidFill>
                <a:cs typeface="Arial" panose="020B0604020202020204" pitchFamily="34" charset="0"/>
              </a:rPr>
              <a:t>Greek</a:t>
            </a: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4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propheteia</a:t>
            </a: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"gift of interpreting the will of God"</a:t>
            </a: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from Greek </a:t>
            </a:r>
            <a:r>
              <a:rPr kumimoji="0" lang="en-US" altLang="en-US" sz="24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prophetes</a:t>
            </a: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The related meaning</a:t>
            </a: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"thing spoken or written by a prophet", </a:t>
            </a:r>
          </a:p>
          <a:p>
            <a:pPr marL="0" marR="0" lvl="0" indent="0" defTabSz="914400" rtl="0" eaLnBrk="0" fontAlgn="base" latinLnBrk="0" hangingPunct="0">
              <a:spcBef>
                <a:spcPct val="0"/>
              </a:spcBef>
              <a:spcAft>
                <a:spcPts val="60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dates from 1300 century, while the verb "to prophesy" is recorded by 1377</a:t>
            </a:r>
            <a:r>
              <a:rPr kumimoji="0" lang="en-US" altLang="en-US" sz="2400" b="0" i="0" u="none" strike="noStrike" cap="none" normalizeH="0" baseline="0" dirty="0">
                <a:ln>
                  <a:noFill/>
                </a:ln>
                <a:solidFill>
                  <a:srgbClr val="000000"/>
                </a:solidFill>
                <a:effectLst/>
              </a:rPr>
              <a:t>. </a:t>
            </a:r>
            <a:endParaRPr kumimoji="0" lang="en-US" altLang="en-US" sz="2400" b="0" i="0" u="none" strike="noStrike" cap="none" normalizeH="0" baseline="0" dirty="0">
              <a:ln>
                <a:noFill/>
              </a:ln>
              <a:solidFill>
                <a:srgbClr val="000000"/>
              </a:solidFill>
              <a:effectLst/>
              <a:latin typeface="Arial" panose="020B0604020202020204" pitchFamily="34" charset="0"/>
            </a:endParaRPr>
          </a:p>
        </p:txBody>
      </p:sp>
      <p:sp>
        <p:nvSpPr>
          <p:cNvPr id="6" name="Footer Placeholder 5">
            <a:extLst>
              <a:ext uri="{FF2B5EF4-FFF2-40B4-BE49-F238E27FC236}">
                <a16:creationId xmlns:a16="http://schemas.microsoft.com/office/drawing/2014/main" id="{A098EB1C-0A87-4435-BBC8-5A5F836B12B2}"/>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C9193FF0-49DB-4556-BECD-353FC277D822}"/>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8</a:t>
            </a:fld>
            <a:endParaRPr lang="en-GB"/>
          </a:p>
        </p:txBody>
      </p:sp>
    </p:spTree>
    <p:extLst>
      <p:ext uri="{BB962C8B-B14F-4D97-AF65-F5344CB8AC3E}">
        <p14:creationId xmlns:p14="http://schemas.microsoft.com/office/powerpoint/2010/main" val="2950981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5409398" y="770710"/>
            <a:ext cx="6468177" cy="5904171"/>
          </a:xfrm>
        </p:spPr>
        <p:txBody>
          <a:bodyPr anchor="ctr">
            <a:normAutofit lnSpcReduction="10000"/>
          </a:bodyPr>
          <a:lstStyle/>
          <a:p>
            <a:pPr marL="514350" indent="-514350">
              <a:buFont typeface="+mj-lt"/>
              <a:buAutoNum type="arabicPeriod"/>
            </a:pPr>
            <a:r>
              <a:rPr lang="en-US" dirty="0"/>
              <a:t>The Meaning needs someone of intellect to decipher </a:t>
            </a:r>
            <a:r>
              <a:rPr lang="en-GB" sz="2000" dirty="0">
                <a:solidFill>
                  <a:srgbClr val="000000"/>
                </a:solidFill>
              </a:rPr>
              <a:t> </a:t>
            </a:r>
          </a:p>
          <a:p>
            <a:pPr marL="514350" indent="-514350">
              <a:buFont typeface="+mj-lt"/>
              <a:buAutoNum type="arabicPeriod"/>
            </a:pPr>
            <a:r>
              <a:rPr lang="en-US" dirty="0"/>
              <a:t>Names are not necessarily personal </a:t>
            </a:r>
            <a:endParaRPr lang="en-GB" sz="2000" dirty="0">
              <a:solidFill>
                <a:srgbClr val="000000"/>
              </a:solidFill>
            </a:endParaRPr>
          </a:p>
          <a:p>
            <a:pPr marL="514350" indent="-514350">
              <a:buFont typeface="+mj-lt"/>
              <a:buAutoNum type="arabicPeriod"/>
            </a:pPr>
            <a:r>
              <a:rPr lang="en-US" dirty="0"/>
              <a:t>Dates are not always as they seem </a:t>
            </a:r>
            <a:endParaRPr lang="en-GB" sz="2000" dirty="0">
              <a:solidFill>
                <a:srgbClr val="000000"/>
              </a:solidFill>
            </a:endParaRPr>
          </a:p>
          <a:p>
            <a:pPr marL="514350" indent="-514350">
              <a:buFont typeface="+mj-lt"/>
              <a:buAutoNum type="arabicPeriod"/>
            </a:pPr>
            <a:r>
              <a:rPr lang="en-US" dirty="0"/>
              <a:t>A prophecy can be interpreted as the science of dreams</a:t>
            </a:r>
          </a:p>
          <a:p>
            <a:pPr marL="514350" indent="-514350">
              <a:buFont typeface="+mj-lt"/>
              <a:buAutoNum type="arabicPeriod"/>
            </a:pPr>
            <a:r>
              <a:rPr lang="en-US" dirty="0"/>
              <a:t>Places, names and countries can be attributive</a:t>
            </a:r>
            <a:endParaRPr lang="en-GB" sz="2000" dirty="0">
              <a:solidFill>
                <a:srgbClr val="000000"/>
              </a:solidFill>
            </a:endParaRPr>
          </a:p>
          <a:p>
            <a:pPr marL="514350" indent="-514350">
              <a:buFont typeface="+mj-lt"/>
              <a:buAutoNum type="arabicPeriod"/>
            </a:pPr>
            <a:r>
              <a:rPr lang="en-US" dirty="0"/>
              <a:t>Symbolism Myths and legends that are contrary to logic or true knowledge</a:t>
            </a:r>
            <a:endParaRPr lang="en-GB" sz="2000" dirty="0">
              <a:solidFill>
                <a:srgbClr val="000000"/>
              </a:solidFill>
            </a:endParaRPr>
          </a:p>
          <a:p>
            <a:pPr marL="514350" indent="-514350">
              <a:buFont typeface="+mj-lt"/>
              <a:buAutoNum type="arabicPeriod"/>
            </a:pPr>
            <a:r>
              <a:rPr lang="en-US" dirty="0"/>
              <a:t>Statements and prophecies can have an exoteric and esoteric dimension</a:t>
            </a:r>
            <a:endParaRPr lang="en-GB" sz="2000" dirty="0">
              <a:solidFill>
                <a:srgbClr val="000000"/>
              </a:solidFill>
            </a:endParaRPr>
          </a:p>
          <a:p>
            <a:pPr marL="0" indent="0">
              <a:buNone/>
            </a:pPr>
            <a:endParaRPr lang="en-GB" sz="2000" dirty="0">
              <a:solidFill>
                <a:srgbClr val="000000"/>
              </a:solidFill>
            </a:endParaRPr>
          </a:p>
        </p:txBody>
      </p:sp>
      <p:sp>
        <p:nvSpPr>
          <p:cNvPr id="2" name="Title 1"/>
          <p:cNvSpPr>
            <a:spLocks noGrp="1"/>
          </p:cNvSpPr>
          <p:nvPr>
            <p:ph type="title"/>
          </p:nvPr>
        </p:nvSpPr>
        <p:spPr>
          <a:xfrm>
            <a:off x="696876" y="551855"/>
            <a:ext cx="3327816" cy="4867010"/>
          </a:xfrm>
        </p:spPr>
        <p:txBody>
          <a:bodyPr>
            <a:normAutofit/>
          </a:bodyPr>
          <a:lstStyle/>
          <a:p>
            <a:pPr algn="ctr"/>
            <a:r>
              <a:rPr lang="en-GB" sz="13800" dirty="0">
                <a:solidFill>
                  <a:srgbClr val="000000"/>
                </a:solidFill>
              </a:rPr>
              <a:t>7</a:t>
            </a:r>
            <a:br>
              <a:rPr lang="en-GB" dirty="0">
                <a:solidFill>
                  <a:srgbClr val="000000"/>
                </a:solidFill>
              </a:rPr>
            </a:br>
            <a:r>
              <a:rPr lang="en-GB" dirty="0">
                <a:solidFill>
                  <a:srgbClr val="000000"/>
                </a:solidFill>
              </a:rPr>
              <a:t>Principles of</a:t>
            </a:r>
            <a:br>
              <a:rPr lang="en-GB" dirty="0">
                <a:solidFill>
                  <a:srgbClr val="000000"/>
                </a:solidFill>
              </a:rPr>
            </a:br>
            <a:r>
              <a:rPr lang="en-GB" dirty="0">
                <a:solidFill>
                  <a:srgbClr val="000000"/>
                </a:solidFill>
              </a:rPr>
              <a:t> Prophecies</a:t>
            </a:r>
          </a:p>
        </p:txBody>
      </p:sp>
      <p:sp>
        <p:nvSpPr>
          <p:cNvPr id="7" name="Footer Placeholder 6">
            <a:extLst>
              <a:ext uri="{FF2B5EF4-FFF2-40B4-BE49-F238E27FC236}">
                <a16:creationId xmlns:a16="http://schemas.microsoft.com/office/drawing/2014/main" id="{7B0E6A38-364D-40C7-AB80-3A9874801F9E}"/>
              </a:ext>
            </a:extLst>
          </p:cNvPr>
          <p:cNvSpPr>
            <a:spLocks noGrp="1"/>
          </p:cNvSpPr>
          <p:nvPr>
            <p:ph type="ftr" sz="quarter" idx="11"/>
          </p:nvPr>
        </p:nvSpPr>
        <p:spPr>
          <a:xfrm>
            <a:off x="4038600" y="6356350"/>
            <a:ext cx="4114800" cy="365125"/>
          </a:xfrm>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C8FE1F7E-BDE6-43E8-9A46-E24F93FFE25C}"/>
              </a:ext>
            </a:extLst>
          </p:cNvPr>
          <p:cNvSpPr>
            <a:spLocks noGrp="1"/>
          </p:cNvSpPr>
          <p:nvPr>
            <p:ph type="sldNum" sz="quarter" idx="12"/>
          </p:nvPr>
        </p:nvSpPr>
        <p:spPr>
          <a:xfrm>
            <a:off x="8610600" y="6356350"/>
            <a:ext cx="2743200" cy="365125"/>
          </a:xfrm>
        </p:spPr>
        <p:txBody>
          <a:bodyPr/>
          <a:lstStyle/>
          <a:p>
            <a:fld id="{9C34C810-059C-4551-8D0F-61E3E79FC1CC}" type="slidenum">
              <a:rPr lang="en-GB" smtClean="0"/>
              <a:t>9</a:t>
            </a:fld>
            <a:endParaRPr lang="en-GB"/>
          </a:p>
        </p:txBody>
      </p:sp>
    </p:spTree>
    <p:extLst>
      <p:ext uri="{BB962C8B-B14F-4D97-AF65-F5344CB8AC3E}">
        <p14:creationId xmlns:p14="http://schemas.microsoft.com/office/powerpoint/2010/main" val="378188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2661</Words>
  <Application>Microsoft Office PowerPoint</Application>
  <PresentationFormat>Widescreen</PresentationFormat>
  <Paragraphs>361</Paragraphs>
  <Slides>63</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Trajan Pro</vt:lpstr>
      <vt:lpstr>Trebuchet MS</vt:lpstr>
      <vt:lpstr>Wingdings</vt:lpstr>
      <vt:lpstr>Office Theme</vt:lpstr>
      <vt:lpstr>PowerPoint Presentation</vt:lpstr>
      <vt:lpstr>Disclaimer</vt:lpstr>
      <vt:lpstr>PowerPoint Presentation</vt:lpstr>
      <vt:lpstr>Contents to Lecture Series</vt:lpstr>
      <vt:lpstr>PowerPoint Presentation</vt:lpstr>
      <vt:lpstr>Meaning of “Prophecy”</vt:lpstr>
      <vt:lpstr>Britannica</vt:lpstr>
      <vt:lpstr>The Etymology of the word</vt:lpstr>
      <vt:lpstr>7 Principles of  Prophecies</vt:lpstr>
      <vt:lpstr>Universality of Religion </vt:lpstr>
      <vt:lpstr>PowerPoint Presentation</vt:lpstr>
      <vt:lpstr>John S. Hoyland writes in his book A Brief History of Civilization:</vt:lpstr>
      <vt:lpstr>PowerPoint Presentation</vt:lpstr>
      <vt:lpstr>Quran</vt:lpstr>
      <vt:lpstr>God gave a Prophet for every nation. </vt:lpstr>
      <vt:lpstr>PowerPoint Presentation</vt:lpstr>
      <vt:lpstr>PowerPoint Presentation</vt:lpstr>
      <vt:lpstr>PowerPoint Presentation</vt:lpstr>
      <vt:lpstr>PowerPoint Presentation</vt:lpstr>
      <vt:lpstr>Prophets from Adam (1st) to Muhammad (Last)</vt:lpstr>
      <vt:lpstr>PowerPoint Presentation</vt:lpstr>
      <vt:lpstr>PowerPoint Presentation</vt:lpstr>
      <vt:lpstr>PowerPoint Presentation</vt:lpstr>
      <vt:lpstr>Prophet Muhammad (s)is similar to the previous Prophets sent all over the world. </vt:lpstr>
      <vt:lpstr>PowerPoint Presentation</vt:lpstr>
      <vt:lpstr>PowerPoint Presentation</vt:lpstr>
      <vt:lpstr>Justice of God explained and clarified</vt:lpstr>
      <vt:lpstr>PowerPoint Presentation</vt:lpstr>
      <vt:lpstr>PowerPoint Presentation</vt:lpstr>
      <vt:lpstr>God says Muslims MUST believe and respect all previous Prophets.</vt:lpstr>
      <vt:lpstr>PowerPoint Presentation</vt:lpstr>
      <vt:lpstr>PowerPoint Presentation</vt:lpstr>
      <vt:lpstr>QUESTION If the source is the same, why so many differences?</vt:lpstr>
      <vt:lpstr>QUESTION Why the terms “Muslim” and “Islam” and “Allah”</vt:lpstr>
      <vt:lpstr>The term…  “MUSLIM”</vt:lpstr>
      <vt:lpstr>The term…  “ISLAM”</vt:lpstr>
      <vt:lpstr>The term…  “ALLAH”</vt:lpstr>
      <vt:lpstr>Summary</vt:lpstr>
      <vt:lpstr>Drawing some links</vt:lpstr>
      <vt:lpstr>Adam – First man </vt:lpstr>
      <vt:lpstr>Adam’s peak  (Sri Lanka)</vt:lpstr>
      <vt:lpstr>PowerPoint Presentation</vt:lpstr>
      <vt:lpstr>NOAH       NUH </vt:lpstr>
      <vt:lpstr>PowerPoint Presentation</vt:lpstr>
      <vt:lpstr>PowerPoint Presentation</vt:lpstr>
      <vt:lpstr>Startling resemblance between the two stories</vt:lpstr>
      <vt:lpstr>Zoroastarianisnm </vt:lpstr>
      <vt:lpstr>PowerPoint Presentation</vt:lpstr>
      <vt:lpstr>PowerPoint Presentation</vt:lpstr>
      <vt:lpstr>Some striking similarities between  Abraham and Brahma</vt:lpstr>
      <vt:lpstr>Jews and Muslims pray in a similar manner</vt:lpstr>
      <vt:lpstr>Similarities between Muslim, Jews and Orthodox Christians praying</vt:lpstr>
      <vt:lpstr>Muslims –  Hindus also pray in similar manner</vt:lpstr>
      <vt:lpstr>END OF PART 1</vt:lpstr>
      <vt:lpstr>Islam – Christianity</vt:lpstr>
      <vt:lpstr>Islam – Christianity</vt:lpstr>
      <vt:lpstr>Muhammad in Bible Links</vt:lpstr>
      <vt:lpstr>Muhammad in Bible</vt:lpstr>
      <vt:lpstr>PowerPoint Presentation</vt:lpstr>
      <vt:lpstr>Types of prophecy studies within Christianity</vt:lpstr>
      <vt:lpstr>1 Kings 17:6 – Mentions word Arab. </vt:lpstr>
      <vt:lpstr>Muhammadim</vt:lpstr>
      <vt:lpstr>End of Lecture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Moneeb Minhas</dc:creator>
  <cp:lastModifiedBy>Moneeb Minhas</cp:lastModifiedBy>
  <cp:revision>12</cp:revision>
  <dcterms:created xsi:type="dcterms:W3CDTF">2019-11-21T08:41:52Z</dcterms:created>
  <dcterms:modified xsi:type="dcterms:W3CDTF">2020-03-29T12:17:51Z</dcterms:modified>
</cp:coreProperties>
</file>